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68" r:id="rId2"/>
    <p:sldId id="257" r:id="rId3"/>
    <p:sldId id="258" r:id="rId4"/>
    <p:sldId id="269" r:id="rId5"/>
    <p:sldId id="259" r:id="rId6"/>
    <p:sldId id="260" r:id="rId7"/>
    <p:sldId id="262" r:id="rId8"/>
    <p:sldId id="261" r:id="rId9"/>
    <p:sldId id="264" r:id="rId10"/>
    <p:sldId id="266" r:id="rId11"/>
    <p:sldId id="265" r:id="rId12"/>
    <p:sldId id="270" r:id="rId13"/>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EED-FINCK, Claire" initials="SC" lastIdx="14" clrIdx="0">
    <p:extLst>
      <p:ext uri="{19B8F6BF-5375-455C-9EA6-DF929625EA0E}">
        <p15:presenceInfo xmlns:p15="http://schemas.microsoft.com/office/powerpoint/2012/main" userId="S-1-5-21-1463861888-1148693830-2432142812-1417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18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xfrm>
            <a:off x="1143000" y="685800"/>
            <a:ext cx="4572000" cy="3429000"/>
          </a:xfrm>
          <a:prstGeom prst="rect">
            <a:avLst/>
          </a:prstGeom>
        </p:spPr>
        <p:txBody>
          <a:bodyPr/>
          <a:lstStyle/>
          <a:p>
            <a:endParaRPr/>
          </a:p>
        </p:txBody>
      </p:sp>
      <p:sp>
        <p:nvSpPr>
          <p:cNvPr id="130" name="Shape 13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4"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4" cy="1080006"/>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0">
              <a:spcBef>
                <a:spcPts val="0"/>
              </a:spcBef>
              <a:buSzTx/>
              <a:buNone/>
              <a:defRPr sz="1600">
                <a:solidFill>
                  <a:srgbClr val="FFFFFF"/>
                </a:solidFill>
                <a:latin typeface="Georgia"/>
                <a:ea typeface="Georgia"/>
                <a:cs typeface="Georgia"/>
                <a:sym typeface="Georgia"/>
              </a:defRPr>
            </a:lvl2pPr>
            <a:lvl3pPr marL="0" indent="0">
              <a:spcBef>
                <a:spcPts val="0"/>
              </a:spcBef>
              <a:buSzTx/>
              <a:buNone/>
              <a:defRPr sz="1600">
                <a:solidFill>
                  <a:srgbClr val="FFFFFF"/>
                </a:solidFill>
                <a:latin typeface="Georgia"/>
                <a:ea typeface="Georgia"/>
                <a:cs typeface="Georgia"/>
                <a:sym typeface="Georgia"/>
              </a:defRPr>
            </a:lvl3pPr>
            <a:lvl4pPr>
              <a:spcBef>
                <a:spcPts val="0"/>
              </a:spcBef>
              <a:defRPr sz="1600">
                <a:solidFill>
                  <a:srgbClr val="FFFFFF"/>
                </a:solidFill>
                <a:latin typeface="Georgia"/>
                <a:ea typeface="Georgia"/>
                <a:cs typeface="Georgia"/>
                <a:sym typeface="Georgia"/>
              </a:defRPr>
            </a:lvl4pPr>
            <a:lvl5pPr>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6421235" y="6292850"/>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94"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95" name="Title Text"/>
          <p:cNvSpPr txBox="1">
            <a:spLocks noGrp="1"/>
          </p:cNvSpPr>
          <p:nvPr>
            <p:ph type="title"/>
          </p:nvPr>
        </p:nvSpPr>
        <p:spPr>
          <a:xfrm>
            <a:off x="579267" y="3987307"/>
            <a:ext cx="6120003" cy="2160000"/>
          </a:xfrm>
          <a:prstGeom prst="rect">
            <a:avLst/>
          </a:prstGeom>
        </p:spPr>
        <p:txBody>
          <a:bodyPr/>
          <a:lstStyle>
            <a:lvl1pPr>
              <a:defRPr sz="4400">
                <a:solidFill>
                  <a:srgbClr val="000000"/>
                </a:solidFill>
              </a:defRPr>
            </a:lvl1pPr>
          </a:lstStyle>
          <a:p>
            <a:r>
              <a:t>Title Text</a:t>
            </a:r>
          </a:p>
        </p:txBody>
      </p:sp>
      <p:sp>
        <p:nvSpPr>
          <p:cNvPr id="96" name="Slide Number"/>
          <p:cNvSpPr txBox="1">
            <a:spLocks noGrp="1"/>
          </p:cNvSpPr>
          <p:nvPr>
            <p:ph type="sldNum" sz="quarter" idx="2"/>
          </p:nvPr>
        </p:nvSpPr>
        <p:spPr>
          <a:xfrm>
            <a:off x="8594521" y="6541661"/>
            <a:ext cx="131969" cy="127001"/>
          </a:xfrm>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103" name="Rectangle 7"/>
          <p:cNvSpPr/>
          <p:nvPr/>
        </p:nvSpPr>
        <p:spPr>
          <a:xfrm>
            <a:off x="0" y="-21601"/>
            <a:ext cx="9144000" cy="6879602"/>
          </a:xfrm>
          <a:prstGeom prst="rect">
            <a:avLst/>
          </a:prstGeom>
          <a:solidFill>
            <a:srgbClr val="C2E189"/>
          </a:solidFill>
          <a:ln w="12700">
            <a:miter lim="400000"/>
          </a:ln>
        </p:spPr>
        <p:txBody>
          <a:bodyPr lIns="45718" tIns="45718" rIns="45718" bIns="45718" anchor="ctr"/>
          <a:lstStyle/>
          <a:p>
            <a:pPr algn="ctr">
              <a:defRPr>
                <a:solidFill>
                  <a:srgbClr val="FFFFFF"/>
                </a:solidFill>
              </a:defRPr>
            </a:pPr>
            <a:endParaRPr/>
          </a:p>
        </p:txBody>
      </p:sp>
      <p:sp>
        <p:nvSpPr>
          <p:cNvPr id="104" name="Title Text"/>
          <p:cNvSpPr txBox="1">
            <a:spLocks noGrp="1"/>
          </p:cNvSpPr>
          <p:nvPr>
            <p:ph type="title"/>
          </p:nvPr>
        </p:nvSpPr>
        <p:spPr>
          <a:xfrm>
            <a:off x="579267" y="720313"/>
            <a:ext cx="7200003" cy="5164550"/>
          </a:xfrm>
          <a:prstGeom prst="rect">
            <a:avLst/>
          </a:prstGeom>
        </p:spPr>
        <p:txBody>
          <a:bodyPr/>
          <a:lstStyle>
            <a:lvl1pPr>
              <a:lnSpc>
                <a:spcPct val="110000"/>
              </a:lnSpc>
              <a:defRPr sz="4000" i="1"/>
            </a:lvl1pPr>
          </a:lstStyle>
          <a:p>
            <a:r>
              <a:t>Title Text</a:t>
            </a:r>
          </a:p>
        </p:txBody>
      </p:sp>
      <p:sp>
        <p:nvSpPr>
          <p:cNvPr id="105" name="Slide Number"/>
          <p:cNvSpPr txBox="1">
            <a:spLocks noGrp="1"/>
          </p:cNvSpPr>
          <p:nvPr>
            <p:ph type="sldNum" sz="quarter" idx="2"/>
          </p:nvPr>
        </p:nvSpPr>
        <p:spPr>
          <a:xfrm>
            <a:off x="6421232" y="6292850"/>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112" name="Title Text"/>
          <p:cNvSpPr txBox="1">
            <a:spLocks noGrp="1"/>
          </p:cNvSpPr>
          <p:nvPr>
            <p:ph type="title"/>
          </p:nvPr>
        </p:nvSpPr>
        <p:spPr>
          <a:xfrm>
            <a:off x="585926" y="472164"/>
            <a:ext cx="7972150" cy="329874"/>
          </a:xfrm>
          <a:prstGeom prst="rect">
            <a:avLst/>
          </a:prstGeom>
        </p:spPr>
        <p:txBody>
          <a:bodyPr/>
          <a:lstStyle>
            <a:lvl1pPr>
              <a:defRPr sz="2400"/>
            </a:lvl1pPr>
          </a:lstStyle>
          <a:p>
            <a:r>
              <a:t>Title Text</a:t>
            </a:r>
          </a:p>
        </p:txBody>
      </p:sp>
      <p:sp>
        <p:nvSpPr>
          <p:cNvPr id="113" name="Body Level One…"/>
          <p:cNvSpPr txBox="1">
            <a:spLocks noGrp="1"/>
          </p:cNvSpPr>
          <p:nvPr>
            <p:ph type="body" sz="half" idx="1"/>
          </p:nvPr>
        </p:nvSpPr>
        <p:spPr>
          <a:xfrm>
            <a:off x="585926" y="1125687"/>
            <a:ext cx="3785586" cy="5003230"/>
          </a:xfrm>
          <a:prstGeom prst="rect">
            <a:avLst/>
          </a:prstGeom>
        </p:spPr>
        <p:txBody>
          <a:bodyPr/>
          <a:lstStyle>
            <a:lvl3pPr marL="862964"/>
          </a:lstStyle>
          <a:p>
            <a:r>
              <a:t>Body Level One</a:t>
            </a:r>
          </a:p>
          <a:p>
            <a:pPr lvl="1"/>
            <a:r>
              <a:t>Body Level Two</a:t>
            </a:r>
          </a:p>
          <a:p>
            <a:pPr lvl="2"/>
            <a:r>
              <a:t>Body Level Three</a:t>
            </a:r>
          </a:p>
          <a:p>
            <a:pPr lvl="3"/>
            <a:r>
              <a:t>Body Level Four</a:t>
            </a:r>
          </a:p>
          <a:p>
            <a:pPr lvl="4"/>
            <a:r>
              <a:t>Body Level Five</a:t>
            </a:r>
          </a:p>
        </p:txBody>
      </p:sp>
      <p:sp>
        <p:nvSpPr>
          <p:cNvPr id="114" name="Slide Number"/>
          <p:cNvSpPr txBox="1">
            <a:spLocks noGrp="1"/>
          </p:cNvSpPr>
          <p:nvPr>
            <p:ph type="sldNum" sz="quarter" idx="2"/>
          </p:nvPr>
        </p:nvSpPr>
        <p:spPr>
          <a:xfrm>
            <a:off x="8594521" y="6541661"/>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121" name="Title Text"/>
          <p:cNvSpPr txBox="1">
            <a:spLocks noGrp="1"/>
          </p:cNvSpPr>
          <p:nvPr>
            <p:ph type="title"/>
          </p:nvPr>
        </p:nvSpPr>
        <p:spPr>
          <a:xfrm>
            <a:off x="585926" y="472164"/>
            <a:ext cx="7972150" cy="329874"/>
          </a:xfrm>
          <a:prstGeom prst="rect">
            <a:avLst/>
          </a:prstGeom>
        </p:spPr>
        <p:txBody>
          <a:bodyPr/>
          <a:lstStyle>
            <a:lvl1pPr>
              <a:defRPr sz="2400"/>
            </a:lvl1pPr>
          </a:lstStyle>
          <a:p>
            <a:r>
              <a:t>Title Text</a:t>
            </a:r>
          </a:p>
        </p:txBody>
      </p:sp>
      <p:sp>
        <p:nvSpPr>
          <p:cNvPr id="122" name="Body Level One…"/>
          <p:cNvSpPr txBox="1">
            <a:spLocks noGrp="1"/>
          </p:cNvSpPr>
          <p:nvPr>
            <p:ph type="body" idx="1"/>
          </p:nvPr>
        </p:nvSpPr>
        <p:spPr>
          <a:xfrm>
            <a:off x="585926" y="1125687"/>
            <a:ext cx="7972150" cy="5003230"/>
          </a:xfrm>
          <a:prstGeom prst="rect">
            <a:avLst/>
          </a:prstGeom>
        </p:spPr>
        <p:txBody>
          <a:bodyPr/>
          <a:lstStyle>
            <a:lvl3pPr marL="862964"/>
          </a:lstStyle>
          <a:p>
            <a:r>
              <a:t>Body Level One</a:t>
            </a:r>
          </a:p>
          <a:p>
            <a:pPr lvl="1"/>
            <a:r>
              <a:t>Body Level Two</a:t>
            </a:r>
          </a:p>
          <a:p>
            <a:pPr lvl="2"/>
            <a:r>
              <a:t>Body Level Three</a:t>
            </a:r>
          </a:p>
          <a:p>
            <a:pPr lvl="3"/>
            <a:r>
              <a:t>Body Level Four</a:t>
            </a:r>
          </a:p>
          <a:p>
            <a:pPr lvl="4"/>
            <a:r>
              <a:t>Body Level Five</a:t>
            </a:r>
          </a:p>
        </p:txBody>
      </p:sp>
      <p:sp>
        <p:nvSpPr>
          <p:cNvPr id="123" name="Slide Number"/>
          <p:cNvSpPr txBox="1">
            <a:spLocks noGrp="1"/>
          </p:cNvSpPr>
          <p:nvPr>
            <p:ph type="sldNum" sz="quarter" idx="2"/>
          </p:nvPr>
        </p:nvSpPr>
        <p:spPr>
          <a:xfrm>
            <a:off x="8594521" y="6541661"/>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22" name="Rectangle 7"/>
          <p:cNvSpPr/>
          <p:nvPr/>
        </p:nvSpPr>
        <p:spPr>
          <a:xfrm>
            <a:off x="0" y="-21601"/>
            <a:ext cx="9144000" cy="6879602"/>
          </a:xfrm>
          <a:prstGeom prst="rect">
            <a:avLst/>
          </a:prstGeom>
          <a:solidFill>
            <a:srgbClr val="C2E189"/>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23" name="Title Text"/>
          <p:cNvSpPr txBox="1">
            <a:spLocks noGrp="1"/>
          </p:cNvSpPr>
          <p:nvPr>
            <p:ph type="title"/>
          </p:nvPr>
        </p:nvSpPr>
        <p:spPr>
          <a:xfrm>
            <a:off x="579267" y="720313"/>
            <a:ext cx="7200004" cy="5164550"/>
          </a:xfrm>
          <a:prstGeom prst="rect">
            <a:avLst/>
          </a:prstGeom>
        </p:spPr>
        <p:txBody>
          <a:bodyPr/>
          <a:lstStyle>
            <a:lvl1pPr>
              <a:lnSpc>
                <a:spcPct val="110000"/>
              </a:lnSpc>
              <a:defRPr sz="4000" i="1"/>
            </a:lvl1pPr>
          </a:lstStyle>
          <a:p>
            <a:r>
              <a:t>Title Text</a:t>
            </a:r>
          </a:p>
        </p:txBody>
      </p:sp>
      <p:sp>
        <p:nvSpPr>
          <p:cNvPr id="24" name="Slide Number"/>
          <p:cNvSpPr txBox="1">
            <a:spLocks noGrp="1"/>
          </p:cNvSpPr>
          <p:nvPr>
            <p:ph type="sldNum" sz="quarter" idx="2"/>
          </p:nvPr>
        </p:nvSpPr>
        <p:spPr>
          <a:xfrm>
            <a:off x="6421235" y="6292850"/>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31" name="Title Text"/>
          <p:cNvSpPr txBox="1">
            <a:spLocks noGrp="1"/>
          </p:cNvSpPr>
          <p:nvPr>
            <p:ph type="title"/>
          </p:nvPr>
        </p:nvSpPr>
        <p:spPr>
          <a:prstGeom prst="rect">
            <a:avLst/>
          </a:prstGeom>
        </p:spPr>
        <p:txBody>
          <a:bodyPr/>
          <a:lstStyle/>
          <a:p>
            <a:r>
              <a:t>Title Text</a:t>
            </a:r>
          </a:p>
        </p:txBody>
      </p:sp>
      <p:sp>
        <p:nvSpPr>
          <p:cNvPr id="32"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ext and Chart">
    <p:spTree>
      <p:nvGrpSpPr>
        <p:cNvPr id="1" name=""/>
        <p:cNvGrpSpPr/>
        <p:nvPr/>
      </p:nvGrpSpPr>
      <p:grpSpPr>
        <a:xfrm>
          <a:off x="0" y="0"/>
          <a:ext cx="0" cy="0"/>
          <a:chOff x="0" y="0"/>
          <a:chExt cx="0" cy="0"/>
        </a:xfrm>
      </p:grpSpPr>
      <p:sp>
        <p:nvSpPr>
          <p:cNvPr id="40"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41" name="Body Level One…"/>
          <p:cNvSpPr txBox="1">
            <a:spLocks noGrp="1"/>
          </p:cNvSpPr>
          <p:nvPr>
            <p:ph type="body" sz="half" idx="1"/>
          </p:nvPr>
        </p:nvSpPr>
        <p:spPr>
          <a:xfrm>
            <a:off x="585926" y="1529176"/>
            <a:ext cx="4490131" cy="4525963"/>
          </a:xfrm>
          <a:prstGeom prst="rect">
            <a:avLst/>
          </a:prstGeom>
        </p:spPr>
        <p:txBody>
          <a:bodyPr/>
          <a:lstStyle>
            <a:lvl4pPr marL="1128076" indent="-320038">
              <a:buSzPct val="100000"/>
              <a:buChar char="–"/>
            </a:lvl4pPr>
            <a:lvl5pPr marL="1392870"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42" name="Text Placeholder 2"/>
          <p:cNvSpPr>
            <a:spLocks noGrp="1"/>
          </p:cNvSpPr>
          <p:nvPr>
            <p:ph type="body" sz="quarter" idx="13"/>
          </p:nvPr>
        </p:nvSpPr>
        <p:spPr>
          <a:xfrm>
            <a:off x="5678073" y="1529177"/>
            <a:ext cx="2880006" cy="477177"/>
          </a:xfrm>
          <a:prstGeom prst="rect">
            <a:avLst/>
          </a:prstGeom>
        </p:spPr>
        <p:txBody>
          <a:bodyPr/>
          <a:lstStyle/>
          <a:p>
            <a:endParaRPr/>
          </a:p>
        </p:txBody>
      </p:sp>
      <p:sp>
        <p:nvSpPr>
          <p:cNvPr id="43" name="Slide Number"/>
          <p:cNvSpPr txBox="1">
            <a:spLocks noGrp="1"/>
          </p:cNvSpPr>
          <p:nvPr>
            <p:ph type="sldNum" sz="quarter" idx="2"/>
          </p:nvPr>
        </p:nvSpPr>
        <p:spPr>
          <a:xfrm>
            <a:off x="8594523" y="6510924"/>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ext and Picture">
    <p:spTree>
      <p:nvGrpSpPr>
        <p:cNvPr id="1" name=""/>
        <p:cNvGrpSpPr/>
        <p:nvPr/>
      </p:nvGrpSpPr>
      <p:grpSpPr>
        <a:xfrm>
          <a:off x="0" y="0"/>
          <a:ext cx="0" cy="0"/>
          <a:chOff x="0" y="0"/>
          <a:chExt cx="0" cy="0"/>
        </a:xfrm>
      </p:grpSpPr>
      <p:sp>
        <p:nvSpPr>
          <p:cNvPr id="50"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51" name="Body Level One…"/>
          <p:cNvSpPr txBox="1">
            <a:spLocks noGrp="1"/>
          </p:cNvSpPr>
          <p:nvPr>
            <p:ph type="body" sz="half" idx="1"/>
          </p:nvPr>
        </p:nvSpPr>
        <p:spPr>
          <a:xfrm>
            <a:off x="585926" y="1529176"/>
            <a:ext cx="4490131" cy="4525963"/>
          </a:xfrm>
          <a:prstGeom prst="rect">
            <a:avLst/>
          </a:prstGeom>
        </p:spPr>
        <p:txBody>
          <a:bodyPr/>
          <a:lstStyle>
            <a:lvl4pPr marL="1128076" indent="-320038">
              <a:buSzPct val="100000"/>
              <a:buChar char="–"/>
            </a:lvl4pPr>
            <a:lvl5pPr marL="1392870"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52" name="Picture Placeholder 8"/>
          <p:cNvSpPr>
            <a:spLocks noGrp="1"/>
          </p:cNvSpPr>
          <p:nvPr>
            <p:ph type="pic" sz="quarter" idx="13"/>
          </p:nvPr>
        </p:nvSpPr>
        <p:spPr>
          <a:xfrm>
            <a:off x="5678073" y="1529176"/>
            <a:ext cx="2880006" cy="3240000"/>
          </a:xfrm>
          <a:prstGeom prst="rect">
            <a:avLst/>
          </a:prstGeom>
        </p:spPr>
        <p:txBody>
          <a:bodyPr lIns="91439" tIns="45719" rIns="91439" bIns="45719">
            <a:noAutofit/>
          </a:bodyPr>
          <a:lstStyle/>
          <a:p>
            <a:endParaRPr/>
          </a:p>
        </p:txBody>
      </p:sp>
      <p:sp>
        <p:nvSpPr>
          <p:cNvPr id="53" name="Slide Number"/>
          <p:cNvSpPr txBox="1">
            <a:spLocks noGrp="1"/>
          </p:cNvSpPr>
          <p:nvPr>
            <p:ph type="sldNum" sz="quarter" idx="2"/>
          </p:nvPr>
        </p:nvSpPr>
        <p:spPr>
          <a:xfrm>
            <a:off x="8594523" y="6510924"/>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icture">
    <p:spTree>
      <p:nvGrpSpPr>
        <p:cNvPr id="1" name=""/>
        <p:cNvGrpSpPr/>
        <p:nvPr/>
      </p:nvGrpSpPr>
      <p:grpSpPr>
        <a:xfrm>
          <a:off x="0" y="0"/>
          <a:ext cx="0" cy="0"/>
          <a:chOff x="0" y="0"/>
          <a:chExt cx="0" cy="0"/>
        </a:xfrm>
      </p:grpSpPr>
      <p:sp>
        <p:nvSpPr>
          <p:cNvPr id="60" name="Title Text"/>
          <p:cNvSpPr txBox="1">
            <a:spLocks noGrp="1"/>
          </p:cNvSpPr>
          <p:nvPr>
            <p:ph type="title"/>
          </p:nvPr>
        </p:nvSpPr>
        <p:spPr>
          <a:xfrm>
            <a:off x="585926" y="472164"/>
            <a:ext cx="7972150" cy="1012620"/>
          </a:xfrm>
          <a:prstGeom prst="rect">
            <a:avLst/>
          </a:prstGeom>
        </p:spPr>
        <p:txBody>
          <a:bodyPr/>
          <a:lstStyle/>
          <a:p>
            <a:r>
              <a:t>Title Text</a:t>
            </a:r>
          </a:p>
        </p:txBody>
      </p:sp>
      <p:sp>
        <p:nvSpPr>
          <p:cNvPr id="61"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
        <p:nvSpPr>
          <p:cNvPr id="62" name="Slide Number"/>
          <p:cNvSpPr txBox="1">
            <a:spLocks noGrp="1"/>
          </p:cNvSpPr>
          <p:nvPr>
            <p:ph type="sldNum" sz="quarter" idx="2"/>
          </p:nvPr>
        </p:nvSpPr>
        <p:spPr>
          <a:xfrm>
            <a:off x="8594523" y="6510924"/>
            <a:ext cx="131968"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9" name="Title Text"/>
          <p:cNvSpPr txBox="1">
            <a:spLocks noGrp="1"/>
          </p:cNvSpPr>
          <p:nvPr>
            <p:ph type="title"/>
          </p:nvPr>
        </p:nvSpPr>
        <p:spPr>
          <a:xfrm>
            <a:off x="585926" y="472164"/>
            <a:ext cx="7972150" cy="508565"/>
          </a:xfrm>
          <a:prstGeom prst="rect">
            <a:avLst/>
          </a:prstGeom>
        </p:spPr>
        <p:txBody>
          <a:bodyPr/>
          <a:lstStyle/>
          <a:p>
            <a:r>
              <a:t>Title Text</a:t>
            </a: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77"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84"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85" name="Title Text"/>
          <p:cNvSpPr txBox="1">
            <a:spLocks noGrp="1"/>
          </p:cNvSpPr>
          <p:nvPr>
            <p:ph type="title"/>
          </p:nvPr>
        </p:nvSpPr>
        <p:spPr>
          <a:xfrm>
            <a:off x="579267" y="3429000"/>
            <a:ext cx="6120003" cy="1081384"/>
          </a:xfrm>
          <a:prstGeom prst="rect">
            <a:avLst/>
          </a:prstGeom>
        </p:spPr>
        <p:txBody>
          <a:bodyPr/>
          <a:lstStyle>
            <a:lvl1pPr>
              <a:defRPr sz="4400">
                <a:solidFill>
                  <a:srgbClr val="FFFFFF"/>
                </a:solidFill>
              </a:defRPr>
            </a:lvl1pPr>
          </a:lstStyle>
          <a:p>
            <a:r>
              <a:t>Title Text</a:t>
            </a:r>
          </a:p>
        </p:txBody>
      </p:sp>
      <p:sp>
        <p:nvSpPr>
          <p:cNvPr id="86" name="Body Level One…"/>
          <p:cNvSpPr txBox="1">
            <a:spLocks noGrp="1"/>
          </p:cNvSpPr>
          <p:nvPr>
            <p:ph type="body" sz="quarter" idx="1"/>
          </p:nvPr>
        </p:nvSpPr>
        <p:spPr>
          <a:xfrm>
            <a:off x="579267" y="4562388"/>
            <a:ext cx="6120003" cy="1080002"/>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0">
              <a:spcBef>
                <a:spcPts val="0"/>
              </a:spcBef>
              <a:buSzTx/>
              <a:buNone/>
              <a:defRPr sz="1600">
                <a:solidFill>
                  <a:srgbClr val="FFFFFF"/>
                </a:solidFill>
                <a:latin typeface="Georgia"/>
                <a:ea typeface="Georgia"/>
                <a:cs typeface="Georgia"/>
                <a:sym typeface="Georgia"/>
              </a:defRPr>
            </a:lvl2pPr>
            <a:lvl3pPr marL="0" indent="0">
              <a:spcBef>
                <a:spcPts val="0"/>
              </a:spcBef>
              <a:buSzTx/>
              <a:buNone/>
              <a:defRPr sz="1600">
                <a:solidFill>
                  <a:srgbClr val="FFFFFF"/>
                </a:solidFill>
                <a:latin typeface="Georgia"/>
                <a:ea typeface="Georgia"/>
                <a:cs typeface="Georgia"/>
                <a:sym typeface="Georgia"/>
              </a:defRPr>
            </a:lvl3pPr>
            <a:lvl4pPr>
              <a:spcBef>
                <a:spcPts val="0"/>
              </a:spcBef>
              <a:defRPr sz="1600">
                <a:solidFill>
                  <a:srgbClr val="FFFFFF"/>
                </a:solidFill>
                <a:latin typeface="Georgia"/>
                <a:ea typeface="Georgia"/>
                <a:cs typeface="Georgia"/>
                <a:sym typeface="Georgia"/>
              </a:defRPr>
            </a:lvl4pPr>
            <a:lvl5pPr>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87" name="Slide Number"/>
          <p:cNvSpPr txBox="1">
            <a:spLocks noGrp="1"/>
          </p:cNvSpPr>
          <p:nvPr>
            <p:ph type="sldNum" sz="quarter" idx="2"/>
          </p:nvPr>
        </p:nvSpPr>
        <p:spPr>
          <a:xfrm>
            <a:off x="6421232" y="6292850"/>
            <a:ext cx="131969" cy="12700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3" name="Title Text"/>
          <p:cNvSpPr txBox="1">
            <a:spLocks noGrp="1"/>
          </p:cNvSpPr>
          <p:nvPr>
            <p:ph type="title"/>
          </p:nvPr>
        </p:nvSpPr>
        <p:spPr>
          <a:xfrm>
            <a:off x="585926" y="472164"/>
            <a:ext cx="7972150" cy="3298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50" cy="50032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8594523"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2pPr>
      <a:lvl3pPr marL="862963" marR="0" indent="-329565"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3pPr>
      <a:lvl4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4pPr>
      <a:lvl5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1"/>
          <p:cNvSpPr txBox="1"/>
          <p:nvPr/>
        </p:nvSpPr>
        <p:spPr>
          <a:xfrm>
            <a:off x="467543" y="3356991"/>
            <a:ext cx="6120002" cy="1083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rPr lang="en-AU" dirty="0" smtClean="0"/>
              <a:t>Sexual Violence</a:t>
            </a:r>
            <a:r>
              <a:rPr dirty="0" smtClean="0"/>
              <a:t> </a:t>
            </a:r>
            <a:r>
              <a:rPr dirty="0"/>
              <a:t>Consultation Summary</a:t>
            </a:r>
          </a:p>
        </p:txBody>
      </p:sp>
      <p:sp>
        <p:nvSpPr>
          <p:cNvPr id="61" name="Subtitle 2"/>
          <p:cNvSpPr txBox="1"/>
          <p:nvPr/>
        </p:nvSpPr>
        <p:spPr>
          <a:xfrm>
            <a:off x="467543" y="4490380"/>
            <a:ext cx="6120002" cy="9848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sz="1600" b="1">
                <a:solidFill>
                  <a:srgbClr val="FFFFFF"/>
                </a:solidFill>
                <a:latin typeface="Georgia"/>
                <a:ea typeface="Georgia"/>
                <a:cs typeface="Georgia"/>
                <a:sym typeface="Georgia"/>
              </a:defRPr>
            </a:pPr>
            <a:r>
              <a:rPr dirty="0"/>
              <a:t>Fourth Action Plan of the </a:t>
            </a:r>
            <a:r>
              <a:rPr i="1" dirty="0"/>
              <a:t>National Plan to Reduce Violence against Women and their Children 2010-2022</a:t>
            </a:r>
          </a:p>
          <a:p>
            <a:pPr>
              <a:defRPr sz="1600" b="1">
                <a:solidFill>
                  <a:srgbClr val="FFFFFF"/>
                </a:solidFill>
                <a:latin typeface="Georgia"/>
                <a:ea typeface="Georgia"/>
                <a:cs typeface="Georgia"/>
                <a:sym typeface="Georgia"/>
              </a:defRPr>
            </a:pPr>
            <a:endParaRPr i="1" dirty="0"/>
          </a:p>
          <a:p>
            <a:pPr>
              <a:defRPr sz="1600" b="1">
                <a:solidFill>
                  <a:srgbClr val="FFFFFF"/>
                </a:solidFill>
                <a:latin typeface="Georgia"/>
                <a:ea typeface="Georgia"/>
                <a:cs typeface="Georgia"/>
                <a:sym typeface="Georgia"/>
              </a:defRPr>
            </a:pPr>
            <a:r>
              <a:rPr dirty="0"/>
              <a:t>Summary of Consultation - </a:t>
            </a:r>
            <a:r>
              <a:rPr dirty="0" smtClean="0"/>
              <a:t>2</a:t>
            </a:r>
            <a:r>
              <a:rPr lang="en-AU" dirty="0" smtClean="0"/>
              <a:t>7</a:t>
            </a:r>
            <a:r>
              <a:rPr dirty="0" smtClean="0"/>
              <a:t> </a:t>
            </a:r>
            <a:r>
              <a:rPr dirty="0"/>
              <a:t>August 2018</a:t>
            </a:r>
          </a:p>
        </p:txBody>
      </p:sp>
      <p:sp>
        <p:nvSpPr>
          <p:cNvPr id="62" name="Rectangle 4"/>
          <p:cNvSpPr txBox="1"/>
          <p:nvPr/>
        </p:nvSpPr>
        <p:spPr>
          <a:xfrm>
            <a:off x="2132612" y="6086650"/>
            <a:ext cx="3835517" cy="3666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a:solidFill>
                  <a:srgbClr val="FFFFFF"/>
                </a:solidFill>
              </a:defRPr>
            </a:lvl1pPr>
          </a:lstStyle>
          <a:p>
            <a:r>
              <a:t>Community engagement workshops facilitated by ThinkPlace, and report written in collaboration between ThinkPlace and DSS.</a:t>
            </a:r>
          </a:p>
        </p:txBody>
      </p:sp>
      <p:grpSp>
        <p:nvGrpSpPr>
          <p:cNvPr id="79" name="Group 112"/>
          <p:cNvGrpSpPr/>
          <p:nvPr/>
        </p:nvGrpSpPr>
        <p:grpSpPr>
          <a:xfrm>
            <a:off x="468941" y="6115861"/>
            <a:ext cx="1331279" cy="294296"/>
            <a:chOff x="0" y="0"/>
            <a:chExt cx="1331277" cy="294295"/>
          </a:xfrm>
        </p:grpSpPr>
        <p:sp>
          <p:nvSpPr>
            <p:cNvPr id="63" name="Freeform 113"/>
            <p:cNvSpPr/>
            <p:nvPr/>
          </p:nvSpPr>
          <p:spPr>
            <a:xfrm>
              <a:off x="92545" y="0"/>
              <a:ext cx="132188" cy="115560"/>
            </a:xfrm>
            <a:custGeom>
              <a:avLst/>
              <a:gdLst/>
              <a:ahLst/>
              <a:cxnLst>
                <a:cxn ang="0">
                  <a:pos x="wd2" y="hd2"/>
                </a:cxn>
                <a:cxn ang="5400000">
                  <a:pos x="wd2" y="hd2"/>
                </a:cxn>
                <a:cxn ang="10800000">
                  <a:pos x="wd2" y="hd2"/>
                </a:cxn>
                <a:cxn ang="16200000">
                  <a:pos x="wd2" y="hd2"/>
                </a:cxn>
              </a:cxnLst>
              <a:rect l="0" t="0" r="r" b="b"/>
              <a:pathLst>
                <a:path w="21600" h="21600" extrusionOk="0">
                  <a:moveTo>
                    <a:pt x="21600" y="12524"/>
                  </a:moveTo>
                  <a:cubicBezTo>
                    <a:pt x="21600" y="5627"/>
                    <a:pt x="16712" y="0"/>
                    <a:pt x="10721" y="0"/>
                  </a:cubicBezTo>
                  <a:cubicBezTo>
                    <a:pt x="4730" y="0"/>
                    <a:pt x="0" y="5627"/>
                    <a:pt x="0" y="12524"/>
                  </a:cubicBezTo>
                  <a:cubicBezTo>
                    <a:pt x="0" y="21600"/>
                    <a:pt x="0" y="21600"/>
                    <a:pt x="0" y="21600"/>
                  </a:cubicBezTo>
                  <a:cubicBezTo>
                    <a:pt x="10721" y="14339"/>
                    <a:pt x="10721" y="14339"/>
                    <a:pt x="10721" y="14339"/>
                  </a:cubicBezTo>
                  <a:cubicBezTo>
                    <a:pt x="21600" y="21600"/>
                    <a:pt x="21600" y="21600"/>
                    <a:pt x="21600" y="21600"/>
                  </a:cubicBezTo>
                  <a:lnTo>
                    <a:pt x="21600" y="12524"/>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64" name="Freeform 114"/>
            <p:cNvSpPr/>
            <p:nvPr/>
          </p:nvSpPr>
          <p:spPr>
            <a:xfrm>
              <a:off x="176513" y="147151"/>
              <a:ext cx="140209" cy="147145"/>
            </a:xfrm>
            <a:custGeom>
              <a:avLst/>
              <a:gdLst/>
              <a:ahLst/>
              <a:cxnLst>
                <a:cxn ang="0">
                  <a:pos x="wd2" y="hd2"/>
                </a:cxn>
                <a:cxn ang="5400000">
                  <a:pos x="wd2" y="hd2"/>
                </a:cxn>
                <a:cxn ang="10800000">
                  <a:pos x="wd2" y="hd2"/>
                </a:cxn>
                <a:cxn ang="16200000">
                  <a:pos x="wd2" y="hd2"/>
                </a:cxn>
              </a:cxnLst>
              <a:rect l="0" t="0" r="r" b="b"/>
              <a:pathLst>
                <a:path w="21303" h="21239" extrusionOk="0">
                  <a:moveTo>
                    <a:pt x="21016" y="9197"/>
                  </a:moveTo>
                  <a:cubicBezTo>
                    <a:pt x="20286" y="6828"/>
                    <a:pt x="18681" y="4738"/>
                    <a:pt x="16346" y="3484"/>
                  </a:cubicBezTo>
                  <a:cubicBezTo>
                    <a:pt x="9924" y="0"/>
                    <a:pt x="9924" y="0"/>
                    <a:pt x="9924" y="0"/>
                  </a:cubicBezTo>
                  <a:cubicBezTo>
                    <a:pt x="9924" y="11009"/>
                    <a:pt x="9924" y="11009"/>
                    <a:pt x="9924" y="11009"/>
                  </a:cubicBezTo>
                  <a:cubicBezTo>
                    <a:pt x="0" y="16444"/>
                    <a:pt x="0" y="16444"/>
                    <a:pt x="0" y="16444"/>
                  </a:cubicBezTo>
                  <a:cubicBezTo>
                    <a:pt x="6276" y="19928"/>
                    <a:pt x="6276" y="19928"/>
                    <a:pt x="6276" y="19928"/>
                  </a:cubicBezTo>
                  <a:cubicBezTo>
                    <a:pt x="8611" y="21182"/>
                    <a:pt x="11384" y="21600"/>
                    <a:pt x="13865" y="20903"/>
                  </a:cubicBezTo>
                  <a:cubicBezTo>
                    <a:pt x="16492" y="20206"/>
                    <a:pt x="18681" y="18674"/>
                    <a:pt x="19995" y="16444"/>
                  </a:cubicBezTo>
                  <a:cubicBezTo>
                    <a:pt x="21308" y="14214"/>
                    <a:pt x="21600" y="11706"/>
                    <a:pt x="21016" y="9197"/>
                  </a:cubicBez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65" name="Freeform 115"/>
            <p:cNvSpPr/>
            <p:nvPr/>
          </p:nvSpPr>
          <p:spPr>
            <a:xfrm>
              <a:off x="0" y="147151"/>
              <a:ext cx="139934" cy="147145"/>
            </a:xfrm>
            <a:custGeom>
              <a:avLst/>
              <a:gdLst/>
              <a:ahLst/>
              <a:cxnLst>
                <a:cxn ang="0">
                  <a:pos x="wd2" y="hd2"/>
                </a:cxn>
                <a:cxn ang="5400000">
                  <a:pos x="wd2" y="hd2"/>
                </a:cxn>
                <a:cxn ang="10800000">
                  <a:pos x="wd2" y="hd2"/>
                </a:cxn>
                <a:cxn ang="16200000">
                  <a:pos x="wd2" y="hd2"/>
                </a:cxn>
              </a:cxnLst>
              <a:rect l="0" t="0" r="r" b="b"/>
              <a:pathLst>
                <a:path w="21261" h="21239" extrusionOk="0">
                  <a:moveTo>
                    <a:pt x="11337" y="0"/>
                  </a:moveTo>
                  <a:cubicBezTo>
                    <a:pt x="4915" y="3484"/>
                    <a:pt x="4915" y="3484"/>
                    <a:pt x="4915" y="3484"/>
                  </a:cubicBezTo>
                  <a:cubicBezTo>
                    <a:pt x="2726" y="4738"/>
                    <a:pt x="975" y="6828"/>
                    <a:pt x="391" y="9197"/>
                  </a:cubicBezTo>
                  <a:cubicBezTo>
                    <a:pt x="-339" y="11706"/>
                    <a:pt x="-47" y="14214"/>
                    <a:pt x="1266" y="16444"/>
                  </a:cubicBezTo>
                  <a:cubicBezTo>
                    <a:pt x="2726" y="18674"/>
                    <a:pt x="4769" y="20206"/>
                    <a:pt x="7396" y="20903"/>
                  </a:cubicBezTo>
                  <a:cubicBezTo>
                    <a:pt x="10023" y="21600"/>
                    <a:pt x="12650" y="21182"/>
                    <a:pt x="14985" y="19928"/>
                  </a:cubicBezTo>
                  <a:cubicBezTo>
                    <a:pt x="21261" y="16444"/>
                    <a:pt x="21261" y="16444"/>
                    <a:pt x="21261" y="16444"/>
                  </a:cubicBezTo>
                  <a:cubicBezTo>
                    <a:pt x="11337" y="11009"/>
                    <a:pt x="11337" y="11009"/>
                    <a:pt x="11337" y="11009"/>
                  </a:cubicBezTo>
                  <a:lnTo>
                    <a:pt x="11337" y="0"/>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66" name="Freeform 116"/>
            <p:cNvSpPr/>
            <p:nvPr/>
          </p:nvSpPr>
          <p:spPr>
            <a:xfrm>
              <a:off x="101690" y="98101"/>
              <a:ext cx="113067" cy="6567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0663"/>
                  </a:lnTo>
                  <a:lnTo>
                    <a:pt x="10800" y="21600"/>
                  </a:lnTo>
                  <a:lnTo>
                    <a:pt x="21600" y="10663"/>
                  </a:lnTo>
                  <a:lnTo>
                    <a:pt x="10800" y="0"/>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67" name="Freeform 117"/>
            <p:cNvSpPr/>
            <p:nvPr/>
          </p:nvSpPr>
          <p:spPr>
            <a:xfrm>
              <a:off x="92545" y="147151"/>
              <a:ext cx="56534" cy="98934"/>
            </a:xfrm>
            <a:custGeom>
              <a:avLst/>
              <a:gdLst/>
              <a:ahLst/>
              <a:cxnLst>
                <a:cxn ang="0">
                  <a:pos x="wd2" y="hd2"/>
                </a:cxn>
                <a:cxn ang="5400000">
                  <a:pos x="wd2" y="hd2"/>
                </a:cxn>
                <a:cxn ang="10800000">
                  <a:pos x="wd2" y="hd2"/>
                </a:cxn>
                <a:cxn ang="16200000">
                  <a:pos x="wd2" y="hd2"/>
                </a:cxn>
              </a:cxnLst>
              <a:rect l="0" t="0" r="r" b="b"/>
              <a:pathLst>
                <a:path w="21600" h="21600" extrusionOk="0">
                  <a:moveTo>
                    <a:pt x="0" y="14339"/>
                  </a:moveTo>
                  <a:lnTo>
                    <a:pt x="21600" y="21600"/>
                  </a:lnTo>
                  <a:lnTo>
                    <a:pt x="21600" y="7261"/>
                  </a:lnTo>
                  <a:lnTo>
                    <a:pt x="0" y="0"/>
                  </a:lnTo>
                  <a:lnTo>
                    <a:pt x="0" y="14339"/>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68" name="Freeform 118"/>
            <p:cNvSpPr/>
            <p:nvPr/>
          </p:nvSpPr>
          <p:spPr>
            <a:xfrm>
              <a:off x="167368" y="147151"/>
              <a:ext cx="57365" cy="9893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7261"/>
                  </a:lnTo>
                  <a:lnTo>
                    <a:pt x="0" y="21600"/>
                  </a:lnTo>
                  <a:lnTo>
                    <a:pt x="21600" y="14339"/>
                  </a:lnTo>
                  <a:lnTo>
                    <a:pt x="21600" y="0"/>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69" name="Freeform 119"/>
            <p:cNvSpPr/>
            <p:nvPr/>
          </p:nvSpPr>
          <p:spPr>
            <a:xfrm>
              <a:off x="373546" y="95606"/>
              <a:ext cx="106416" cy="150479"/>
            </a:xfrm>
            <a:custGeom>
              <a:avLst/>
              <a:gdLst/>
              <a:ahLst/>
              <a:cxnLst>
                <a:cxn ang="0">
                  <a:pos x="wd2" y="hd2"/>
                </a:cxn>
                <a:cxn ang="5400000">
                  <a:pos x="wd2" y="hd2"/>
                </a:cxn>
                <a:cxn ang="10800000">
                  <a:pos x="wd2" y="hd2"/>
                </a:cxn>
                <a:cxn ang="16200000">
                  <a:pos x="wd2" y="hd2"/>
                </a:cxn>
              </a:cxnLst>
              <a:rect l="0" t="0" r="r" b="b"/>
              <a:pathLst>
                <a:path w="21600" h="21600" extrusionOk="0">
                  <a:moveTo>
                    <a:pt x="7931" y="21600"/>
                  </a:moveTo>
                  <a:lnTo>
                    <a:pt x="7931" y="3699"/>
                  </a:lnTo>
                  <a:lnTo>
                    <a:pt x="0" y="3699"/>
                  </a:lnTo>
                  <a:lnTo>
                    <a:pt x="0" y="0"/>
                  </a:lnTo>
                  <a:lnTo>
                    <a:pt x="21600" y="0"/>
                  </a:lnTo>
                  <a:lnTo>
                    <a:pt x="21600" y="3699"/>
                  </a:lnTo>
                  <a:lnTo>
                    <a:pt x="13669" y="3699"/>
                  </a:lnTo>
                  <a:lnTo>
                    <a:pt x="13669" y="21600"/>
                  </a:lnTo>
                  <a:lnTo>
                    <a:pt x="7931" y="21600"/>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70" name="Freeform 120"/>
            <p:cNvSpPr/>
            <p:nvPr/>
          </p:nvSpPr>
          <p:spPr>
            <a:xfrm>
              <a:off x="497419" y="95606"/>
              <a:ext cx="87295" cy="1504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0"/>
                    <a:pt x="0" y="0"/>
                    <a:pt x="0" y="0"/>
                  </a:cubicBezTo>
                  <a:cubicBezTo>
                    <a:pt x="6409" y="0"/>
                    <a:pt x="6409" y="0"/>
                    <a:pt x="6409" y="0"/>
                  </a:cubicBezTo>
                  <a:cubicBezTo>
                    <a:pt x="6409" y="7804"/>
                    <a:pt x="6409" y="7804"/>
                    <a:pt x="6409" y="7804"/>
                  </a:cubicBezTo>
                  <a:cubicBezTo>
                    <a:pt x="7596" y="7107"/>
                    <a:pt x="9020" y="6550"/>
                    <a:pt x="10207" y="6271"/>
                  </a:cubicBezTo>
                  <a:cubicBezTo>
                    <a:pt x="11631" y="5853"/>
                    <a:pt x="12818" y="5714"/>
                    <a:pt x="14242" y="5714"/>
                  </a:cubicBezTo>
                  <a:cubicBezTo>
                    <a:pt x="16615" y="5714"/>
                    <a:pt x="18514" y="6132"/>
                    <a:pt x="19701" y="6968"/>
                  </a:cubicBezTo>
                  <a:cubicBezTo>
                    <a:pt x="20888" y="7804"/>
                    <a:pt x="21600" y="9197"/>
                    <a:pt x="21600" y="10870"/>
                  </a:cubicBezTo>
                  <a:cubicBezTo>
                    <a:pt x="21600" y="21600"/>
                    <a:pt x="21600" y="21600"/>
                    <a:pt x="21600" y="21600"/>
                  </a:cubicBezTo>
                  <a:cubicBezTo>
                    <a:pt x="15429" y="21600"/>
                    <a:pt x="15429" y="21600"/>
                    <a:pt x="15429" y="21600"/>
                  </a:cubicBezTo>
                  <a:cubicBezTo>
                    <a:pt x="15429" y="11566"/>
                    <a:pt x="15429" y="11566"/>
                    <a:pt x="15429" y="11566"/>
                  </a:cubicBezTo>
                  <a:cubicBezTo>
                    <a:pt x="15429" y="10591"/>
                    <a:pt x="15191" y="9894"/>
                    <a:pt x="14716" y="9337"/>
                  </a:cubicBezTo>
                  <a:cubicBezTo>
                    <a:pt x="14004" y="8919"/>
                    <a:pt x="13292" y="8779"/>
                    <a:pt x="12343" y="8779"/>
                  </a:cubicBezTo>
                  <a:cubicBezTo>
                    <a:pt x="11393" y="8779"/>
                    <a:pt x="10444" y="8919"/>
                    <a:pt x="9495" y="9197"/>
                  </a:cubicBezTo>
                  <a:cubicBezTo>
                    <a:pt x="8545" y="9476"/>
                    <a:pt x="7358" y="9894"/>
                    <a:pt x="6409" y="10452"/>
                  </a:cubicBezTo>
                  <a:cubicBezTo>
                    <a:pt x="6409" y="21600"/>
                    <a:pt x="6409" y="21600"/>
                    <a:pt x="6409" y="21600"/>
                  </a:cubicBezTo>
                  <a:lnTo>
                    <a:pt x="0" y="21600"/>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71" name="Freeform 121"/>
            <p:cNvSpPr/>
            <p:nvPr/>
          </p:nvSpPr>
          <p:spPr>
            <a:xfrm>
              <a:off x="610485" y="95606"/>
              <a:ext cx="25773" cy="150479"/>
            </a:xfrm>
            <a:custGeom>
              <a:avLst/>
              <a:gdLst/>
              <a:ahLst/>
              <a:cxnLst>
                <a:cxn ang="0">
                  <a:pos x="wd2" y="hd2"/>
                </a:cxn>
                <a:cxn ang="5400000">
                  <a:pos x="wd2" y="hd2"/>
                </a:cxn>
                <a:cxn ang="10800000">
                  <a:pos x="wd2" y="hd2"/>
                </a:cxn>
                <a:cxn ang="16200000">
                  <a:pos x="wd2" y="hd2"/>
                </a:cxn>
              </a:cxnLst>
              <a:rect l="0" t="0" r="r" b="b"/>
              <a:pathLst>
                <a:path w="21600" h="21600" extrusionOk="0">
                  <a:moveTo>
                    <a:pt x="0" y="3461"/>
                  </a:moveTo>
                  <a:lnTo>
                    <a:pt x="0" y="0"/>
                  </a:lnTo>
                  <a:lnTo>
                    <a:pt x="21600" y="0"/>
                  </a:lnTo>
                  <a:lnTo>
                    <a:pt x="21600" y="3461"/>
                  </a:lnTo>
                  <a:lnTo>
                    <a:pt x="0" y="3461"/>
                  </a:lnTo>
                  <a:close/>
                  <a:moveTo>
                    <a:pt x="0" y="21600"/>
                  </a:moveTo>
                  <a:lnTo>
                    <a:pt x="0" y="5967"/>
                  </a:lnTo>
                  <a:lnTo>
                    <a:pt x="21600" y="5967"/>
                  </a:lnTo>
                  <a:lnTo>
                    <a:pt x="21600" y="21600"/>
                  </a:lnTo>
                  <a:lnTo>
                    <a:pt x="0" y="21600"/>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72" name="Freeform 122"/>
            <p:cNvSpPr/>
            <p:nvPr/>
          </p:nvSpPr>
          <p:spPr>
            <a:xfrm>
              <a:off x="663692" y="135512"/>
              <a:ext cx="86463" cy="11057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379"/>
                    <a:pt x="0" y="379"/>
                    <a:pt x="0" y="379"/>
                  </a:cubicBezTo>
                  <a:cubicBezTo>
                    <a:pt x="5760" y="379"/>
                    <a:pt x="5760" y="379"/>
                    <a:pt x="5760" y="379"/>
                  </a:cubicBezTo>
                  <a:cubicBezTo>
                    <a:pt x="5760" y="3032"/>
                    <a:pt x="5760" y="3032"/>
                    <a:pt x="5760" y="3032"/>
                  </a:cubicBezTo>
                  <a:cubicBezTo>
                    <a:pt x="7440" y="1895"/>
                    <a:pt x="8880" y="1137"/>
                    <a:pt x="10320" y="758"/>
                  </a:cubicBezTo>
                  <a:cubicBezTo>
                    <a:pt x="11520" y="189"/>
                    <a:pt x="12720" y="0"/>
                    <a:pt x="14160" y="0"/>
                  </a:cubicBezTo>
                  <a:cubicBezTo>
                    <a:pt x="16560" y="0"/>
                    <a:pt x="18480" y="568"/>
                    <a:pt x="19680" y="1705"/>
                  </a:cubicBezTo>
                  <a:cubicBezTo>
                    <a:pt x="21120" y="3032"/>
                    <a:pt x="21600" y="4737"/>
                    <a:pt x="21600" y="7011"/>
                  </a:cubicBezTo>
                  <a:cubicBezTo>
                    <a:pt x="21600" y="21600"/>
                    <a:pt x="21600" y="21600"/>
                    <a:pt x="21600" y="21600"/>
                  </a:cubicBezTo>
                  <a:cubicBezTo>
                    <a:pt x="15360" y="21600"/>
                    <a:pt x="15360" y="21600"/>
                    <a:pt x="15360" y="21600"/>
                  </a:cubicBezTo>
                  <a:cubicBezTo>
                    <a:pt x="15360" y="7958"/>
                    <a:pt x="15360" y="7958"/>
                    <a:pt x="15360" y="7958"/>
                  </a:cubicBezTo>
                  <a:cubicBezTo>
                    <a:pt x="15360" y="6632"/>
                    <a:pt x="15120" y="5495"/>
                    <a:pt x="14640" y="4926"/>
                  </a:cubicBezTo>
                  <a:cubicBezTo>
                    <a:pt x="14160" y="4358"/>
                    <a:pt x="13440" y="4168"/>
                    <a:pt x="12240" y="4168"/>
                  </a:cubicBezTo>
                  <a:cubicBezTo>
                    <a:pt x="11280" y="4168"/>
                    <a:pt x="10320" y="4358"/>
                    <a:pt x="9360" y="4737"/>
                  </a:cubicBezTo>
                  <a:cubicBezTo>
                    <a:pt x="8400" y="5116"/>
                    <a:pt x="7440" y="5684"/>
                    <a:pt x="6240" y="6442"/>
                  </a:cubicBezTo>
                  <a:cubicBezTo>
                    <a:pt x="6240" y="21600"/>
                    <a:pt x="6240" y="21600"/>
                    <a:pt x="6240" y="21600"/>
                  </a:cubicBezTo>
                  <a:lnTo>
                    <a:pt x="0" y="21600"/>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73" name="Freeform 123"/>
            <p:cNvSpPr/>
            <p:nvPr/>
          </p:nvSpPr>
          <p:spPr>
            <a:xfrm>
              <a:off x="776758" y="95606"/>
              <a:ext cx="89788" cy="1504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6000" y="0"/>
                  </a:lnTo>
                  <a:lnTo>
                    <a:pt x="6000" y="12411"/>
                  </a:lnTo>
                  <a:lnTo>
                    <a:pt x="14200" y="5967"/>
                  </a:lnTo>
                  <a:lnTo>
                    <a:pt x="20800" y="5967"/>
                  </a:lnTo>
                  <a:lnTo>
                    <a:pt x="13200" y="11576"/>
                  </a:lnTo>
                  <a:lnTo>
                    <a:pt x="21600" y="21600"/>
                  </a:lnTo>
                  <a:lnTo>
                    <a:pt x="14800" y="21600"/>
                  </a:lnTo>
                  <a:lnTo>
                    <a:pt x="9000" y="14440"/>
                  </a:lnTo>
                  <a:lnTo>
                    <a:pt x="6000" y="16588"/>
                  </a:lnTo>
                  <a:lnTo>
                    <a:pt x="6000" y="21600"/>
                  </a:lnTo>
                  <a:lnTo>
                    <a:pt x="0" y="21600"/>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74" name="Freeform 124"/>
            <p:cNvSpPr/>
            <p:nvPr/>
          </p:nvSpPr>
          <p:spPr>
            <a:xfrm>
              <a:off x="886498" y="96438"/>
              <a:ext cx="94776" cy="1496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0"/>
                    <a:pt x="0" y="0"/>
                    <a:pt x="0" y="0"/>
                  </a:cubicBezTo>
                  <a:cubicBezTo>
                    <a:pt x="9818" y="0"/>
                    <a:pt x="9818" y="0"/>
                    <a:pt x="9818" y="0"/>
                  </a:cubicBezTo>
                  <a:cubicBezTo>
                    <a:pt x="13745" y="0"/>
                    <a:pt x="16800" y="421"/>
                    <a:pt x="18764" y="1403"/>
                  </a:cubicBezTo>
                  <a:cubicBezTo>
                    <a:pt x="20509" y="2384"/>
                    <a:pt x="21600" y="3927"/>
                    <a:pt x="21600" y="5891"/>
                  </a:cubicBezTo>
                  <a:cubicBezTo>
                    <a:pt x="21600" y="7855"/>
                    <a:pt x="20727" y="9257"/>
                    <a:pt x="18764" y="10379"/>
                  </a:cubicBezTo>
                  <a:cubicBezTo>
                    <a:pt x="16800" y="11501"/>
                    <a:pt x="14182" y="11922"/>
                    <a:pt x="10909" y="11922"/>
                  </a:cubicBezTo>
                  <a:cubicBezTo>
                    <a:pt x="3491" y="11922"/>
                    <a:pt x="3491" y="11922"/>
                    <a:pt x="3491" y="11922"/>
                  </a:cubicBezTo>
                  <a:cubicBezTo>
                    <a:pt x="3491" y="21600"/>
                    <a:pt x="3491" y="21600"/>
                    <a:pt x="3491" y="21600"/>
                  </a:cubicBezTo>
                  <a:lnTo>
                    <a:pt x="0" y="21600"/>
                  </a:lnTo>
                  <a:close/>
                  <a:moveTo>
                    <a:pt x="3491" y="9958"/>
                  </a:moveTo>
                  <a:cubicBezTo>
                    <a:pt x="9382" y="9958"/>
                    <a:pt x="9382" y="9958"/>
                    <a:pt x="9382" y="9958"/>
                  </a:cubicBezTo>
                  <a:cubicBezTo>
                    <a:pt x="12436" y="9958"/>
                    <a:pt x="14618" y="9678"/>
                    <a:pt x="15927" y="8977"/>
                  </a:cubicBezTo>
                  <a:cubicBezTo>
                    <a:pt x="17018" y="8416"/>
                    <a:pt x="17673" y="7294"/>
                    <a:pt x="17673" y="5891"/>
                  </a:cubicBezTo>
                  <a:cubicBezTo>
                    <a:pt x="17673" y="4488"/>
                    <a:pt x="17018" y="3506"/>
                    <a:pt x="15709" y="2945"/>
                  </a:cubicBezTo>
                  <a:cubicBezTo>
                    <a:pt x="14400" y="2244"/>
                    <a:pt x="12218" y="1964"/>
                    <a:pt x="8945" y="1964"/>
                  </a:cubicBezTo>
                  <a:cubicBezTo>
                    <a:pt x="3491" y="1964"/>
                    <a:pt x="3491" y="1964"/>
                    <a:pt x="3491" y="1964"/>
                  </a:cubicBezTo>
                  <a:lnTo>
                    <a:pt x="3491" y="9958"/>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75" name="Rectangle 125"/>
            <p:cNvSpPr/>
            <p:nvPr/>
          </p:nvSpPr>
          <p:spPr>
            <a:xfrm>
              <a:off x="1003720" y="96438"/>
              <a:ext cx="14965" cy="149646"/>
            </a:xfrm>
            <a:prstGeom prst="rect">
              <a:avLst/>
            </a:prstGeom>
            <a:solidFill>
              <a:srgbClr val="FFFFFF"/>
            </a:solidFill>
            <a:ln w="12700" cap="flat">
              <a:noFill/>
              <a:miter lim="400000"/>
            </a:ln>
            <a:effectLst/>
          </p:spPr>
          <p:txBody>
            <a:bodyPr wrap="square" lIns="45719" tIns="45719" rIns="45719" bIns="45719" numCol="1" anchor="t">
              <a:noAutofit/>
            </a:bodyPr>
            <a:lstStyle/>
            <a:p>
              <a:endParaRPr/>
            </a:p>
          </p:txBody>
        </p:sp>
        <p:sp>
          <p:nvSpPr>
            <p:cNvPr id="76" name="Freeform 126"/>
            <p:cNvSpPr/>
            <p:nvPr/>
          </p:nvSpPr>
          <p:spPr>
            <a:xfrm>
              <a:off x="1046120" y="136343"/>
              <a:ext cx="81474" cy="111404"/>
            </a:xfrm>
            <a:custGeom>
              <a:avLst/>
              <a:gdLst/>
              <a:ahLst/>
              <a:cxnLst>
                <a:cxn ang="0">
                  <a:pos x="wd2" y="hd2"/>
                </a:cxn>
                <a:cxn ang="5400000">
                  <a:pos x="wd2" y="hd2"/>
                </a:cxn>
                <a:cxn ang="10800000">
                  <a:pos x="wd2" y="hd2"/>
                </a:cxn>
                <a:cxn ang="16200000">
                  <a:pos x="wd2" y="hd2"/>
                </a:cxn>
              </a:cxnLst>
              <a:rect l="0" t="0" r="r" b="b"/>
              <a:pathLst>
                <a:path w="21600" h="21600" extrusionOk="0">
                  <a:moveTo>
                    <a:pt x="16772" y="18407"/>
                  </a:moveTo>
                  <a:cubicBezTo>
                    <a:pt x="15501" y="19534"/>
                    <a:pt x="13976" y="20285"/>
                    <a:pt x="12452" y="20849"/>
                  </a:cubicBezTo>
                  <a:cubicBezTo>
                    <a:pt x="11181" y="21412"/>
                    <a:pt x="9402" y="21600"/>
                    <a:pt x="7878" y="21600"/>
                  </a:cubicBezTo>
                  <a:cubicBezTo>
                    <a:pt x="5591" y="21600"/>
                    <a:pt x="3558" y="21037"/>
                    <a:pt x="2033" y="20097"/>
                  </a:cubicBezTo>
                  <a:cubicBezTo>
                    <a:pt x="762" y="18970"/>
                    <a:pt x="0" y="17468"/>
                    <a:pt x="0" y="15777"/>
                  </a:cubicBezTo>
                  <a:cubicBezTo>
                    <a:pt x="0" y="13711"/>
                    <a:pt x="1271" y="11833"/>
                    <a:pt x="3812" y="10518"/>
                  </a:cubicBezTo>
                  <a:cubicBezTo>
                    <a:pt x="6353" y="9203"/>
                    <a:pt x="10927" y="8077"/>
                    <a:pt x="17026" y="7325"/>
                  </a:cubicBezTo>
                  <a:cubicBezTo>
                    <a:pt x="17026" y="5823"/>
                    <a:pt x="17026" y="5823"/>
                    <a:pt x="17026" y="5823"/>
                  </a:cubicBezTo>
                  <a:cubicBezTo>
                    <a:pt x="17026" y="4883"/>
                    <a:pt x="16518" y="3944"/>
                    <a:pt x="15501" y="3381"/>
                  </a:cubicBezTo>
                  <a:cubicBezTo>
                    <a:pt x="14231" y="2817"/>
                    <a:pt x="12960" y="2442"/>
                    <a:pt x="11181" y="2442"/>
                  </a:cubicBezTo>
                  <a:cubicBezTo>
                    <a:pt x="9656" y="2442"/>
                    <a:pt x="8386" y="2817"/>
                    <a:pt x="7115" y="3381"/>
                  </a:cubicBezTo>
                  <a:cubicBezTo>
                    <a:pt x="6099" y="3944"/>
                    <a:pt x="5082" y="4696"/>
                    <a:pt x="4320" y="5823"/>
                  </a:cubicBezTo>
                  <a:cubicBezTo>
                    <a:pt x="762" y="4320"/>
                    <a:pt x="762" y="4320"/>
                    <a:pt x="762" y="4320"/>
                  </a:cubicBezTo>
                  <a:cubicBezTo>
                    <a:pt x="2033" y="3005"/>
                    <a:pt x="3304" y="1878"/>
                    <a:pt x="5082" y="1127"/>
                  </a:cubicBezTo>
                  <a:cubicBezTo>
                    <a:pt x="6861" y="376"/>
                    <a:pt x="8894" y="0"/>
                    <a:pt x="11435" y="0"/>
                  </a:cubicBezTo>
                  <a:cubicBezTo>
                    <a:pt x="14485" y="0"/>
                    <a:pt x="16772" y="563"/>
                    <a:pt x="18551" y="1503"/>
                  </a:cubicBezTo>
                  <a:cubicBezTo>
                    <a:pt x="20075" y="2630"/>
                    <a:pt x="21092" y="4132"/>
                    <a:pt x="21092" y="6198"/>
                  </a:cubicBezTo>
                  <a:cubicBezTo>
                    <a:pt x="21092" y="17843"/>
                    <a:pt x="21092" y="17843"/>
                    <a:pt x="21092" y="17843"/>
                  </a:cubicBezTo>
                  <a:cubicBezTo>
                    <a:pt x="21092" y="18407"/>
                    <a:pt x="21092" y="18970"/>
                    <a:pt x="21092" y="19534"/>
                  </a:cubicBezTo>
                  <a:cubicBezTo>
                    <a:pt x="21346" y="20097"/>
                    <a:pt x="21346" y="20473"/>
                    <a:pt x="21600" y="21037"/>
                  </a:cubicBezTo>
                  <a:cubicBezTo>
                    <a:pt x="21600" y="21224"/>
                    <a:pt x="21600" y="21224"/>
                    <a:pt x="21600" y="21224"/>
                  </a:cubicBezTo>
                  <a:cubicBezTo>
                    <a:pt x="17280" y="21224"/>
                    <a:pt x="17280" y="21224"/>
                    <a:pt x="17280" y="21224"/>
                  </a:cubicBezTo>
                  <a:lnTo>
                    <a:pt x="16772" y="18407"/>
                  </a:lnTo>
                  <a:close/>
                  <a:moveTo>
                    <a:pt x="17026" y="15777"/>
                  </a:moveTo>
                  <a:cubicBezTo>
                    <a:pt x="17026" y="9955"/>
                    <a:pt x="17026" y="9955"/>
                    <a:pt x="17026" y="9955"/>
                  </a:cubicBezTo>
                  <a:cubicBezTo>
                    <a:pt x="12198" y="10706"/>
                    <a:pt x="8894" y="11457"/>
                    <a:pt x="6861" y="12397"/>
                  </a:cubicBezTo>
                  <a:cubicBezTo>
                    <a:pt x="4828" y="13336"/>
                    <a:pt x="3812" y="14463"/>
                    <a:pt x="3812" y="15965"/>
                  </a:cubicBezTo>
                  <a:cubicBezTo>
                    <a:pt x="3812" y="16904"/>
                    <a:pt x="4320" y="17656"/>
                    <a:pt x="5082" y="18219"/>
                  </a:cubicBezTo>
                  <a:cubicBezTo>
                    <a:pt x="5845" y="18783"/>
                    <a:pt x="7115" y="18970"/>
                    <a:pt x="8386" y="18970"/>
                  </a:cubicBezTo>
                  <a:cubicBezTo>
                    <a:pt x="9656" y="18970"/>
                    <a:pt x="10927" y="18783"/>
                    <a:pt x="12452" y="18219"/>
                  </a:cubicBezTo>
                  <a:cubicBezTo>
                    <a:pt x="13722" y="17656"/>
                    <a:pt x="15247" y="16904"/>
                    <a:pt x="17026" y="15777"/>
                  </a:cubicBez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77" name="Freeform 127"/>
            <p:cNvSpPr/>
            <p:nvPr/>
          </p:nvSpPr>
          <p:spPr>
            <a:xfrm>
              <a:off x="1148377" y="135512"/>
              <a:ext cx="83969" cy="112235"/>
            </a:xfrm>
            <a:custGeom>
              <a:avLst/>
              <a:gdLst/>
              <a:ahLst/>
              <a:cxnLst>
                <a:cxn ang="0">
                  <a:pos x="wd2" y="hd2"/>
                </a:cxn>
                <a:cxn ang="5400000">
                  <a:pos x="wd2" y="hd2"/>
                </a:cxn>
                <a:cxn ang="10800000">
                  <a:pos x="wd2" y="hd2"/>
                </a:cxn>
                <a:cxn ang="16200000">
                  <a:pos x="wd2" y="hd2"/>
                </a:cxn>
              </a:cxnLst>
              <a:rect l="0" t="0" r="r" b="b"/>
              <a:pathLst>
                <a:path w="21600" h="21600" extrusionOk="0">
                  <a:moveTo>
                    <a:pt x="21600" y="16386"/>
                  </a:moveTo>
                  <a:cubicBezTo>
                    <a:pt x="20607" y="18062"/>
                    <a:pt x="19117" y="19366"/>
                    <a:pt x="17379" y="20297"/>
                  </a:cubicBezTo>
                  <a:cubicBezTo>
                    <a:pt x="15641" y="21228"/>
                    <a:pt x="13407" y="21600"/>
                    <a:pt x="11172" y="21600"/>
                  </a:cubicBezTo>
                  <a:cubicBezTo>
                    <a:pt x="7448" y="21600"/>
                    <a:pt x="4717" y="20669"/>
                    <a:pt x="2731" y="18993"/>
                  </a:cubicBezTo>
                  <a:cubicBezTo>
                    <a:pt x="993" y="17131"/>
                    <a:pt x="0" y="14338"/>
                    <a:pt x="0" y="10800"/>
                  </a:cubicBezTo>
                  <a:cubicBezTo>
                    <a:pt x="0" y="7448"/>
                    <a:pt x="993" y="4841"/>
                    <a:pt x="2979" y="2979"/>
                  </a:cubicBezTo>
                  <a:cubicBezTo>
                    <a:pt x="4966" y="1117"/>
                    <a:pt x="7697" y="0"/>
                    <a:pt x="11172" y="0"/>
                  </a:cubicBezTo>
                  <a:cubicBezTo>
                    <a:pt x="13407" y="0"/>
                    <a:pt x="15641" y="559"/>
                    <a:pt x="17379" y="1490"/>
                  </a:cubicBezTo>
                  <a:cubicBezTo>
                    <a:pt x="19117" y="2607"/>
                    <a:pt x="20359" y="3910"/>
                    <a:pt x="21103" y="5772"/>
                  </a:cubicBezTo>
                  <a:cubicBezTo>
                    <a:pt x="17379" y="6703"/>
                    <a:pt x="17379" y="6703"/>
                    <a:pt x="17379" y="6703"/>
                  </a:cubicBezTo>
                  <a:cubicBezTo>
                    <a:pt x="16883" y="5400"/>
                    <a:pt x="15890" y="4283"/>
                    <a:pt x="14897" y="3724"/>
                  </a:cubicBezTo>
                  <a:cubicBezTo>
                    <a:pt x="13655" y="2979"/>
                    <a:pt x="12414" y="2607"/>
                    <a:pt x="10924" y="2607"/>
                  </a:cubicBezTo>
                  <a:cubicBezTo>
                    <a:pt x="8690" y="2607"/>
                    <a:pt x="6952" y="3352"/>
                    <a:pt x="5710" y="4655"/>
                  </a:cubicBezTo>
                  <a:cubicBezTo>
                    <a:pt x="4469" y="6145"/>
                    <a:pt x="3972" y="8193"/>
                    <a:pt x="3972" y="10800"/>
                  </a:cubicBezTo>
                  <a:cubicBezTo>
                    <a:pt x="3972" y="13593"/>
                    <a:pt x="4469" y="15641"/>
                    <a:pt x="5710" y="17131"/>
                  </a:cubicBezTo>
                  <a:cubicBezTo>
                    <a:pt x="6952" y="18434"/>
                    <a:pt x="8690" y="19179"/>
                    <a:pt x="11172" y="19179"/>
                  </a:cubicBezTo>
                  <a:cubicBezTo>
                    <a:pt x="12662" y="19179"/>
                    <a:pt x="14152" y="18807"/>
                    <a:pt x="15393" y="18062"/>
                  </a:cubicBezTo>
                  <a:cubicBezTo>
                    <a:pt x="16634" y="17317"/>
                    <a:pt x="17628" y="16386"/>
                    <a:pt x="18372" y="15083"/>
                  </a:cubicBezTo>
                  <a:lnTo>
                    <a:pt x="21600" y="16386"/>
                  </a:ln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78" name="Freeform 128"/>
            <p:cNvSpPr/>
            <p:nvPr/>
          </p:nvSpPr>
          <p:spPr>
            <a:xfrm>
              <a:off x="1244815" y="136343"/>
              <a:ext cx="86463" cy="111404"/>
            </a:xfrm>
            <a:custGeom>
              <a:avLst/>
              <a:gdLst/>
              <a:ahLst/>
              <a:cxnLst>
                <a:cxn ang="0">
                  <a:pos x="wd2" y="hd2"/>
                </a:cxn>
                <a:cxn ang="5400000">
                  <a:pos x="wd2" y="hd2"/>
                </a:cxn>
                <a:cxn ang="10800000">
                  <a:pos x="wd2" y="hd2"/>
                </a:cxn>
                <a:cxn ang="16200000">
                  <a:pos x="wd2" y="hd2"/>
                </a:cxn>
              </a:cxnLst>
              <a:rect l="0" t="0" r="r" b="b"/>
              <a:pathLst>
                <a:path w="21600" h="21600" extrusionOk="0">
                  <a:moveTo>
                    <a:pt x="18960" y="15402"/>
                  </a:moveTo>
                  <a:cubicBezTo>
                    <a:pt x="21600" y="16717"/>
                    <a:pt x="21600" y="16717"/>
                    <a:pt x="21600" y="16717"/>
                  </a:cubicBezTo>
                  <a:cubicBezTo>
                    <a:pt x="20640" y="18407"/>
                    <a:pt x="19200" y="19722"/>
                    <a:pt x="17280" y="20473"/>
                  </a:cubicBezTo>
                  <a:cubicBezTo>
                    <a:pt x="15600" y="21224"/>
                    <a:pt x="13440" y="21600"/>
                    <a:pt x="10800" y="21600"/>
                  </a:cubicBezTo>
                  <a:cubicBezTo>
                    <a:pt x="7440" y="21600"/>
                    <a:pt x="4800" y="20661"/>
                    <a:pt x="2880" y="18970"/>
                  </a:cubicBezTo>
                  <a:cubicBezTo>
                    <a:pt x="960" y="17092"/>
                    <a:pt x="0" y="14275"/>
                    <a:pt x="0" y="10706"/>
                  </a:cubicBezTo>
                  <a:cubicBezTo>
                    <a:pt x="0" y="7325"/>
                    <a:pt x="960" y="4696"/>
                    <a:pt x="2880" y="2817"/>
                  </a:cubicBezTo>
                  <a:cubicBezTo>
                    <a:pt x="4800" y="939"/>
                    <a:pt x="7200" y="0"/>
                    <a:pt x="10560" y="0"/>
                  </a:cubicBezTo>
                  <a:cubicBezTo>
                    <a:pt x="13920" y="0"/>
                    <a:pt x="16560" y="939"/>
                    <a:pt x="18240" y="2630"/>
                  </a:cubicBezTo>
                  <a:cubicBezTo>
                    <a:pt x="20160" y="4508"/>
                    <a:pt x="21120" y="7137"/>
                    <a:pt x="21120" y="10518"/>
                  </a:cubicBezTo>
                  <a:cubicBezTo>
                    <a:pt x="21120" y="11457"/>
                    <a:pt x="21120" y="11457"/>
                    <a:pt x="21120" y="11457"/>
                  </a:cubicBezTo>
                  <a:cubicBezTo>
                    <a:pt x="3840" y="11457"/>
                    <a:pt x="3840" y="11457"/>
                    <a:pt x="3840" y="11457"/>
                  </a:cubicBezTo>
                  <a:cubicBezTo>
                    <a:pt x="3840" y="12021"/>
                    <a:pt x="3840" y="12021"/>
                    <a:pt x="3840" y="12021"/>
                  </a:cubicBezTo>
                  <a:cubicBezTo>
                    <a:pt x="3840" y="14275"/>
                    <a:pt x="4560" y="15965"/>
                    <a:pt x="6000" y="17280"/>
                  </a:cubicBezTo>
                  <a:cubicBezTo>
                    <a:pt x="7200" y="18595"/>
                    <a:pt x="9120" y="19158"/>
                    <a:pt x="11280" y="19158"/>
                  </a:cubicBezTo>
                  <a:cubicBezTo>
                    <a:pt x="12960" y="19158"/>
                    <a:pt x="14400" y="18783"/>
                    <a:pt x="15600" y="18219"/>
                  </a:cubicBezTo>
                  <a:cubicBezTo>
                    <a:pt x="17040" y="17468"/>
                    <a:pt x="18000" y="16717"/>
                    <a:pt x="18960" y="15402"/>
                  </a:cubicBezTo>
                  <a:close/>
                  <a:moveTo>
                    <a:pt x="4080" y="8828"/>
                  </a:moveTo>
                  <a:cubicBezTo>
                    <a:pt x="17040" y="8828"/>
                    <a:pt x="17040" y="8828"/>
                    <a:pt x="17040" y="8828"/>
                  </a:cubicBezTo>
                  <a:cubicBezTo>
                    <a:pt x="17040" y="6950"/>
                    <a:pt x="16320" y="5259"/>
                    <a:pt x="15360" y="4132"/>
                  </a:cubicBezTo>
                  <a:cubicBezTo>
                    <a:pt x="14160" y="3005"/>
                    <a:pt x="12480" y="2442"/>
                    <a:pt x="10560" y="2442"/>
                  </a:cubicBezTo>
                  <a:cubicBezTo>
                    <a:pt x="8640" y="2442"/>
                    <a:pt x="6960" y="3005"/>
                    <a:pt x="5760" y="4132"/>
                  </a:cubicBezTo>
                  <a:cubicBezTo>
                    <a:pt x="4800" y="5259"/>
                    <a:pt x="4080" y="6762"/>
                    <a:pt x="4080" y="8828"/>
                  </a:cubicBez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val="1765925409"/>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itle 1"/>
          <p:cNvSpPr txBox="1">
            <a:spLocks noGrp="1"/>
          </p:cNvSpPr>
          <p:nvPr>
            <p:ph type="title"/>
          </p:nvPr>
        </p:nvSpPr>
        <p:spPr>
          <a:xfrm>
            <a:off x="579267" y="3987307"/>
            <a:ext cx="6120002" cy="2160000"/>
          </a:xfrm>
          <a:prstGeom prst="rect">
            <a:avLst/>
          </a:prstGeom>
        </p:spPr>
        <p:txBody>
          <a:bodyPr/>
          <a:lstStyle/>
          <a:p>
            <a:r>
              <a:t>Priority actions</a:t>
            </a:r>
          </a:p>
        </p:txBody>
      </p:sp>
      <p:sp>
        <p:nvSpPr>
          <p:cNvPr id="159"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Tree>
    <p:extLst>
      <p:ext uri="{BB962C8B-B14F-4D97-AF65-F5344CB8AC3E}">
        <p14:creationId xmlns:p14="http://schemas.microsoft.com/office/powerpoint/2010/main" val="220399264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Footer Placeholder 3"/>
          <p:cNvSpPr txBox="1"/>
          <p:nvPr/>
        </p:nvSpPr>
        <p:spPr>
          <a:xfrm>
            <a:off x="585925" y="6541661"/>
            <a:ext cx="7082419"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rPr dirty="0"/>
              <a:t>Fourth Action Plan of the National Plan to Reduce Violence Against Women and Their Children - Consultation Workshop Summary </a:t>
            </a:r>
          </a:p>
        </p:txBody>
      </p:sp>
      <p:sp>
        <p:nvSpPr>
          <p:cNvPr id="151" name="Title 1"/>
          <p:cNvSpPr txBox="1">
            <a:spLocks noGrp="1"/>
          </p:cNvSpPr>
          <p:nvPr>
            <p:ph type="title"/>
          </p:nvPr>
        </p:nvSpPr>
        <p:spPr>
          <a:xfrm>
            <a:off x="585925" y="472164"/>
            <a:ext cx="7972150" cy="329875"/>
          </a:xfrm>
          <a:prstGeom prst="rect">
            <a:avLst/>
          </a:prstGeom>
        </p:spPr>
        <p:txBody>
          <a:bodyPr/>
          <a:lstStyle>
            <a:lvl1pPr defTabSz="886967">
              <a:defRPr sz="2300"/>
            </a:lvl1pPr>
          </a:lstStyle>
          <a:p>
            <a:r>
              <a:rPr lang="en-AU" dirty="0" smtClean="0"/>
              <a:t>Priority actions</a:t>
            </a:r>
            <a:endParaRPr dirty="0"/>
          </a:p>
        </p:txBody>
      </p:sp>
      <p:sp>
        <p:nvSpPr>
          <p:cNvPr id="152"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
        <p:nvSpPr>
          <p:cNvPr id="153" name="TextBox 8"/>
          <p:cNvSpPr txBox="1"/>
          <p:nvPr/>
        </p:nvSpPr>
        <p:spPr>
          <a:xfrm>
            <a:off x="585926" y="923192"/>
            <a:ext cx="7783952" cy="46982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2" spcCol="108000">
            <a:noAutofit/>
          </a:bodyPr>
          <a:lstStyle/>
          <a:p>
            <a:pPr>
              <a:spcBef>
                <a:spcPts val="600"/>
              </a:spcBef>
            </a:pPr>
            <a:r>
              <a:rPr lang="en-AU" sz="1100" b="1" dirty="0" smtClean="0">
                <a:latin typeface="Arial"/>
                <a:ea typeface="Arial"/>
                <a:cs typeface="Arial"/>
              </a:rPr>
              <a:t>Specialised </a:t>
            </a:r>
            <a:r>
              <a:rPr lang="en-AU" sz="1100" b="1" dirty="0">
                <a:latin typeface="Arial"/>
                <a:ea typeface="Arial"/>
                <a:cs typeface="Arial"/>
              </a:rPr>
              <a:t>focus on sexual violence </a:t>
            </a: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When </a:t>
            </a:r>
            <a:r>
              <a:rPr lang="en-AU" sz="1100" dirty="0">
                <a:latin typeface="Arial"/>
                <a:ea typeface="Arial"/>
                <a:cs typeface="Arial"/>
              </a:rPr>
              <a:t>approaching Fourth Action Plan, sexual violence should be integrated across all priorities. A standalone focus is important, but more </a:t>
            </a:r>
            <a:r>
              <a:rPr lang="en-AU" sz="1100" dirty="0" smtClean="0">
                <a:latin typeface="Arial"/>
                <a:ea typeface="Arial"/>
                <a:cs typeface="Arial"/>
              </a:rPr>
              <a:t>should </a:t>
            </a:r>
            <a:r>
              <a:rPr lang="en-AU" sz="1100" dirty="0">
                <a:latin typeface="Arial"/>
                <a:ea typeface="Arial"/>
                <a:cs typeface="Arial"/>
              </a:rPr>
              <a:t>to be done to integrate with responses across the </a:t>
            </a:r>
            <a:r>
              <a:rPr lang="en-AU" sz="1100" dirty="0" smtClean="0">
                <a:latin typeface="Arial"/>
                <a:ea typeface="Arial"/>
                <a:cs typeface="Arial"/>
              </a:rPr>
              <a:t>system.</a:t>
            </a:r>
          </a:p>
          <a:p>
            <a:pPr marL="228600" indent="-228600">
              <a:buSzPct val="100000"/>
              <a:buFontTx/>
              <a:buChar char="•"/>
              <a:defRPr sz="1200">
                <a:latin typeface="Arial"/>
                <a:ea typeface="Arial"/>
                <a:cs typeface="Arial"/>
                <a:sym typeface="Arial"/>
              </a:defRPr>
            </a:pPr>
            <a:r>
              <a:rPr lang="en-AU" sz="1100" dirty="0">
                <a:latin typeface="Arial"/>
                <a:ea typeface="Arial"/>
                <a:cs typeface="Arial"/>
              </a:rPr>
              <a:t>Additional funding is needed to respond to victims of sexual assault, including building the capacity and capabilities of the current </a:t>
            </a:r>
            <a:r>
              <a:rPr lang="en-AU" sz="1100" dirty="0" smtClean="0">
                <a:latin typeface="Arial"/>
                <a:ea typeface="Arial"/>
                <a:cs typeface="Arial"/>
              </a:rPr>
              <a:t>workforce.</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Governments </a:t>
            </a:r>
            <a:r>
              <a:rPr lang="en-AU" sz="1100" dirty="0">
                <a:latin typeface="Arial"/>
                <a:ea typeface="Arial"/>
                <a:cs typeface="Arial"/>
              </a:rPr>
              <a:t>should develop dedicated sexual assault strategies. There is presently an absence across the country both at a Commonwealth and state and territory </a:t>
            </a:r>
            <a:r>
              <a:rPr lang="en-AU" sz="1100" dirty="0" smtClean="0">
                <a:latin typeface="Arial"/>
                <a:ea typeface="Arial"/>
                <a:cs typeface="Arial"/>
              </a:rPr>
              <a:t>level.</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The National </a:t>
            </a:r>
            <a:r>
              <a:rPr lang="en-AU" sz="1100" dirty="0" smtClean="0">
                <a:latin typeface="Arial"/>
                <a:ea typeface="Arial"/>
                <a:cs typeface="Arial"/>
              </a:rPr>
              <a:t>Plan should </a:t>
            </a:r>
            <a:r>
              <a:rPr lang="en-AU" sz="1100" dirty="0">
                <a:latin typeface="Arial"/>
                <a:ea typeface="Arial"/>
                <a:cs typeface="Arial"/>
              </a:rPr>
              <a:t>draw upon recommendations from the Royal Commission into Institutional Responses to Child Sexual Abuse (e.g. National Centre for Sexual Assault</a:t>
            </a:r>
            <a:r>
              <a:rPr lang="en-AU" sz="1100" dirty="0" smtClean="0">
                <a:latin typeface="Arial"/>
                <a:ea typeface="Arial"/>
                <a:cs typeface="Arial"/>
              </a:rPr>
              <a:t>).</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There </a:t>
            </a:r>
            <a:r>
              <a:rPr lang="en-AU" sz="1100" dirty="0">
                <a:latin typeface="Arial"/>
                <a:ea typeface="Arial"/>
                <a:cs typeface="Arial"/>
              </a:rPr>
              <a:t>is a need to design programs in conjunction with victim-survivors and not just consult them through police development. This need to be reflective of the diversity of victim survivors (disability, culturally and linguistically diverse, Aboriginal and Torres Strait</a:t>
            </a:r>
            <a:r>
              <a:rPr lang="en-AU" sz="1100" dirty="0" smtClean="0">
                <a:latin typeface="Arial"/>
                <a:ea typeface="Arial"/>
                <a:cs typeface="Arial"/>
              </a:rPr>
              <a:t>).</a:t>
            </a:r>
            <a:endParaRPr lang="en-AU" sz="1100" dirty="0">
              <a:latin typeface="Arial"/>
              <a:ea typeface="Arial"/>
              <a:cs typeface="Arial"/>
            </a:endParaRPr>
          </a:p>
          <a:p>
            <a:pPr>
              <a:spcBef>
                <a:spcPts val="600"/>
              </a:spcBef>
            </a:pPr>
            <a:endParaRPr lang="en-AU" sz="1100" b="1" dirty="0" smtClean="0">
              <a:latin typeface="Arial"/>
              <a:ea typeface="Arial"/>
              <a:cs typeface="Arial"/>
            </a:endParaRPr>
          </a:p>
          <a:p>
            <a:pPr>
              <a:spcBef>
                <a:spcPts val="600"/>
              </a:spcBef>
            </a:pPr>
            <a:endParaRPr lang="en-AU" sz="1100" b="1" dirty="0" smtClean="0">
              <a:latin typeface="Arial"/>
              <a:ea typeface="Arial"/>
              <a:cs typeface="Arial"/>
            </a:endParaRPr>
          </a:p>
          <a:p>
            <a:pPr>
              <a:spcBef>
                <a:spcPts val="600"/>
              </a:spcBef>
            </a:pPr>
            <a:endParaRPr lang="en-AU" sz="1100" b="1" dirty="0">
              <a:latin typeface="Arial"/>
              <a:ea typeface="Arial"/>
              <a:cs typeface="Arial"/>
            </a:endParaRPr>
          </a:p>
          <a:p>
            <a:pPr>
              <a:spcBef>
                <a:spcPts val="600"/>
              </a:spcBef>
            </a:pPr>
            <a:endParaRPr lang="en-AU" sz="1100" b="1" dirty="0" smtClean="0">
              <a:latin typeface="Arial"/>
              <a:ea typeface="Arial"/>
              <a:cs typeface="Arial"/>
            </a:endParaRPr>
          </a:p>
          <a:p>
            <a:pPr>
              <a:spcBef>
                <a:spcPts val="600"/>
              </a:spcBef>
            </a:pPr>
            <a:r>
              <a:rPr lang="en-AU" sz="1100" b="1" dirty="0" smtClean="0">
                <a:latin typeface="Arial"/>
                <a:ea typeface="Arial"/>
                <a:cs typeface="Arial"/>
              </a:rPr>
              <a:t>Prevention</a:t>
            </a:r>
            <a:endParaRPr lang="en-AU" sz="1100" b="1" dirty="0">
              <a:latin typeface="Arial"/>
              <a:ea typeface="Arial"/>
              <a:cs typeface="Arial"/>
            </a:endParaRPr>
          </a:p>
          <a:p>
            <a:pPr marL="228600" lvl="1" indent="-228600">
              <a:buSzPct val="100000"/>
              <a:buFontTx/>
              <a:buChar char="•"/>
              <a:defRPr sz="1200">
                <a:latin typeface="Arial"/>
                <a:ea typeface="Arial"/>
                <a:cs typeface="Arial"/>
                <a:sym typeface="Arial"/>
              </a:defRPr>
            </a:pPr>
            <a:r>
              <a:rPr lang="en-AU" sz="1100" dirty="0">
                <a:latin typeface="Arial"/>
                <a:ea typeface="Arial"/>
                <a:cs typeface="Arial"/>
              </a:rPr>
              <a:t>Primary </a:t>
            </a:r>
            <a:r>
              <a:rPr lang="en-AU" sz="1100" dirty="0">
                <a:solidFill>
                  <a:schemeClr val="tx1"/>
                </a:solidFill>
                <a:latin typeface="Arial"/>
                <a:ea typeface="Arial"/>
                <a:cs typeface="Arial"/>
              </a:rPr>
              <a:t>prevention </a:t>
            </a:r>
            <a:r>
              <a:rPr lang="en-AU" sz="1100" dirty="0" smtClean="0">
                <a:solidFill>
                  <a:schemeClr val="tx1"/>
                </a:solidFill>
                <a:latin typeface="Arial"/>
                <a:ea typeface="Arial"/>
                <a:cs typeface="Arial"/>
              </a:rPr>
              <a:t>activities </a:t>
            </a:r>
            <a:r>
              <a:rPr lang="en-AU" sz="1100" dirty="0">
                <a:solidFill>
                  <a:schemeClr val="tx1"/>
                </a:solidFill>
                <a:latin typeface="Arial"/>
                <a:ea typeface="Arial"/>
                <a:cs typeface="Arial"/>
              </a:rPr>
              <a:t>should </a:t>
            </a:r>
            <a:r>
              <a:rPr lang="en-AU" sz="1100" dirty="0">
                <a:latin typeface="Arial"/>
                <a:ea typeface="Arial"/>
                <a:cs typeface="Arial"/>
              </a:rPr>
              <a:t>take an intersectional approach to addressing attitudes that lead to violence against women. These should be taken across all setting (i.e. beyond schools to workplaces, </a:t>
            </a:r>
            <a:r>
              <a:rPr lang="en-AU" sz="1100" dirty="0" err="1">
                <a:latin typeface="Arial"/>
                <a:ea typeface="Arial"/>
                <a:cs typeface="Arial"/>
              </a:rPr>
              <a:t>etc</a:t>
            </a:r>
            <a:r>
              <a:rPr lang="en-AU" sz="1100" dirty="0" smtClean="0">
                <a:latin typeface="Arial"/>
                <a:ea typeface="Arial"/>
                <a:cs typeface="Arial"/>
              </a:rPr>
              <a:t>).</a:t>
            </a:r>
            <a:endParaRPr lang="en-AU" sz="1100" dirty="0">
              <a:latin typeface="Arial"/>
              <a:ea typeface="Arial"/>
              <a:cs typeface="Arial"/>
            </a:endParaRPr>
          </a:p>
          <a:p>
            <a:pPr marL="228600" lvl="1" indent="-228600">
              <a:buSzPct val="100000"/>
              <a:buFontTx/>
              <a:buChar char="•"/>
              <a:defRPr sz="1200">
                <a:latin typeface="Arial"/>
                <a:ea typeface="Arial"/>
                <a:cs typeface="Arial"/>
                <a:sym typeface="Arial"/>
              </a:defRPr>
            </a:pPr>
            <a:r>
              <a:rPr lang="en-AU" sz="1100" dirty="0">
                <a:latin typeface="Arial"/>
                <a:ea typeface="Arial"/>
                <a:cs typeface="Arial"/>
              </a:rPr>
              <a:t>More investment in evaluations around prevention frameworks for sexual violence. There has been some work on national frameworks, but many programs are not properly evaluated and receive short term </a:t>
            </a:r>
            <a:r>
              <a:rPr lang="en-AU" sz="1100" dirty="0" smtClean="0">
                <a:latin typeface="Arial"/>
                <a:ea typeface="Arial"/>
                <a:cs typeface="Arial"/>
              </a:rPr>
              <a:t>funding.</a:t>
            </a:r>
            <a:endParaRPr lang="en-AU" sz="1100" dirty="0">
              <a:latin typeface="Arial"/>
              <a:ea typeface="Arial"/>
              <a:cs typeface="Arial"/>
            </a:endParaRPr>
          </a:p>
          <a:p>
            <a:pPr marL="228600" lvl="1" indent="-228600">
              <a:buSzPct val="100000"/>
              <a:buFontTx/>
              <a:buChar char="•"/>
              <a:defRPr sz="1200">
                <a:latin typeface="Arial"/>
                <a:ea typeface="Arial"/>
                <a:cs typeface="Arial"/>
                <a:sym typeface="Arial"/>
              </a:defRPr>
            </a:pPr>
            <a:r>
              <a:rPr lang="en-AU" sz="1100" dirty="0">
                <a:latin typeface="Arial"/>
                <a:ea typeface="Arial"/>
                <a:cs typeface="Arial"/>
              </a:rPr>
              <a:t>Increased efforts on bystander programs and alternative justice responses are needed to raise accountability where justice approaches are not taken </a:t>
            </a:r>
            <a:r>
              <a:rPr lang="en-AU" sz="1100" dirty="0" smtClean="0">
                <a:latin typeface="Arial"/>
                <a:ea typeface="Arial"/>
                <a:cs typeface="Arial"/>
              </a:rPr>
              <a:t>or </a:t>
            </a:r>
            <a:r>
              <a:rPr lang="en-AU" sz="1100" dirty="0" smtClean="0">
                <a:solidFill>
                  <a:schemeClr val="tx1"/>
                </a:solidFill>
                <a:latin typeface="Arial"/>
                <a:ea typeface="Arial"/>
                <a:cs typeface="Arial"/>
              </a:rPr>
              <a:t>are</a:t>
            </a:r>
            <a:r>
              <a:rPr lang="en-AU" sz="1100" dirty="0" smtClean="0">
                <a:latin typeface="Arial"/>
                <a:ea typeface="Arial"/>
                <a:cs typeface="Arial"/>
              </a:rPr>
              <a:t> inappropriate.</a:t>
            </a:r>
            <a:endParaRPr lang="en-AU" sz="1100" dirty="0">
              <a:latin typeface="Arial"/>
              <a:ea typeface="Arial"/>
              <a:cs typeface="Arial"/>
            </a:endParaRPr>
          </a:p>
          <a:p>
            <a:pPr marL="228600" lvl="1" indent="-228600">
              <a:buSzPct val="100000"/>
              <a:buFontTx/>
              <a:buChar char="•"/>
              <a:defRPr sz="1200">
                <a:latin typeface="Arial"/>
                <a:ea typeface="Arial"/>
                <a:cs typeface="Arial"/>
                <a:sym typeface="Arial"/>
              </a:defRPr>
            </a:pPr>
            <a:r>
              <a:rPr lang="en-AU" sz="1100" dirty="0" smtClean="0">
                <a:latin typeface="Arial"/>
                <a:ea typeface="Arial"/>
                <a:cs typeface="Arial"/>
              </a:rPr>
              <a:t>Legislation </a:t>
            </a:r>
            <a:r>
              <a:rPr lang="en-AU" sz="1100" dirty="0">
                <a:latin typeface="Arial"/>
                <a:ea typeface="Arial"/>
                <a:cs typeface="Arial"/>
              </a:rPr>
              <a:t>regarding sexual violence should be </a:t>
            </a:r>
            <a:r>
              <a:rPr lang="en-AU" sz="1100" dirty="0" smtClean="0">
                <a:latin typeface="Arial"/>
                <a:ea typeface="Arial"/>
                <a:cs typeface="Arial"/>
              </a:rPr>
              <a:t>updated </a:t>
            </a:r>
            <a:r>
              <a:rPr lang="en-AU" sz="1100" dirty="0">
                <a:latin typeface="Arial"/>
                <a:ea typeface="Arial"/>
                <a:cs typeface="Arial"/>
              </a:rPr>
              <a:t>to reflect the complexity and what the sector now agrees is best </a:t>
            </a:r>
            <a:r>
              <a:rPr lang="en-AU" sz="1100" dirty="0" smtClean="0">
                <a:latin typeface="Arial"/>
                <a:ea typeface="Arial"/>
                <a:cs typeface="Arial"/>
              </a:rPr>
              <a:t>practise, including around consent.</a:t>
            </a:r>
            <a:endParaRPr lang="en-AU" sz="1100" dirty="0">
              <a:latin typeface="Arial"/>
              <a:ea typeface="Arial"/>
              <a:cs typeface="Arial"/>
            </a:endParaRPr>
          </a:p>
          <a:p>
            <a:pPr marL="228600" lvl="1" indent="-228600">
              <a:buSzPct val="100000"/>
              <a:buFontTx/>
              <a:buChar char="•"/>
              <a:defRPr sz="1200">
                <a:latin typeface="Arial"/>
                <a:ea typeface="Arial"/>
                <a:cs typeface="Arial"/>
                <a:sym typeface="Arial"/>
              </a:defRPr>
            </a:pPr>
            <a:r>
              <a:rPr lang="en-AU" sz="1100" dirty="0">
                <a:latin typeface="Arial"/>
                <a:ea typeface="Arial"/>
                <a:cs typeface="Arial"/>
              </a:rPr>
              <a:t>There needs to be a community discussion around consent, including through </a:t>
            </a:r>
            <a:r>
              <a:rPr lang="en-AU" sz="1100" dirty="0" smtClean="0">
                <a:latin typeface="Arial"/>
                <a:ea typeface="Arial"/>
                <a:cs typeface="Arial"/>
              </a:rPr>
              <a:t>healthy relationships programs </a:t>
            </a:r>
            <a:r>
              <a:rPr lang="en-AU" sz="1100" dirty="0">
                <a:latin typeface="Arial"/>
                <a:ea typeface="Arial"/>
                <a:cs typeface="Arial"/>
              </a:rPr>
              <a:t>and primary prevention </a:t>
            </a:r>
            <a:r>
              <a:rPr lang="en-AU" sz="1100" dirty="0" smtClean="0">
                <a:latin typeface="Arial"/>
                <a:ea typeface="Arial"/>
                <a:cs typeface="Arial"/>
              </a:rPr>
              <a:t>programs.</a:t>
            </a:r>
          </a:p>
          <a:p>
            <a:pPr marL="228600" lvl="1" indent="-228600">
              <a:buSzPct val="100000"/>
              <a:buFontTx/>
              <a:buChar char="•"/>
              <a:defRPr sz="1200">
                <a:latin typeface="Arial"/>
                <a:ea typeface="Arial"/>
                <a:cs typeface="Arial"/>
                <a:sym typeface="Arial"/>
              </a:defRPr>
            </a:pPr>
            <a:endParaRPr lang="en-AU" sz="1100" dirty="0">
              <a:latin typeface="Arial"/>
              <a:ea typeface="Arial"/>
              <a:cs typeface="Arial"/>
            </a:endParaRPr>
          </a:p>
          <a:p>
            <a:pPr lvl="1">
              <a:buSzPct val="100000"/>
              <a:defRPr sz="1200">
                <a:latin typeface="Arial"/>
                <a:ea typeface="Arial"/>
                <a:cs typeface="Arial"/>
                <a:sym typeface="Arial"/>
              </a:defRPr>
            </a:pPr>
            <a:r>
              <a:rPr lang="en-AU" sz="1100" b="1" dirty="0" smtClean="0">
                <a:latin typeface="Arial"/>
                <a:ea typeface="Arial"/>
                <a:cs typeface="Arial"/>
              </a:rPr>
              <a:t>Young People</a:t>
            </a:r>
            <a:endParaRPr lang="en-AU" sz="1100" b="1" dirty="0">
              <a:latin typeface="Arial"/>
              <a:ea typeface="Arial"/>
              <a:cs typeface="Arial"/>
            </a:endParaRPr>
          </a:p>
          <a:p>
            <a:pPr marL="228600" lvl="1" indent="-228600">
              <a:buSzPct val="100000"/>
              <a:buFontTx/>
              <a:buChar char="•"/>
              <a:defRPr sz="1200">
                <a:latin typeface="Arial"/>
                <a:ea typeface="Arial"/>
                <a:cs typeface="Arial"/>
                <a:sym typeface="Arial"/>
              </a:defRPr>
            </a:pPr>
            <a:r>
              <a:rPr lang="en-AU" sz="1100" dirty="0" smtClean="0">
                <a:latin typeface="Arial"/>
                <a:ea typeface="Arial"/>
                <a:cs typeface="Arial"/>
              </a:rPr>
              <a:t>Recognise the differences in the needs of young people and children, and ensure age appropriate responses.</a:t>
            </a:r>
          </a:p>
          <a:p>
            <a:pPr marL="228600" lvl="1" indent="-228600">
              <a:buSzPct val="100000"/>
              <a:buFontTx/>
              <a:buChar char="•"/>
              <a:defRPr sz="1200">
                <a:latin typeface="Arial"/>
                <a:ea typeface="Arial"/>
                <a:cs typeface="Arial"/>
                <a:sym typeface="Arial"/>
              </a:defRPr>
            </a:pPr>
            <a:r>
              <a:rPr lang="en-AU" sz="1100" dirty="0">
                <a:latin typeface="Arial"/>
                <a:ea typeface="Arial"/>
                <a:cs typeface="Arial"/>
              </a:rPr>
              <a:t>Participants called for a National Taskforce to address the rates of sexual assault on university </a:t>
            </a:r>
            <a:r>
              <a:rPr lang="en-AU" sz="1100" dirty="0" smtClean="0">
                <a:latin typeface="Arial"/>
                <a:ea typeface="Arial"/>
                <a:cs typeface="Arial"/>
              </a:rPr>
              <a:t>campuses.</a:t>
            </a:r>
            <a:endParaRPr lang="en-AU" sz="1100" dirty="0">
              <a:latin typeface="Arial"/>
              <a:ea typeface="Arial"/>
              <a:cs typeface="Arial"/>
            </a:endParaRPr>
          </a:p>
          <a:p>
            <a:pPr marL="228600" lvl="1" indent="-228600">
              <a:buSzPct val="100000"/>
              <a:buFontTx/>
              <a:buChar char="•"/>
              <a:defRPr sz="1200">
                <a:latin typeface="Arial"/>
                <a:ea typeface="Arial"/>
                <a:cs typeface="Arial"/>
                <a:sym typeface="Arial"/>
              </a:defRPr>
            </a:pPr>
            <a:endParaRPr lang="en-AU" sz="1100" dirty="0">
              <a:latin typeface="Arial"/>
              <a:ea typeface="Arial"/>
              <a:cs typeface="Arial"/>
              <a:sym typeface="Arial"/>
            </a:endParaRPr>
          </a:p>
        </p:txBody>
      </p:sp>
      <p:sp>
        <p:nvSpPr>
          <p:cNvPr id="6" name="TextBox 8"/>
          <p:cNvSpPr txBox="1"/>
          <p:nvPr/>
        </p:nvSpPr>
        <p:spPr>
          <a:xfrm>
            <a:off x="4325815" y="905607"/>
            <a:ext cx="3631223" cy="200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endParaRPr lang="en-AU" sz="700" dirty="0"/>
          </a:p>
        </p:txBody>
      </p:sp>
    </p:spTree>
    <p:extLst>
      <p:ext uri="{BB962C8B-B14F-4D97-AF65-F5344CB8AC3E}">
        <p14:creationId xmlns:p14="http://schemas.microsoft.com/office/powerpoint/2010/main" val="251618375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Footer Placeholder 3"/>
          <p:cNvSpPr txBox="1"/>
          <p:nvPr/>
        </p:nvSpPr>
        <p:spPr>
          <a:xfrm>
            <a:off x="585925" y="6541661"/>
            <a:ext cx="7082419"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rPr dirty="0"/>
              <a:t>Fourth Action Plan of the National Plan to Reduce Violence Against Women and Their Children - Consultation Workshop Summary </a:t>
            </a:r>
          </a:p>
        </p:txBody>
      </p:sp>
      <p:sp>
        <p:nvSpPr>
          <p:cNvPr id="151" name="Title 1"/>
          <p:cNvSpPr txBox="1">
            <a:spLocks noGrp="1"/>
          </p:cNvSpPr>
          <p:nvPr>
            <p:ph type="title"/>
          </p:nvPr>
        </p:nvSpPr>
        <p:spPr>
          <a:xfrm>
            <a:off x="585925" y="472164"/>
            <a:ext cx="7972150" cy="329875"/>
          </a:xfrm>
          <a:prstGeom prst="rect">
            <a:avLst/>
          </a:prstGeom>
        </p:spPr>
        <p:txBody>
          <a:bodyPr/>
          <a:lstStyle>
            <a:lvl1pPr defTabSz="886967">
              <a:defRPr sz="2300"/>
            </a:lvl1pPr>
          </a:lstStyle>
          <a:p>
            <a:r>
              <a:rPr lang="en-AU" dirty="0" smtClean="0"/>
              <a:t>Priority actions</a:t>
            </a:r>
            <a:endParaRPr dirty="0"/>
          </a:p>
        </p:txBody>
      </p:sp>
      <p:sp>
        <p:nvSpPr>
          <p:cNvPr id="152"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sp>
        <p:nvSpPr>
          <p:cNvPr id="153" name="TextBox 8"/>
          <p:cNvSpPr txBox="1"/>
          <p:nvPr/>
        </p:nvSpPr>
        <p:spPr>
          <a:xfrm>
            <a:off x="585926" y="923192"/>
            <a:ext cx="7783952" cy="53148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2" spcCol="108000">
            <a:noAutofit/>
          </a:bodyPr>
          <a:lstStyle/>
          <a:p>
            <a:pPr>
              <a:spcBef>
                <a:spcPts val="600"/>
              </a:spcBef>
            </a:pPr>
            <a:r>
              <a:rPr lang="en-AU" sz="1100" b="1" dirty="0" smtClean="0">
                <a:latin typeface="Arial"/>
                <a:ea typeface="Arial"/>
                <a:cs typeface="Arial"/>
                <a:sym typeface="Arial"/>
              </a:rPr>
              <a:t>Evidence </a:t>
            </a:r>
            <a:endParaRPr lang="en-AU" sz="1100" b="1" dirty="0">
              <a:latin typeface="Arial"/>
              <a:ea typeface="Arial"/>
              <a:cs typeface="Arial"/>
              <a:sym typeface="Arial"/>
            </a:endParaRPr>
          </a:p>
          <a:p>
            <a:pPr marL="228600" lvl="1" indent="-228600">
              <a:buSzPct val="100000"/>
              <a:buFontTx/>
              <a:buChar char="•"/>
              <a:defRPr sz="1200">
                <a:latin typeface="Arial"/>
                <a:ea typeface="Arial"/>
                <a:cs typeface="Arial"/>
                <a:sym typeface="Arial"/>
              </a:defRPr>
            </a:pPr>
            <a:r>
              <a:rPr lang="en-AU" sz="1100" dirty="0">
                <a:solidFill>
                  <a:schemeClr val="tx1"/>
                </a:solidFill>
                <a:latin typeface="Arial"/>
                <a:ea typeface="Arial"/>
                <a:cs typeface="Arial"/>
                <a:sym typeface="Arial"/>
              </a:rPr>
              <a:t>Family violence has a much broader evidence </a:t>
            </a:r>
            <a:r>
              <a:rPr lang="en-AU" sz="1100" dirty="0" smtClean="0">
                <a:solidFill>
                  <a:schemeClr val="tx1"/>
                </a:solidFill>
                <a:latin typeface="Arial"/>
                <a:ea typeface="Arial"/>
                <a:cs typeface="Arial"/>
                <a:sym typeface="Arial"/>
              </a:rPr>
              <a:t>base</a:t>
            </a:r>
            <a:r>
              <a:rPr lang="en-AU" sz="1100" dirty="0">
                <a:solidFill>
                  <a:schemeClr val="tx1"/>
                </a:solidFill>
                <a:latin typeface="Arial"/>
                <a:ea typeface="Arial"/>
                <a:cs typeface="Arial"/>
                <a:sym typeface="Arial"/>
              </a:rPr>
              <a:t> </a:t>
            </a:r>
            <a:r>
              <a:rPr lang="en-AU" sz="1100" dirty="0" smtClean="0">
                <a:solidFill>
                  <a:schemeClr val="tx1"/>
                </a:solidFill>
                <a:latin typeface="Arial"/>
                <a:ea typeface="Arial"/>
                <a:cs typeface="Arial"/>
                <a:sym typeface="Arial"/>
              </a:rPr>
              <a:t>than sexual violence. Investment should be made to improve the sexual violence evidence base. </a:t>
            </a:r>
            <a:endParaRPr lang="en-AU" sz="1100" dirty="0">
              <a:solidFill>
                <a:schemeClr val="tx1"/>
              </a:solidFill>
              <a:latin typeface="Arial"/>
              <a:ea typeface="Arial"/>
              <a:cs typeface="Arial"/>
              <a:sym typeface="Arial"/>
            </a:endParaRPr>
          </a:p>
          <a:p>
            <a:pPr marL="228600" lvl="1" indent="-228600">
              <a:buSzPct val="100000"/>
              <a:buFontTx/>
              <a:buChar char="•"/>
              <a:defRPr sz="1200">
                <a:latin typeface="Arial"/>
                <a:ea typeface="Arial"/>
                <a:cs typeface="Arial"/>
                <a:sym typeface="Arial"/>
              </a:defRPr>
            </a:pPr>
            <a:r>
              <a:rPr lang="en-AU" sz="1100" dirty="0" smtClean="0">
                <a:latin typeface="Arial"/>
                <a:ea typeface="Arial"/>
                <a:cs typeface="Arial"/>
                <a:sym typeface="Arial"/>
              </a:rPr>
              <a:t>Building </a:t>
            </a:r>
            <a:r>
              <a:rPr lang="en-AU" sz="1100" dirty="0">
                <a:latin typeface="Arial"/>
                <a:ea typeface="Arial"/>
                <a:cs typeface="Arial"/>
                <a:sym typeface="Arial"/>
              </a:rPr>
              <a:t>off the National Outcomes Standards for Perpetrator Interventions, there should be specific standards for sexual </a:t>
            </a:r>
            <a:r>
              <a:rPr lang="en-AU" sz="1100" dirty="0" smtClean="0">
                <a:latin typeface="Arial"/>
                <a:ea typeface="Arial"/>
                <a:cs typeface="Arial"/>
                <a:sym typeface="Arial"/>
              </a:rPr>
              <a:t>violence.</a:t>
            </a:r>
            <a:endParaRPr lang="en-AU" sz="1100" dirty="0">
              <a:latin typeface="Arial"/>
              <a:ea typeface="Arial"/>
              <a:cs typeface="Arial"/>
              <a:sym typeface="Arial"/>
            </a:endParaRPr>
          </a:p>
          <a:p>
            <a:pPr marL="228600" lvl="1" indent="-228600">
              <a:buSzPct val="100000"/>
              <a:buFontTx/>
              <a:buChar char="•"/>
              <a:defRPr sz="1200">
                <a:latin typeface="Arial"/>
                <a:ea typeface="Arial"/>
                <a:cs typeface="Arial"/>
                <a:sym typeface="Arial"/>
              </a:defRPr>
            </a:pPr>
            <a:r>
              <a:rPr lang="en-AU" sz="1100" dirty="0" smtClean="0">
                <a:latin typeface="Arial"/>
                <a:ea typeface="Arial"/>
                <a:cs typeface="Arial"/>
                <a:sym typeface="Arial"/>
              </a:rPr>
              <a:t>A commitment is needed for ongoing </a:t>
            </a:r>
            <a:r>
              <a:rPr lang="en-AU" sz="1100" dirty="0">
                <a:latin typeface="Arial"/>
                <a:ea typeface="Arial"/>
                <a:cs typeface="Arial"/>
                <a:sym typeface="Arial"/>
              </a:rPr>
              <a:t>regular </a:t>
            </a:r>
            <a:r>
              <a:rPr lang="en-AU" sz="1100" dirty="0" smtClean="0">
                <a:latin typeface="Arial"/>
                <a:ea typeface="Arial"/>
                <a:cs typeface="Arial"/>
                <a:sym typeface="Arial"/>
              </a:rPr>
              <a:t>reporting across state and territory governments. This will assist to </a:t>
            </a:r>
            <a:r>
              <a:rPr lang="en-AU" sz="1100" dirty="0">
                <a:latin typeface="Arial"/>
                <a:ea typeface="Arial"/>
                <a:cs typeface="Arial"/>
                <a:sym typeface="Arial"/>
              </a:rPr>
              <a:t>improve the </a:t>
            </a:r>
            <a:r>
              <a:rPr lang="en-AU" sz="1100" dirty="0" smtClean="0">
                <a:latin typeface="Arial"/>
                <a:ea typeface="Arial"/>
                <a:cs typeface="Arial"/>
                <a:sym typeface="Arial"/>
              </a:rPr>
              <a:t>available data </a:t>
            </a:r>
            <a:r>
              <a:rPr lang="en-AU" sz="1100" dirty="0">
                <a:latin typeface="Arial"/>
                <a:ea typeface="Arial"/>
                <a:cs typeface="Arial"/>
                <a:sym typeface="Arial"/>
              </a:rPr>
              <a:t>and evidence </a:t>
            </a:r>
            <a:r>
              <a:rPr lang="en-AU" sz="1100" dirty="0" smtClean="0">
                <a:latin typeface="Arial"/>
                <a:ea typeface="Arial"/>
                <a:cs typeface="Arial"/>
                <a:sym typeface="Arial"/>
              </a:rPr>
              <a:t>base.</a:t>
            </a:r>
            <a:endParaRPr lang="en-AU" sz="1100" dirty="0">
              <a:latin typeface="Arial"/>
              <a:ea typeface="Arial"/>
              <a:cs typeface="Arial"/>
              <a:sym typeface="Arial"/>
            </a:endParaRPr>
          </a:p>
          <a:p>
            <a:pPr marL="228600" lvl="1" indent="-228600">
              <a:buSzPct val="100000"/>
              <a:buFontTx/>
              <a:buChar char="•"/>
              <a:defRPr sz="1200">
                <a:latin typeface="Arial"/>
                <a:ea typeface="Arial"/>
                <a:cs typeface="Arial"/>
                <a:sym typeface="Arial"/>
              </a:defRPr>
            </a:pPr>
            <a:r>
              <a:rPr lang="en-AU" sz="1100" dirty="0">
                <a:latin typeface="Arial"/>
                <a:ea typeface="Arial"/>
                <a:cs typeface="Arial"/>
              </a:rPr>
              <a:t>The Fourth Action Plan should bring together organisations across the country to share lessons – presently the practice across jurisdictions is not </a:t>
            </a:r>
            <a:r>
              <a:rPr lang="en-AU" sz="1100" dirty="0" smtClean="0">
                <a:latin typeface="Arial"/>
                <a:ea typeface="Arial"/>
                <a:cs typeface="Arial"/>
              </a:rPr>
              <a:t>shared.</a:t>
            </a:r>
          </a:p>
          <a:p>
            <a:pPr marL="228600" lvl="1" indent="-228600">
              <a:buSzPct val="100000"/>
              <a:buFontTx/>
              <a:buChar char="•"/>
              <a:defRPr sz="1200">
                <a:latin typeface="Arial"/>
                <a:ea typeface="Arial"/>
                <a:cs typeface="Arial"/>
                <a:sym typeface="Arial"/>
              </a:defRPr>
            </a:pPr>
            <a:endParaRPr lang="en-AU" sz="900" dirty="0">
              <a:latin typeface="Arial"/>
              <a:ea typeface="Arial"/>
              <a:cs typeface="Arial"/>
            </a:endParaRPr>
          </a:p>
          <a:p>
            <a:pPr lvl="1">
              <a:spcBef>
                <a:spcPts val="600"/>
              </a:spcBef>
              <a:buSzPct val="100000"/>
            </a:pPr>
            <a:r>
              <a:rPr lang="en-AU" sz="1100" b="1" dirty="0">
                <a:latin typeface="Arial"/>
                <a:ea typeface="Arial"/>
                <a:cs typeface="Arial"/>
              </a:rPr>
              <a:t>Complex Forms of Violence</a:t>
            </a:r>
          </a:p>
          <a:p>
            <a:pPr marL="228600" lvl="1" indent="-228600">
              <a:buSzPct val="100000"/>
              <a:buFontTx/>
              <a:buChar char="•"/>
              <a:defRPr sz="1200">
                <a:latin typeface="Arial"/>
                <a:ea typeface="Arial"/>
                <a:cs typeface="Arial"/>
                <a:sym typeface="Arial"/>
              </a:defRPr>
            </a:pPr>
            <a:r>
              <a:rPr lang="en-AU" sz="1100" dirty="0">
                <a:latin typeface="Arial"/>
                <a:ea typeface="Arial"/>
                <a:cs typeface="Arial"/>
              </a:rPr>
              <a:t>Reproductive coercion should be </a:t>
            </a:r>
            <a:r>
              <a:rPr lang="en-AU" sz="1100" dirty="0" smtClean="0">
                <a:latin typeface="Arial"/>
                <a:ea typeface="Arial"/>
                <a:cs typeface="Arial"/>
              </a:rPr>
              <a:t>addressed as a key form of domestic and sexual violence. This form of violence has significant </a:t>
            </a:r>
            <a:r>
              <a:rPr lang="en-AU" sz="1100" dirty="0">
                <a:latin typeface="Arial"/>
                <a:ea typeface="Arial"/>
                <a:cs typeface="Arial"/>
              </a:rPr>
              <a:t>implications </a:t>
            </a:r>
            <a:r>
              <a:rPr lang="en-AU" sz="1100" dirty="0" smtClean="0">
                <a:latin typeface="Arial"/>
                <a:ea typeface="Arial"/>
                <a:cs typeface="Arial"/>
              </a:rPr>
              <a:t>for </a:t>
            </a:r>
            <a:r>
              <a:rPr lang="en-AU" sz="1100" dirty="0">
                <a:latin typeface="Arial"/>
                <a:ea typeface="Arial"/>
                <a:cs typeface="Arial"/>
              </a:rPr>
              <a:t>women and children in the long </a:t>
            </a:r>
            <a:r>
              <a:rPr lang="en-AU" sz="1100" dirty="0" smtClean="0">
                <a:latin typeface="Arial"/>
                <a:ea typeface="Arial"/>
                <a:cs typeface="Arial"/>
              </a:rPr>
              <a:t>term.</a:t>
            </a:r>
            <a:endParaRPr lang="en-AU" sz="1100" dirty="0">
              <a:latin typeface="Arial"/>
              <a:ea typeface="Arial"/>
              <a:cs typeface="Arial"/>
            </a:endParaRPr>
          </a:p>
          <a:p>
            <a:pPr lvl="1">
              <a:buSzPct val="100000"/>
              <a:defRPr sz="1200">
                <a:latin typeface="Arial"/>
                <a:ea typeface="Arial"/>
                <a:cs typeface="Arial"/>
                <a:sym typeface="Arial"/>
              </a:defRPr>
            </a:pPr>
            <a:endParaRPr lang="en-AU" sz="1100" dirty="0" smtClean="0">
              <a:latin typeface="Arial"/>
              <a:ea typeface="Arial"/>
              <a:cs typeface="Arial"/>
              <a:sym typeface="Arial"/>
            </a:endParaRPr>
          </a:p>
          <a:p>
            <a:r>
              <a:rPr lang="en-AU" sz="1100" b="1" dirty="0">
                <a:latin typeface="Arial"/>
                <a:ea typeface="Arial"/>
                <a:cs typeface="Arial"/>
              </a:rPr>
              <a:t>Indigenous capacity building</a:t>
            </a:r>
          </a:p>
          <a:p>
            <a:pPr marL="228600" lvl="1" indent="-228600">
              <a:buSzPct val="100000"/>
              <a:buFontTx/>
              <a:buChar char="•"/>
              <a:defRPr sz="1200">
                <a:latin typeface="Arial"/>
                <a:ea typeface="Arial"/>
                <a:cs typeface="Arial"/>
                <a:sym typeface="Arial"/>
              </a:defRPr>
            </a:pPr>
            <a:r>
              <a:rPr lang="en-AU" sz="1100" dirty="0" smtClean="0">
                <a:latin typeface="Arial"/>
                <a:ea typeface="Arial"/>
                <a:cs typeface="Arial"/>
              </a:rPr>
              <a:t>Build </a:t>
            </a:r>
            <a:r>
              <a:rPr lang="en-AU" sz="1100" dirty="0">
                <a:latin typeface="Arial"/>
                <a:ea typeface="Arial"/>
                <a:cs typeface="Arial"/>
              </a:rPr>
              <a:t>the capacity of the Aboriginal Community controlled sector to </a:t>
            </a:r>
            <a:r>
              <a:rPr lang="en-AU" sz="1100" dirty="0" smtClean="0">
                <a:latin typeface="Arial"/>
                <a:ea typeface="Arial"/>
                <a:cs typeface="Arial"/>
              </a:rPr>
              <a:t>address </a:t>
            </a:r>
            <a:r>
              <a:rPr lang="en-AU" sz="1100" dirty="0">
                <a:latin typeface="Arial"/>
                <a:ea typeface="Arial"/>
                <a:cs typeface="Arial"/>
              </a:rPr>
              <a:t>sexual </a:t>
            </a:r>
            <a:r>
              <a:rPr lang="en-AU" sz="1100" dirty="0" smtClean="0">
                <a:latin typeface="Arial"/>
                <a:ea typeface="Arial"/>
                <a:cs typeface="Arial"/>
              </a:rPr>
              <a:t>violence.</a:t>
            </a:r>
          </a:p>
          <a:p>
            <a:pPr marL="228600" lvl="1" indent="-228600">
              <a:buSzPct val="100000"/>
              <a:buFontTx/>
              <a:buChar char="•"/>
              <a:defRPr sz="1200">
                <a:latin typeface="Arial"/>
                <a:ea typeface="Arial"/>
                <a:cs typeface="Arial"/>
                <a:sym typeface="Arial"/>
              </a:defRPr>
            </a:pPr>
            <a:r>
              <a:rPr lang="en-AU" sz="1100" dirty="0" smtClean="0">
                <a:latin typeface="Arial"/>
                <a:ea typeface="Arial"/>
                <a:cs typeface="Arial"/>
              </a:rPr>
              <a:t>A model to address the emotional impacts of violence is needed with a focus on healing at the centre. </a:t>
            </a:r>
          </a:p>
          <a:p>
            <a:pPr marL="228600" lvl="1"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marL="228600" lvl="1" indent="-228600">
              <a:buSzPct val="100000"/>
              <a:buFontTx/>
              <a:buChar char="•"/>
              <a:defRPr sz="1200">
                <a:latin typeface="Arial"/>
                <a:ea typeface="Arial"/>
                <a:cs typeface="Arial"/>
                <a:sym typeface="Arial"/>
              </a:defRPr>
            </a:pPr>
            <a:endParaRPr lang="en-AU" sz="1100" dirty="0">
              <a:latin typeface="Arial"/>
              <a:ea typeface="Arial"/>
              <a:cs typeface="Arial"/>
            </a:endParaRPr>
          </a:p>
          <a:p>
            <a:pPr marL="228600" lvl="1"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marL="228600" lvl="1"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lvl="1">
              <a:buSzPct val="100000"/>
              <a:defRPr sz="1200">
                <a:latin typeface="Arial"/>
                <a:ea typeface="Arial"/>
                <a:cs typeface="Arial"/>
                <a:sym typeface="Arial"/>
              </a:defRPr>
            </a:pPr>
            <a:endParaRPr lang="en-AU" sz="1100" dirty="0" smtClean="0">
              <a:latin typeface="Arial"/>
              <a:ea typeface="Arial"/>
              <a:cs typeface="Arial"/>
            </a:endParaRPr>
          </a:p>
          <a:p>
            <a:r>
              <a:rPr lang="en-AU" sz="1100" b="1" dirty="0" smtClean="0">
                <a:latin typeface="Arial"/>
                <a:ea typeface="Arial"/>
                <a:cs typeface="Arial"/>
              </a:rPr>
              <a:t>Sexual violence workforce</a:t>
            </a:r>
          </a:p>
          <a:p>
            <a:pPr marL="228600" lvl="1" indent="-228600">
              <a:buSzPct val="100000"/>
              <a:buFontTx/>
              <a:buChar char="•"/>
              <a:defRPr sz="1200">
                <a:latin typeface="Arial"/>
                <a:ea typeface="Arial"/>
                <a:cs typeface="Arial"/>
                <a:sym typeface="Arial"/>
              </a:defRPr>
            </a:pPr>
            <a:r>
              <a:rPr lang="en-AU" sz="1100" dirty="0" smtClean="0">
                <a:latin typeface="Arial"/>
                <a:ea typeface="Arial"/>
                <a:cs typeface="Arial"/>
              </a:rPr>
              <a:t>The understanding of sexual violence should be increased across a number of workforces outside the specialist sector, including allied health, medical practitioners, domestic and family violence workers, mental health, drug and alcohol, etc. </a:t>
            </a:r>
          </a:p>
          <a:p>
            <a:pPr marL="228600" lvl="1" indent="-228600">
              <a:buSzPct val="100000"/>
              <a:buFontTx/>
              <a:buChar char="•"/>
              <a:defRPr sz="1200">
                <a:latin typeface="Arial"/>
                <a:ea typeface="Arial"/>
                <a:cs typeface="Arial"/>
                <a:sym typeface="Arial"/>
              </a:defRPr>
            </a:pPr>
            <a:r>
              <a:rPr lang="en-AU" sz="1100" dirty="0" smtClean="0">
                <a:latin typeface="Arial"/>
                <a:ea typeface="Arial"/>
                <a:cs typeface="Arial"/>
              </a:rPr>
              <a:t>Given the significant overlap with family violence and the apprehension for many to report sexual assault, domestic and family violence services need to have greater </a:t>
            </a:r>
            <a:r>
              <a:rPr lang="en-AU" sz="1100" dirty="0" smtClean="0">
                <a:solidFill>
                  <a:schemeClr val="tx1"/>
                </a:solidFill>
                <a:latin typeface="Arial"/>
                <a:ea typeface="Arial"/>
                <a:cs typeface="Arial"/>
              </a:rPr>
              <a:t>awareness and understanding of sexual violence.</a:t>
            </a:r>
          </a:p>
          <a:p>
            <a:pPr marL="228600" lvl="1" indent="-228600">
              <a:buSzPct val="100000"/>
              <a:buFontTx/>
              <a:buChar char="•"/>
              <a:defRPr sz="1200">
                <a:latin typeface="Arial"/>
                <a:ea typeface="Arial"/>
                <a:cs typeface="Arial"/>
                <a:sym typeface="Arial"/>
              </a:defRPr>
            </a:pPr>
            <a:r>
              <a:rPr lang="en-AU" sz="1100" dirty="0" smtClean="0">
                <a:solidFill>
                  <a:schemeClr val="tx1"/>
                </a:solidFill>
                <a:latin typeface="Arial"/>
                <a:ea typeface="Arial"/>
                <a:cs typeface="Arial"/>
              </a:rPr>
              <a:t>Case management is critical to enable wrap around, holistic support for people who have experienced or are at risk of experiencing sexual violence. There is also a need for information around the availability of services and referral processes at a national level.</a:t>
            </a:r>
          </a:p>
          <a:p>
            <a:pPr marL="228600" lvl="1"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r>
              <a:rPr lang="en-AU" sz="1100" b="1" dirty="0" smtClean="0">
                <a:latin typeface="Arial"/>
                <a:ea typeface="Arial"/>
                <a:cs typeface="Arial"/>
              </a:rPr>
              <a:t>Children</a:t>
            </a:r>
          </a:p>
          <a:p>
            <a:pPr marL="228600" lvl="1" indent="-228600">
              <a:buSzPct val="100000"/>
              <a:buFontTx/>
              <a:buChar char="•"/>
              <a:defRPr sz="1200">
                <a:latin typeface="Arial"/>
                <a:ea typeface="Arial"/>
                <a:cs typeface="Arial"/>
                <a:sym typeface="Arial"/>
              </a:defRPr>
            </a:pPr>
            <a:r>
              <a:rPr lang="en-AU" sz="1100" dirty="0" smtClean="0">
                <a:latin typeface="Arial"/>
                <a:ea typeface="Arial"/>
                <a:cs typeface="Arial"/>
              </a:rPr>
              <a:t>Age appropriate supports are required to support children.</a:t>
            </a:r>
          </a:p>
          <a:p>
            <a:pPr marL="228600" lvl="1" indent="-228600">
              <a:buSzPct val="100000"/>
              <a:buFontTx/>
              <a:buChar char="•"/>
              <a:defRPr sz="1200">
                <a:latin typeface="Arial"/>
                <a:ea typeface="Arial"/>
                <a:cs typeface="Arial"/>
                <a:sym typeface="Arial"/>
              </a:defRPr>
            </a:pPr>
            <a:r>
              <a:rPr lang="en-AU" sz="1100" dirty="0">
                <a:latin typeface="Arial"/>
                <a:ea typeface="Arial"/>
                <a:cs typeface="Arial"/>
              </a:rPr>
              <a:t>The Fourth Action Plan should </a:t>
            </a:r>
            <a:r>
              <a:rPr lang="en-AU" sz="1100" dirty="0" smtClean="0">
                <a:latin typeface="Arial"/>
                <a:ea typeface="Arial"/>
                <a:cs typeface="Arial"/>
              </a:rPr>
              <a:t>include </a:t>
            </a:r>
            <a:r>
              <a:rPr lang="en-AU" sz="1100" dirty="0">
                <a:latin typeface="Arial"/>
                <a:ea typeface="Arial"/>
                <a:cs typeface="Arial"/>
              </a:rPr>
              <a:t>recommendation 10.1 of Royal Commission into Institutional Responses to Child Sexual Abuse (around sexually harmful behaviour and state-based frameworks</a:t>
            </a:r>
            <a:r>
              <a:rPr lang="en-AU" sz="1100" dirty="0" smtClean="0">
                <a:latin typeface="Arial"/>
                <a:ea typeface="Arial"/>
                <a:cs typeface="Arial"/>
              </a:rPr>
              <a:t>).</a:t>
            </a:r>
            <a:endParaRPr lang="en-AU" sz="1100" dirty="0">
              <a:latin typeface="Arial"/>
              <a:ea typeface="Arial"/>
              <a:cs typeface="Arial"/>
            </a:endParaRPr>
          </a:p>
          <a:p>
            <a:pPr marL="228600" lvl="1" indent="-228600">
              <a:buSzPct val="100000"/>
              <a:buFontTx/>
              <a:buChar char="•"/>
              <a:defRPr sz="1200">
                <a:latin typeface="Arial"/>
                <a:ea typeface="Arial"/>
                <a:cs typeface="Arial"/>
                <a:sym typeface="Arial"/>
              </a:defRPr>
            </a:pPr>
            <a:r>
              <a:rPr lang="en-AU" sz="1100" dirty="0" smtClean="0">
                <a:latin typeface="Arial"/>
                <a:ea typeface="Arial"/>
                <a:cs typeface="Arial"/>
              </a:rPr>
              <a:t>Should acknowledge that children with harmful sexual behaviour have very frequently experienced family violence.</a:t>
            </a:r>
          </a:p>
        </p:txBody>
      </p:sp>
      <p:sp>
        <p:nvSpPr>
          <p:cNvPr id="6" name="TextBox 8"/>
          <p:cNvSpPr txBox="1"/>
          <p:nvPr/>
        </p:nvSpPr>
        <p:spPr>
          <a:xfrm>
            <a:off x="4325815" y="905607"/>
            <a:ext cx="3631223" cy="200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endParaRPr lang="en-AU" sz="700" dirty="0"/>
          </a:p>
        </p:txBody>
      </p:sp>
    </p:spTree>
    <p:extLst>
      <p:ext uri="{BB962C8B-B14F-4D97-AF65-F5344CB8AC3E}">
        <p14:creationId xmlns:p14="http://schemas.microsoft.com/office/powerpoint/2010/main" val="21496800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itle 1"/>
          <p:cNvSpPr txBox="1">
            <a:spLocks noGrp="1"/>
          </p:cNvSpPr>
          <p:nvPr>
            <p:ph type="title"/>
          </p:nvPr>
        </p:nvSpPr>
        <p:spPr>
          <a:xfrm>
            <a:off x="579268" y="720313"/>
            <a:ext cx="7809156" cy="5444991"/>
          </a:xfrm>
          <a:prstGeom prst="rect">
            <a:avLst/>
          </a:prstGeom>
        </p:spPr>
        <p:txBody>
          <a:bodyPr/>
          <a:lstStyle/>
          <a:p>
            <a:pPr algn="ctr">
              <a:defRPr sz="2800"/>
            </a:pPr>
            <a:r>
              <a:t/>
            </a:r>
            <a:br/>
            <a:r>
              <a:t/>
            </a:r>
            <a:br/>
            <a:r>
              <a:t>The Department of Social Services acknowledges the traditional owners of country throughout Australia, and their continuing connection to land, water and community. </a:t>
            </a:r>
            <a:br/>
            <a:r>
              <a:t/>
            </a:r>
            <a:br/>
            <a:r>
              <a:t>We pay our respects to them and their cultures,   	and to Elders past, present and emerging.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Footer Placeholder 3"/>
          <p:cNvSpPr txBox="1"/>
          <p:nvPr/>
        </p:nvSpPr>
        <p:spPr>
          <a:xfrm>
            <a:off x="585925" y="6541661"/>
            <a:ext cx="7226435"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38" name="Title 1"/>
          <p:cNvSpPr txBox="1">
            <a:spLocks noGrp="1"/>
          </p:cNvSpPr>
          <p:nvPr>
            <p:ph type="title"/>
          </p:nvPr>
        </p:nvSpPr>
        <p:spPr>
          <a:xfrm>
            <a:off x="585925" y="472164"/>
            <a:ext cx="7972150" cy="329875"/>
          </a:xfrm>
          <a:prstGeom prst="rect">
            <a:avLst/>
          </a:prstGeom>
        </p:spPr>
        <p:txBody>
          <a:bodyPr/>
          <a:lstStyle>
            <a:lvl1pPr defTabSz="886967">
              <a:defRPr sz="2300"/>
            </a:lvl1pPr>
          </a:lstStyle>
          <a:p>
            <a:r>
              <a:t>About this document</a:t>
            </a:r>
          </a:p>
        </p:txBody>
      </p:sp>
      <p:sp>
        <p:nvSpPr>
          <p:cNvPr id="139" name="Content Placeholder 2"/>
          <p:cNvSpPr txBox="1">
            <a:spLocks noGrp="1"/>
          </p:cNvSpPr>
          <p:nvPr>
            <p:ph type="body" idx="1"/>
          </p:nvPr>
        </p:nvSpPr>
        <p:spPr>
          <a:xfrm>
            <a:off x="723898" y="1378099"/>
            <a:ext cx="7834177" cy="3317726"/>
          </a:xfrm>
          <a:prstGeom prst="rect">
            <a:avLst/>
          </a:prstGeom>
        </p:spPr>
        <p:txBody>
          <a:bodyPr numCol="2" spcCol="359999"/>
          <a:lstStyle/>
          <a:p>
            <a:pPr>
              <a:defRPr sz="1000" b="0"/>
            </a:pPr>
            <a:r>
              <a:rPr dirty="0"/>
              <a:t>This material was commissioned by the Commonwealth of Australia to assist in the collection of information from consultation sessions workshops around Australia. The purpose of this material is to </a:t>
            </a:r>
            <a:r>
              <a:rPr dirty="0" err="1"/>
              <a:t>summarise</a:t>
            </a:r>
            <a:r>
              <a:rPr dirty="0"/>
              <a:t> consultations held by the Department of Social Services as part of the development of the Fourth Action Plan. This session </a:t>
            </a:r>
            <a:r>
              <a:rPr dirty="0" smtClean="0"/>
              <a:t>was</a:t>
            </a:r>
            <a:r>
              <a:rPr lang="en-AU" dirty="0" smtClean="0"/>
              <a:t> facilitated by </a:t>
            </a:r>
            <a:r>
              <a:rPr lang="en-AU" dirty="0" err="1" smtClean="0"/>
              <a:t>ThinkPlace</a:t>
            </a:r>
            <a:r>
              <a:rPr lang="en-AU" dirty="0" smtClean="0"/>
              <a:t>.</a:t>
            </a:r>
            <a:r>
              <a:rPr dirty="0" smtClean="0"/>
              <a:t> </a:t>
            </a:r>
            <a:endParaRPr dirty="0"/>
          </a:p>
          <a:p>
            <a:pPr>
              <a:defRPr sz="1000" b="0"/>
            </a:pPr>
            <a:r>
              <a:rPr dirty="0"/>
              <a:t>The 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dirty="0"/>
          </a:p>
          <a:p>
            <a:pPr>
              <a:defRPr sz="1000" b="0"/>
            </a:pPr>
            <a:endParaRPr dirty="0"/>
          </a:p>
          <a:p>
            <a:pPr>
              <a:defRPr sz="1000" b="0"/>
            </a:pPr>
            <a:endParaRPr dirty="0"/>
          </a:p>
          <a:p>
            <a:pPr>
              <a:defRPr sz="1000" b="0"/>
            </a:pPr>
            <a:endParaRPr dirty="0"/>
          </a:p>
          <a:p>
            <a:pPr>
              <a:defRPr sz="1000" b="0"/>
            </a:pPr>
            <a:endParaRPr dirty="0"/>
          </a:p>
          <a:p>
            <a:pPr>
              <a:defRPr sz="1000" b="0"/>
            </a:pPr>
            <a:endParaRPr dirty="0"/>
          </a:p>
          <a:p>
            <a:pPr>
              <a:defRPr sz="1000" b="0"/>
            </a:pPr>
            <a:r>
              <a:rPr dirty="0" smtClean="0"/>
              <a:t>Copyright </a:t>
            </a:r>
            <a:r>
              <a:rPr dirty="0"/>
              <a:t>notice — 2018</a:t>
            </a:r>
          </a:p>
          <a:p>
            <a:pPr>
              <a:defRPr sz="1000" b="0"/>
            </a:pPr>
            <a:r>
              <a:rPr dirty="0"/>
              <a:t>This document is licensed under the Creative Commons Attribution 4.0 International </a:t>
            </a:r>
            <a:r>
              <a:rPr dirty="0" err="1"/>
              <a:t>Licence</a:t>
            </a:r>
            <a:r>
              <a:rPr dirty="0"/>
              <a:t> </a:t>
            </a:r>
            <a:r>
              <a:rPr dirty="0" err="1"/>
              <a:t>Licence</a:t>
            </a:r>
            <a:r>
              <a:rPr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p:txBody>
      </p:sp>
      <p:sp>
        <p:nvSpPr>
          <p:cNvPr id="140"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Footer Placeholder 3"/>
          <p:cNvSpPr txBox="1"/>
          <p:nvPr/>
        </p:nvSpPr>
        <p:spPr>
          <a:xfrm>
            <a:off x="585925" y="6541661"/>
            <a:ext cx="7226436"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8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rPr dirty="0"/>
              <a:t>Participants of </a:t>
            </a:r>
            <a:r>
              <a:rPr lang="en-AU" dirty="0" smtClean="0"/>
              <a:t>Sexual Violence</a:t>
            </a:r>
            <a:r>
              <a:rPr dirty="0" smtClean="0"/>
              <a:t> </a:t>
            </a:r>
            <a:r>
              <a:rPr dirty="0"/>
              <a:t>workshop</a:t>
            </a:r>
          </a:p>
        </p:txBody>
      </p:sp>
      <p:sp>
        <p:nvSpPr>
          <p:cNvPr id="90"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graphicFrame>
        <p:nvGraphicFramePr>
          <p:cNvPr id="91" name="Table 8"/>
          <p:cNvGraphicFramePr/>
          <p:nvPr>
            <p:extLst>
              <p:ext uri="{D42A27DB-BD31-4B8C-83A1-F6EECF244321}">
                <p14:modId xmlns:p14="http://schemas.microsoft.com/office/powerpoint/2010/main" val="2457072683"/>
              </p:ext>
            </p:extLst>
          </p:nvPr>
        </p:nvGraphicFramePr>
        <p:xfrm>
          <a:off x="494522" y="1067365"/>
          <a:ext cx="7849378" cy="4830920"/>
        </p:xfrm>
        <a:graphic>
          <a:graphicData uri="http://schemas.openxmlformats.org/drawingml/2006/table">
            <a:tbl>
              <a:tblPr bandRow="1">
                <a:tableStyleId>{D27102A9-8310-4765-A935-A1911B00CA55}</a:tableStyleId>
              </a:tblPr>
              <a:tblGrid>
                <a:gridCol w="3924689">
                  <a:extLst>
                    <a:ext uri="{9D8B030D-6E8A-4147-A177-3AD203B41FA5}">
                      <a16:colId xmlns:a16="http://schemas.microsoft.com/office/drawing/2014/main" val="20000"/>
                    </a:ext>
                  </a:extLst>
                </a:gridCol>
                <a:gridCol w="3924689">
                  <a:extLst>
                    <a:ext uri="{9D8B030D-6E8A-4147-A177-3AD203B41FA5}">
                      <a16:colId xmlns:a16="http://schemas.microsoft.com/office/drawing/2014/main" val="3825657283"/>
                    </a:ext>
                  </a:extLst>
                </a:gridCol>
              </a:tblGrid>
              <a:tr h="297985">
                <a:tc>
                  <a:txBody>
                    <a:bodyPr/>
                    <a:lstStyle/>
                    <a:p>
                      <a:pPr algn="l" fontAlgn="b"/>
                      <a:r>
                        <a:rPr lang="en-AU" sz="1100" b="0" i="0" u="none" strike="noStrike" dirty="0" smtClean="0">
                          <a:solidFill>
                            <a:srgbClr val="000000"/>
                          </a:solidFill>
                          <a:effectLst/>
                          <a:latin typeface="Calibri" panose="020F0502020204030204" pitchFamily="34" charset="0"/>
                        </a:rPr>
                        <a:t>AIDS Council of New</a:t>
                      </a:r>
                      <a:r>
                        <a:rPr lang="en-AU" sz="1100" b="0" i="0" u="none" strike="noStrike" baseline="0" dirty="0" smtClean="0">
                          <a:solidFill>
                            <a:srgbClr val="000000"/>
                          </a:solidFill>
                          <a:effectLst/>
                          <a:latin typeface="Calibri" panose="020F0502020204030204" pitchFamily="34" charset="0"/>
                        </a:rPr>
                        <a:t> South Wales (ACON)</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AU" sz="1100" b="0" i="0" u="none" strike="noStrike" cap="none" spc="0" baseline="0" dirty="0" err="1" smtClean="0">
                          <a:ln>
                            <a:noFill/>
                          </a:ln>
                          <a:solidFill>
                            <a:srgbClr val="000000"/>
                          </a:solidFill>
                          <a:effectLst/>
                          <a:uFillTx/>
                          <a:latin typeface="Calibri" panose="020F0502020204030204" pitchFamily="34" charset="0"/>
                          <a:ea typeface="+mn-ea"/>
                          <a:cs typeface="+mn-cs"/>
                          <a:sym typeface="Georgia"/>
                        </a:rPr>
                        <a:t>Jannawi</a:t>
                      </a:r>
                      <a:endParaRPr lang="en-AU" sz="1100" b="0" i="0" u="none" strike="noStrike" cap="none" spc="0" baseline="0" dirty="0" smtClean="0">
                        <a:ln>
                          <a:noFill/>
                        </a:ln>
                        <a:solidFill>
                          <a:srgbClr val="000000"/>
                        </a:solidFill>
                        <a:effectLst/>
                        <a:uFillTx/>
                        <a:latin typeface="Calibri" panose="020F0502020204030204" pitchFamily="34" charset="0"/>
                        <a:ea typeface="+mn-ea"/>
                        <a:cs typeface="+mn-cs"/>
                        <a:sym typeface="Georgia"/>
                      </a:endParaRPr>
                    </a:p>
                    <a:p>
                      <a:endParaRPr lang="en-AU" dirty="0"/>
                    </a:p>
                  </a:txBody>
                  <a:tcPr marL="9525" marR="9525" marT="9525" marB="0"/>
                </a:tc>
                <a:extLst>
                  <a:ext uri="{0D108BD9-81ED-4DB2-BD59-A6C34878D82A}">
                    <a16:rowId xmlns:a16="http://schemas.microsoft.com/office/drawing/2014/main" val="10000"/>
                  </a:ext>
                </a:extLst>
              </a:tr>
              <a:tr h="297985">
                <a:tc>
                  <a:txBody>
                    <a:bodyPr/>
                    <a:lstStyle/>
                    <a:p>
                      <a:pPr algn="l" fontAlgn="b"/>
                      <a:r>
                        <a:rPr lang="en-AU" sz="1100" b="0" i="0" u="none" strike="noStrike" dirty="0" smtClean="0">
                          <a:solidFill>
                            <a:srgbClr val="000000"/>
                          </a:solidFill>
                          <a:effectLst/>
                          <a:latin typeface="Calibri" panose="020F0502020204030204" pitchFamily="34" charset="0"/>
                        </a:rPr>
                        <a:t>Australia’s National Research</a:t>
                      </a:r>
                      <a:r>
                        <a:rPr lang="en-AU" sz="1100" b="0" i="0" u="none" strike="noStrike" baseline="0" dirty="0" smtClean="0">
                          <a:solidFill>
                            <a:srgbClr val="000000"/>
                          </a:solidFill>
                          <a:effectLst/>
                          <a:latin typeface="Calibri" panose="020F0502020204030204" pitchFamily="34" charset="0"/>
                        </a:rPr>
                        <a:t> Organisation for Women’s Safety (ANROWS)</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b"/>
                      <a:r>
                        <a:rPr lang="en-AU" sz="1100" b="0" i="0" u="none" strike="noStrike" dirty="0" smtClean="0">
                          <a:solidFill>
                            <a:srgbClr val="000000"/>
                          </a:solidFill>
                          <a:effectLst/>
                          <a:latin typeface="Calibri" panose="020F0502020204030204" pitchFamily="34" charset="0"/>
                        </a:rPr>
                        <a:t>Department of Justice (NSW)</a:t>
                      </a:r>
                      <a:endParaRPr lang="en-AU" sz="11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1"/>
                  </a:ext>
                </a:extLst>
              </a:tr>
              <a:tr h="297985">
                <a:tc>
                  <a:txBody>
                    <a:bodyPr/>
                    <a:lstStyle/>
                    <a:p>
                      <a:pPr algn="l" fontAlgn="b"/>
                      <a:r>
                        <a:rPr lang="en-AU" sz="1100" b="0" i="0" u="none" strike="noStrike" dirty="0" smtClean="0">
                          <a:solidFill>
                            <a:srgbClr val="000000"/>
                          </a:solidFill>
                          <a:effectLst/>
                          <a:latin typeface="Calibri" panose="020F0502020204030204" pitchFamily="34" charset="0"/>
                        </a:rPr>
                        <a:t>Brisbane Rape and Incest Survivors Support Centre (BRISCC)</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b"/>
                      <a:r>
                        <a:rPr lang="en-AU" sz="1100" b="0" i="0" u="none" strike="noStrike">
                          <a:solidFill>
                            <a:srgbClr val="000000"/>
                          </a:solidFill>
                          <a:effectLst/>
                          <a:latin typeface="Calibri" panose="020F0502020204030204" pitchFamily="34" charset="0"/>
                        </a:rPr>
                        <a:t>Lifeline</a:t>
                      </a:r>
                    </a:p>
                  </a:txBody>
                  <a:tcPr marL="9525" marR="9525" marT="9525" marB="0"/>
                </a:tc>
                <a:extLst>
                  <a:ext uri="{0D108BD9-81ED-4DB2-BD59-A6C34878D82A}">
                    <a16:rowId xmlns:a16="http://schemas.microsoft.com/office/drawing/2014/main" val="10002"/>
                  </a:ext>
                </a:extLst>
              </a:tr>
              <a:tr h="297985">
                <a:tc>
                  <a:txBody>
                    <a:bodyPr/>
                    <a:lstStyle/>
                    <a:p>
                      <a:pPr algn="l" fontAlgn="b"/>
                      <a:r>
                        <a:rPr lang="en-AU" sz="1100" b="0" i="0" u="none" strike="noStrike" dirty="0">
                          <a:solidFill>
                            <a:srgbClr val="000000"/>
                          </a:solidFill>
                          <a:effectLst/>
                          <a:latin typeface="Calibri" panose="020F0502020204030204" pitchFamily="34" charset="0"/>
                        </a:rPr>
                        <a:t>Centres Against Sexual Assault (CASA)</a:t>
                      </a:r>
                    </a:p>
                  </a:txBody>
                  <a:tcPr marL="9525" marR="9525" marT="9525" marB="0"/>
                </a:tc>
                <a:tc>
                  <a:txBody>
                    <a:bodyPr/>
                    <a:lstStyle/>
                    <a:p>
                      <a:pPr algn="l" fontAlgn="b"/>
                      <a:r>
                        <a:rPr lang="en-AU" sz="1100" b="0" i="0" u="none" strike="noStrike" dirty="0">
                          <a:solidFill>
                            <a:srgbClr val="000000"/>
                          </a:solidFill>
                          <a:effectLst/>
                          <a:latin typeface="Calibri" panose="020F0502020204030204" pitchFamily="34" charset="0"/>
                        </a:rPr>
                        <a:t>Ministry of Health </a:t>
                      </a:r>
                      <a:r>
                        <a:rPr lang="en-AU" sz="1100" b="0" i="0" u="none" strike="noStrike" dirty="0" smtClean="0">
                          <a:solidFill>
                            <a:srgbClr val="000000"/>
                          </a:solidFill>
                          <a:effectLst/>
                          <a:latin typeface="Calibri" panose="020F0502020204030204" pitchFamily="34" charset="0"/>
                        </a:rPr>
                        <a:t>(NSW)</a:t>
                      </a:r>
                      <a:endParaRPr lang="en-AU" sz="11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3"/>
                  </a:ext>
                </a:extLst>
              </a:tr>
              <a:tr h="297985">
                <a:tc>
                  <a:txBody>
                    <a:bodyPr/>
                    <a:lstStyle/>
                    <a:p>
                      <a:pPr algn="l" fontAlgn="b"/>
                      <a:r>
                        <a:rPr lang="en-AU" sz="1100" b="0" i="0" u="none" strike="noStrike" dirty="0" smtClean="0">
                          <a:solidFill>
                            <a:srgbClr val="000000"/>
                          </a:solidFill>
                          <a:effectLst/>
                          <a:latin typeface="Calibri" panose="020F0502020204030204" pitchFamily="34" charset="0"/>
                        </a:rPr>
                        <a:t>Canberra Rape and</a:t>
                      </a:r>
                      <a:r>
                        <a:rPr lang="en-AU" sz="1100" b="0" i="0" u="none" strike="noStrike" baseline="0" dirty="0" smtClean="0">
                          <a:solidFill>
                            <a:srgbClr val="000000"/>
                          </a:solidFill>
                          <a:effectLst/>
                          <a:latin typeface="Calibri" panose="020F0502020204030204" pitchFamily="34" charset="0"/>
                        </a:rPr>
                        <a:t> Crisis Centre </a:t>
                      </a:r>
                      <a:r>
                        <a:rPr lang="en-AU" sz="1100" b="0" i="0" u="none" strike="noStrike" dirty="0" smtClean="0">
                          <a:solidFill>
                            <a:srgbClr val="000000"/>
                          </a:solidFill>
                          <a:effectLst/>
                          <a:latin typeface="Calibri" panose="020F0502020204030204" pitchFamily="34" charset="0"/>
                        </a:rPr>
                        <a:t>(CRCC)</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b"/>
                      <a:r>
                        <a:rPr lang="en-AU" sz="1100" b="0" i="0" u="none" strike="noStrike" dirty="0" smtClean="0">
                          <a:solidFill>
                            <a:srgbClr val="000000"/>
                          </a:solidFill>
                          <a:effectLst/>
                          <a:latin typeface="Calibri" panose="020F0502020204030204" pitchFamily="34" charset="0"/>
                        </a:rPr>
                        <a:t>Northern Territory Police</a:t>
                      </a:r>
                      <a:endParaRPr lang="en-AU" sz="11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4"/>
                  </a:ext>
                </a:extLst>
              </a:tr>
              <a:tr h="297985">
                <a:tc>
                  <a:txBody>
                    <a:bodyPr/>
                    <a:lstStyle/>
                    <a:p>
                      <a:pPr algn="l" fontAlgn="b"/>
                      <a:r>
                        <a:rPr lang="en-AU" sz="1100" b="0" i="0" u="none" strike="noStrike" dirty="0">
                          <a:solidFill>
                            <a:srgbClr val="000000"/>
                          </a:solidFill>
                          <a:effectLst/>
                          <a:latin typeface="Calibri" panose="020F0502020204030204" pitchFamily="34" charset="0"/>
                        </a:rPr>
                        <a:t>Department of </a:t>
                      </a:r>
                      <a:r>
                        <a:rPr lang="en-AU" sz="1100" b="0" i="0" u="none" strike="noStrike" dirty="0" smtClean="0">
                          <a:solidFill>
                            <a:srgbClr val="000000"/>
                          </a:solidFill>
                          <a:effectLst/>
                          <a:latin typeface="Calibri" panose="020F0502020204030204" pitchFamily="34" charset="0"/>
                        </a:rPr>
                        <a:t>Justice (NSW)</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b"/>
                      <a:r>
                        <a:rPr lang="en-AU" sz="1100" b="0" i="0" u="none" strike="noStrike" dirty="0">
                          <a:solidFill>
                            <a:srgbClr val="000000"/>
                          </a:solidFill>
                          <a:effectLst/>
                          <a:latin typeface="Calibri" panose="020F0502020204030204" pitchFamily="34" charset="0"/>
                        </a:rPr>
                        <a:t>Rape </a:t>
                      </a:r>
                      <a:r>
                        <a:rPr lang="en-AU" sz="1100" b="0" i="0" u="none" strike="noStrike" dirty="0" smtClean="0">
                          <a:solidFill>
                            <a:srgbClr val="000000"/>
                          </a:solidFill>
                          <a:effectLst/>
                          <a:latin typeface="Calibri" panose="020F0502020204030204" pitchFamily="34" charset="0"/>
                        </a:rPr>
                        <a:t>and Domestic </a:t>
                      </a:r>
                      <a:r>
                        <a:rPr lang="en-AU" sz="1100" b="0" i="0" u="none" strike="noStrike" dirty="0">
                          <a:solidFill>
                            <a:srgbClr val="000000"/>
                          </a:solidFill>
                          <a:effectLst/>
                          <a:latin typeface="Calibri" panose="020F0502020204030204" pitchFamily="34" charset="0"/>
                        </a:rPr>
                        <a:t>Violence </a:t>
                      </a:r>
                      <a:r>
                        <a:rPr lang="en-AU" sz="1100" b="0" i="0" u="none" strike="noStrike" dirty="0" smtClean="0">
                          <a:solidFill>
                            <a:srgbClr val="000000"/>
                          </a:solidFill>
                          <a:effectLst/>
                          <a:latin typeface="Calibri" panose="020F0502020204030204" pitchFamily="34" charset="0"/>
                        </a:rPr>
                        <a:t>Services Australia (RDVSA)</a:t>
                      </a:r>
                      <a:endParaRPr lang="en-AU" sz="11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5"/>
                  </a:ext>
                </a:extLst>
              </a:tr>
              <a:tr h="297985">
                <a:tc>
                  <a:txBody>
                    <a:bodyPr/>
                    <a:lstStyle/>
                    <a:p>
                      <a:pPr algn="l" fontAlgn="b"/>
                      <a:r>
                        <a:rPr lang="en-AU" sz="1100" b="0" i="0" u="none" strike="noStrike" dirty="0">
                          <a:solidFill>
                            <a:srgbClr val="000000"/>
                          </a:solidFill>
                          <a:effectLst/>
                          <a:latin typeface="Calibri" panose="020F0502020204030204" pitchFamily="34" charset="0"/>
                        </a:rPr>
                        <a:t>Domestic Violence </a:t>
                      </a:r>
                      <a:r>
                        <a:rPr lang="en-AU" sz="1100" b="0" i="0" u="none" strike="noStrike" dirty="0" smtClean="0">
                          <a:solidFill>
                            <a:srgbClr val="000000"/>
                          </a:solidFill>
                          <a:effectLst/>
                          <a:latin typeface="Calibri" panose="020F0502020204030204" pitchFamily="34" charset="0"/>
                        </a:rPr>
                        <a:t>New South</a:t>
                      </a:r>
                      <a:r>
                        <a:rPr lang="en-AU" sz="1100" b="0" i="0" u="none" strike="noStrike" baseline="0" dirty="0" smtClean="0">
                          <a:solidFill>
                            <a:srgbClr val="000000"/>
                          </a:solidFill>
                          <a:effectLst/>
                          <a:latin typeface="Calibri" panose="020F0502020204030204" pitchFamily="34" charset="0"/>
                        </a:rPr>
                        <a:t> Wales</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b"/>
                      <a:r>
                        <a:rPr lang="en-AU" sz="1100" b="0" i="0" u="none" strike="noStrike" dirty="0" smtClean="0">
                          <a:solidFill>
                            <a:srgbClr val="000000"/>
                          </a:solidFill>
                          <a:effectLst/>
                          <a:latin typeface="Calibri" panose="020F0502020204030204" pitchFamily="34" charset="0"/>
                        </a:rPr>
                        <a:t>Royal Melbourne Institute of Technology</a:t>
                      </a:r>
                      <a:r>
                        <a:rPr lang="en-AU" sz="1100" b="0" i="0" u="none" strike="noStrike" baseline="0" dirty="0" smtClean="0">
                          <a:solidFill>
                            <a:srgbClr val="000000"/>
                          </a:solidFill>
                          <a:effectLst/>
                          <a:latin typeface="Calibri" panose="020F0502020204030204" pitchFamily="34" charset="0"/>
                        </a:rPr>
                        <a:t> (RMIT)</a:t>
                      </a:r>
                      <a:endParaRPr lang="en-AU" sz="11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6"/>
                  </a:ext>
                </a:extLst>
              </a:tr>
              <a:tr h="297985">
                <a:tc>
                  <a:txBody>
                    <a:bodyPr/>
                    <a:lstStyle/>
                    <a:p>
                      <a:pPr algn="l" fontAlgn="b"/>
                      <a:r>
                        <a:rPr lang="en-AU" sz="1100" b="0" i="0" u="none" strike="noStrike" dirty="0" smtClean="0">
                          <a:solidFill>
                            <a:srgbClr val="000000"/>
                          </a:solidFill>
                          <a:effectLst/>
                          <a:latin typeface="Calibri" panose="020F0502020204030204" pitchFamily="34" charset="0"/>
                        </a:rPr>
                        <a:t>Domestic Violence Resource Centre Victoria (DVRCV)</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b"/>
                      <a:r>
                        <a:rPr lang="en-AU" sz="1100" b="0" i="0" u="none" strike="noStrike" dirty="0" smtClean="0">
                          <a:solidFill>
                            <a:srgbClr val="000000"/>
                          </a:solidFill>
                          <a:effectLst/>
                          <a:latin typeface="Calibri" panose="020F0502020204030204" pitchFamily="34" charset="0"/>
                        </a:rPr>
                        <a:t>South</a:t>
                      </a:r>
                      <a:r>
                        <a:rPr lang="en-AU" sz="1100" b="0" i="0" u="none" strike="noStrike" baseline="0" dirty="0" smtClean="0">
                          <a:solidFill>
                            <a:srgbClr val="000000"/>
                          </a:solidFill>
                          <a:effectLst/>
                          <a:latin typeface="Calibri" panose="020F0502020204030204" pitchFamily="34" charset="0"/>
                        </a:rPr>
                        <a:t> Australian</a:t>
                      </a:r>
                      <a:r>
                        <a:rPr lang="en-AU" sz="1100" b="0" i="0" u="none" strike="noStrike" dirty="0" smtClean="0">
                          <a:solidFill>
                            <a:srgbClr val="000000"/>
                          </a:solidFill>
                          <a:effectLst/>
                          <a:latin typeface="Calibri" panose="020F0502020204030204" pitchFamily="34" charset="0"/>
                        </a:rPr>
                        <a:t> </a:t>
                      </a:r>
                      <a:r>
                        <a:rPr lang="en-AU" sz="1100" b="0" i="0" u="none" strike="noStrike" dirty="0">
                          <a:solidFill>
                            <a:srgbClr val="000000"/>
                          </a:solidFill>
                          <a:effectLst/>
                          <a:latin typeface="Calibri" panose="020F0502020204030204" pitchFamily="34" charset="0"/>
                        </a:rPr>
                        <a:t>Government</a:t>
                      </a:r>
                    </a:p>
                  </a:txBody>
                  <a:tcPr marL="9525" marR="9525" marT="9525" marB="0"/>
                </a:tc>
                <a:extLst>
                  <a:ext uri="{0D108BD9-81ED-4DB2-BD59-A6C34878D82A}">
                    <a16:rowId xmlns:a16="http://schemas.microsoft.com/office/drawing/2014/main" val="10007"/>
                  </a:ext>
                </a:extLst>
              </a:tr>
              <a:tr h="297985">
                <a:tc>
                  <a:txBody>
                    <a:bodyPr/>
                    <a:lstStyle/>
                    <a:p>
                      <a:pPr algn="l" fontAlgn="b"/>
                      <a:r>
                        <a:rPr lang="en-AU" sz="1100" b="0" i="0" u="none" strike="noStrike" dirty="0">
                          <a:solidFill>
                            <a:srgbClr val="000000"/>
                          </a:solidFill>
                          <a:effectLst/>
                          <a:latin typeface="Calibri" panose="020F0502020204030204" pitchFamily="34" charset="0"/>
                        </a:rPr>
                        <a:t>Education Centre Against Violence</a:t>
                      </a:r>
                    </a:p>
                  </a:txBody>
                  <a:tcPr marL="9525" marR="9525" marT="9525" marB="0"/>
                </a:tc>
                <a:tc>
                  <a:txBody>
                    <a:bodyPr/>
                    <a:lstStyle/>
                    <a:p>
                      <a:pPr algn="l" fontAlgn="b"/>
                      <a:r>
                        <a:rPr lang="en-AU" sz="1100" b="0" i="0" u="none" strike="noStrike" dirty="0" smtClean="0">
                          <a:solidFill>
                            <a:srgbClr val="000000"/>
                          </a:solidFill>
                          <a:effectLst/>
                          <a:latin typeface="Calibri" panose="020F0502020204030204" pitchFamily="34" charset="0"/>
                        </a:rPr>
                        <a:t>Sexual Assault Support Service</a:t>
                      </a:r>
                      <a:endParaRPr lang="en-AU" sz="11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08"/>
                  </a:ext>
                </a:extLst>
              </a:tr>
              <a:tr h="297985">
                <a:tc>
                  <a:txBody>
                    <a:bodyPr/>
                    <a:lstStyle/>
                    <a:p>
                      <a:pPr algn="l" fontAlgn="b"/>
                      <a:r>
                        <a:rPr lang="en-AU" sz="1100" b="0" i="0" u="none" strike="noStrike" dirty="0">
                          <a:solidFill>
                            <a:srgbClr val="000000"/>
                          </a:solidFill>
                          <a:effectLst/>
                          <a:latin typeface="Calibri" panose="020F0502020204030204" pitchFamily="34" charset="0"/>
                        </a:rPr>
                        <a:t>Good </a:t>
                      </a:r>
                      <a:r>
                        <a:rPr lang="en-AU" sz="1100" b="0" i="0" u="none" strike="noStrike" dirty="0" smtClean="0">
                          <a:solidFill>
                            <a:srgbClr val="000000"/>
                          </a:solidFill>
                          <a:effectLst/>
                          <a:latin typeface="Calibri" panose="020F0502020204030204" pitchFamily="34" charset="0"/>
                        </a:rPr>
                        <a:t>Shepherd</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b"/>
                      <a:r>
                        <a:rPr lang="en-AU" sz="1100" b="0" i="0" u="none" strike="noStrike" dirty="0">
                          <a:solidFill>
                            <a:srgbClr val="000000"/>
                          </a:solidFill>
                          <a:effectLst/>
                          <a:latin typeface="Calibri" panose="020F0502020204030204" pitchFamily="34" charset="0"/>
                        </a:rPr>
                        <a:t>Scarlet Alliance</a:t>
                      </a:r>
                    </a:p>
                  </a:txBody>
                  <a:tcPr marL="9525" marR="9525" marT="9525" marB="0"/>
                </a:tc>
                <a:extLst>
                  <a:ext uri="{0D108BD9-81ED-4DB2-BD59-A6C34878D82A}">
                    <a16:rowId xmlns:a16="http://schemas.microsoft.com/office/drawing/2014/main" val="10009"/>
                  </a:ext>
                </a:extLst>
              </a:tr>
              <a:tr h="297985">
                <a:tc>
                  <a:txBody>
                    <a:bodyPr/>
                    <a:lstStyle/>
                    <a:p>
                      <a:pPr algn="l" fontAlgn="b"/>
                      <a:r>
                        <a:rPr lang="en-AU" sz="1100" b="0" i="0" u="none" strike="noStrike" dirty="0">
                          <a:solidFill>
                            <a:srgbClr val="000000"/>
                          </a:solidFill>
                          <a:effectLst/>
                          <a:latin typeface="Calibri" panose="020F0502020204030204" pitchFamily="34" charset="0"/>
                        </a:rPr>
                        <a:t>Harmony Alliance</a:t>
                      </a:r>
                    </a:p>
                  </a:txBody>
                  <a:tcPr marL="9525" marR="9525" marT="9525" marB="0"/>
                </a:tc>
                <a:tc>
                  <a:txBody>
                    <a:bodyPr/>
                    <a:lstStyle/>
                    <a:p>
                      <a:pPr algn="l" fontAlgn="b"/>
                      <a:r>
                        <a:rPr lang="en-AU" sz="1100" b="0" i="0" u="none" strike="noStrike" dirty="0">
                          <a:solidFill>
                            <a:srgbClr val="000000"/>
                          </a:solidFill>
                          <a:effectLst/>
                          <a:latin typeface="Calibri" panose="020F0502020204030204" pitchFamily="34" charset="0"/>
                        </a:rPr>
                        <a:t>Victoria Police</a:t>
                      </a:r>
                    </a:p>
                  </a:txBody>
                  <a:tcPr marL="9525" marR="9525" marT="9525" marB="0"/>
                </a:tc>
                <a:extLst>
                  <a:ext uri="{0D108BD9-81ED-4DB2-BD59-A6C34878D82A}">
                    <a16:rowId xmlns:a16="http://schemas.microsoft.com/office/drawing/2014/main" val="10010"/>
                  </a:ext>
                </a:extLst>
              </a:tr>
              <a:tr h="297985">
                <a:tc>
                  <a:txBody>
                    <a:bodyPr/>
                    <a:lstStyle/>
                    <a:p>
                      <a:pPr algn="l" fontAlgn="b"/>
                      <a:r>
                        <a:rPr lang="en-AU" sz="1100" b="0" i="0" u="none" strike="noStrike" dirty="0">
                          <a:solidFill>
                            <a:srgbClr val="000000"/>
                          </a:solidFill>
                          <a:effectLst/>
                          <a:latin typeface="Calibri" panose="020F0502020204030204" pitchFamily="34" charset="0"/>
                        </a:rPr>
                        <a:t>Healing Foundation</a:t>
                      </a:r>
                    </a:p>
                  </a:txBody>
                  <a:tcPr marL="9525" marR="9525" marT="9525" marB="0"/>
                </a:tc>
                <a:tc>
                  <a:txBody>
                    <a:bodyPr/>
                    <a:lstStyle/>
                    <a:p>
                      <a:pPr algn="l" fontAlgn="b"/>
                      <a:r>
                        <a:rPr lang="en-AU" sz="1100" b="0" i="0" u="none" strike="noStrike" dirty="0">
                          <a:solidFill>
                            <a:srgbClr val="000000"/>
                          </a:solidFill>
                          <a:effectLst/>
                          <a:latin typeface="Calibri" panose="020F0502020204030204" pitchFamily="34" charset="0"/>
                        </a:rPr>
                        <a:t>White Ribbon </a:t>
                      </a:r>
                    </a:p>
                  </a:txBody>
                  <a:tcPr marL="9525" marR="9525" marT="9525" marB="0"/>
                </a:tc>
                <a:extLst>
                  <a:ext uri="{0D108BD9-81ED-4DB2-BD59-A6C34878D82A}">
                    <a16:rowId xmlns:a16="http://schemas.microsoft.com/office/drawing/2014/main" val="10011"/>
                  </a:ext>
                </a:extLst>
              </a:tr>
              <a:tr h="297985">
                <a:tc>
                  <a:txBody>
                    <a:bodyPr/>
                    <a:lstStyle/>
                    <a:p>
                      <a:pPr algn="l" fontAlgn="b"/>
                      <a:r>
                        <a:rPr lang="en-AU" sz="1100" b="0" i="0" u="none" strike="noStrike" dirty="0" smtClean="0">
                          <a:solidFill>
                            <a:srgbClr val="000000"/>
                          </a:solidFill>
                          <a:effectLst/>
                          <a:latin typeface="Calibri" panose="020F0502020204030204" pitchFamily="34" charset="0"/>
                        </a:rPr>
                        <a:t>Department of Health (WA)</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b"/>
                      <a:r>
                        <a:rPr lang="en-AU" sz="1100" b="0" i="0" u="none" strike="noStrike" dirty="0" smtClean="0">
                          <a:solidFill>
                            <a:srgbClr val="000000"/>
                          </a:solidFill>
                          <a:effectLst/>
                          <a:latin typeface="Calibri" panose="020F0502020204030204" pitchFamily="34" charset="0"/>
                        </a:rPr>
                        <a:t>Women with Intellectual Disability (WWILD)</a:t>
                      </a:r>
                      <a:endParaRPr lang="en-AU" sz="11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0012"/>
                  </a:ext>
                </a:extLst>
              </a:tr>
              <a:tr h="297985">
                <a:tc>
                  <a:txBody>
                    <a:bodyPr/>
                    <a:lstStyle/>
                    <a:p>
                      <a:pPr algn="l" fontAlgn="b"/>
                      <a:r>
                        <a:rPr lang="en-AU" sz="1100" b="0" i="0" u="none" strike="noStrike" dirty="0" smtClean="0">
                          <a:solidFill>
                            <a:srgbClr val="000000"/>
                          </a:solidFill>
                          <a:effectLst/>
                          <a:latin typeface="Calibri" panose="020F0502020204030204" pitchFamily="34" charset="0"/>
                        </a:rPr>
                        <a:t>Australian Human Rights Commission</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b"/>
                      <a:r>
                        <a:rPr lang="en-AU" sz="1100" b="0" i="0" u="none" strike="noStrike" dirty="0" smtClean="0">
                          <a:solidFill>
                            <a:srgbClr val="000000"/>
                          </a:solidFill>
                          <a:effectLst/>
                          <a:latin typeface="Calibri" panose="020F0502020204030204" pitchFamily="34" charset="0"/>
                        </a:rPr>
                        <a:t>Women’s </a:t>
                      </a:r>
                      <a:r>
                        <a:rPr lang="en-AU" sz="1100" b="0" i="0" u="none" strike="noStrike" dirty="0">
                          <a:solidFill>
                            <a:srgbClr val="000000"/>
                          </a:solidFill>
                          <a:effectLst/>
                          <a:latin typeface="Calibri" panose="020F0502020204030204" pitchFamily="34" charset="0"/>
                        </a:rPr>
                        <a:t>Legal </a:t>
                      </a:r>
                      <a:r>
                        <a:rPr lang="en-AU" sz="1100" b="0" i="0" u="none" strike="noStrike" dirty="0" smtClean="0">
                          <a:solidFill>
                            <a:srgbClr val="000000"/>
                          </a:solidFill>
                          <a:effectLst/>
                          <a:latin typeface="Calibri" panose="020F0502020204030204" pitchFamily="34" charset="0"/>
                        </a:rPr>
                        <a:t>Services (Queensland)</a:t>
                      </a:r>
                      <a:endParaRPr lang="en-AU" sz="11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729348572"/>
                  </a:ext>
                </a:extLst>
              </a:tr>
              <a:tr h="297985">
                <a:tc>
                  <a:txBody>
                    <a:bodyPr/>
                    <a:lstStyle/>
                    <a:p>
                      <a:pPr algn="l" fontAlgn="b"/>
                      <a:r>
                        <a:rPr lang="en-AU" sz="1100" b="0" i="0" u="none" strike="noStrike" dirty="0">
                          <a:solidFill>
                            <a:srgbClr val="000000"/>
                          </a:solidFill>
                          <a:effectLst/>
                          <a:latin typeface="Calibri" panose="020F0502020204030204" pitchFamily="34" charset="0"/>
                        </a:rPr>
                        <a:t>Immigrant Women's Support Service </a:t>
                      </a:r>
                    </a:p>
                  </a:txBody>
                  <a:tcPr marL="9525" marR="9525" marT="9525" marB="0"/>
                </a:tc>
                <a:tc>
                  <a:txBody>
                    <a:bodyPr/>
                    <a:lstStyle/>
                    <a:p>
                      <a:pPr algn="l" fontAlgn="b"/>
                      <a:r>
                        <a:rPr lang="en-AU" sz="1100" b="0" i="0" u="none" strike="noStrike" dirty="0" smtClean="0">
                          <a:solidFill>
                            <a:srgbClr val="000000"/>
                          </a:solidFill>
                          <a:effectLst/>
                          <a:latin typeface="Calibri" panose="020F0502020204030204" pitchFamily="34" charset="0"/>
                        </a:rPr>
                        <a:t>Women’s </a:t>
                      </a:r>
                      <a:r>
                        <a:rPr lang="en-AU" sz="1100" b="0" i="0" u="none" strike="noStrike" dirty="0">
                          <a:solidFill>
                            <a:srgbClr val="000000"/>
                          </a:solidFill>
                          <a:effectLst/>
                          <a:latin typeface="Calibri" panose="020F0502020204030204" pitchFamily="34" charset="0"/>
                        </a:rPr>
                        <a:t>Legal </a:t>
                      </a:r>
                      <a:r>
                        <a:rPr lang="en-AU" sz="1100" b="0" i="0" u="none" strike="noStrike" dirty="0" smtClean="0">
                          <a:solidFill>
                            <a:srgbClr val="000000"/>
                          </a:solidFill>
                          <a:effectLst/>
                          <a:latin typeface="Calibri" panose="020F0502020204030204" pitchFamily="34" charset="0"/>
                        </a:rPr>
                        <a:t>Tasmania</a:t>
                      </a:r>
                      <a:endParaRPr lang="en-AU" sz="11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3769783218"/>
                  </a:ext>
                </a:extLst>
              </a:tr>
              <a:tr h="297985">
                <a:tc>
                  <a:txBody>
                    <a:bodyPr/>
                    <a:lstStyle/>
                    <a:p>
                      <a:pPr algn="l" fontAlgn="b"/>
                      <a:r>
                        <a:rPr lang="en-AU" sz="1100" b="0" i="0" u="none" strike="noStrike" dirty="0" smtClean="0">
                          <a:solidFill>
                            <a:srgbClr val="000000"/>
                          </a:solidFill>
                          <a:effectLst/>
                          <a:latin typeface="Calibri" panose="020F0502020204030204" pitchFamily="34" charset="0"/>
                        </a:rPr>
                        <a:t>InTouch</a:t>
                      </a:r>
                      <a:r>
                        <a:rPr lang="en-AU" sz="1100" b="0" i="0" u="none" strike="noStrike" baseline="0" dirty="0" smtClean="0">
                          <a:solidFill>
                            <a:srgbClr val="000000"/>
                          </a:solidFill>
                          <a:effectLst/>
                          <a:latin typeface="Calibri" panose="020F0502020204030204" pitchFamily="34" charset="0"/>
                        </a:rPr>
                        <a:t> Multicultural Centre</a:t>
                      </a:r>
                      <a:endParaRPr lang="en-AU" sz="11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b"/>
                      <a:r>
                        <a:rPr lang="en-AU" sz="1100" b="0" i="0" u="none" strike="noStrike" dirty="0" smtClean="0">
                          <a:solidFill>
                            <a:srgbClr val="000000"/>
                          </a:solidFill>
                          <a:effectLst/>
                          <a:latin typeface="Calibri" panose="020F0502020204030204" pitchFamily="34" charset="0"/>
                        </a:rPr>
                        <a:t>Victim Survivor representative</a:t>
                      </a:r>
                      <a:endParaRPr lang="en-AU" sz="1100" b="0" i="0" u="none" strike="noStrike"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181744712"/>
                  </a:ext>
                </a:extLst>
              </a:tr>
            </a:tbl>
          </a:graphicData>
        </a:graphic>
      </p:graphicFrame>
    </p:spTree>
    <p:extLst>
      <p:ext uri="{BB962C8B-B14F-4D97-AF65-F5344CB8AC3E}">
        <p14:creationId xmlns:p14="http://schemas.microsoft.com/office/powerpoint/2010/main" val="360576836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itle 1"/>
          <p:cNvSpPr txBox="1">
            <a:spLocks noGrp="1"/>
          </p:cNvSpPr>
          <p:nvPr>
            <p:ph type="title"/>
          </p:nvPr>
        </p:nvSpPr>
        <p:spPr>
          <a:xfrm>
            <a:off x="579266" y="3987307"/>
            <a:ext cx="6120005" cy="2160000"/>
          </a:xfrm>
          <a:prstGeom prst="rect">
            <a:avLst/>
          </a:prstGeom>
        </p:spPr>
        <p:txBody>
          <a:bodyPr/>
          <a:lstStyle/>
          <a:p>
            <a:r>
              <a:t>Key themes</a:t>
            </a:r>
            <a:br/>
            <a:r>
              <a:t/>
            </a:r>
            <a:br/>
            <a:endParaRPr/>
          </a:p>
        </p:txBody>
      </p:sp>
      <p:sp>
        <p:nvSpPr>
          <p:cNvPr id="143" name="Slide Number Placeholder 3"/>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a:solidFill>
                  <a:srgbClr val="000000"/>
                </a:solidFill>
              </a:defRPr>
            </a:lvl1p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Footer Placeholder 3"/>
          <p:cNvSpPr txBox="1"/>
          <p:nvPr/>
        </p:nvSpPr>
        <p:spPr>
          <a:xfrm>
            <a:off x="585925" y="6541661"/>
            <a:ext cx="7082419"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46" name="Title 1"/>
          <p:cNvSpPr txBox="1">
            <a:spLocks noGrp="1"/>
          </p:cNvSpPr>
          <p:nvPr>
            <p:ph type="title"/>
          </p:nvPr>
        </p:nvSpPr>
        <p:spPr>
          <a:xfrm>
            <a:off x="507556" y="472164"/>
            <a:ext cx="7972150" cy="329875"/>
          </a:xfrm>
          <a:prstGeom prst="rect">
            <a:avLst/>
          </a:prstGeom>
        </p:spPr>
        <p:txBody>
          <a:bodyPr/>
          <a:lstStyle>
            <a:lvl1pPr defTabSz="886967">
              <a:defRPr sz="2300"/>
            </a:lvl1pPr>
          </a:lstStyle>
          <a:p>
            <a:r>
              <a:rPr dirty="0"/>
              <a:t>Key themes</a:t>
            </a:r>
          </a:p>
        </p:txBody>
      </p:sp>
      <p:sp>
        <p:nvSpPr>
          <p:cNvPr id="147"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148" name="TextBox 8"/>
          <p:cNvSpPr txBox="1"/>
          <p:nvPr/>
        </p:nvSpPr>
        <p:spPr>
          <a:xfrm>
            <a:off x="507556" y="923192"/>
            <a:ext cx="8194431" cy="60016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numCol="2" spcCol="108000">
            <a:spAutoFit/>
          </a:bodyPr>
          <a:lstStyle/>
          <a:p>
            <a:pPr>
              <a:defRPr sz="1200" b="1">
                <a:latin typeface="Arial"/>
                <a:ea typeface="Arial"/>
                <a:cs typeface="Arial"/>
                <a:sym typeface="Arial"/>
              </a:defRPr>
            </a:pPr>
            <a:r>
              <a:rPr lang="en-AU" sz="1100" b="1" dirty="0">
                <a:latin typeface="Arial"/>
                <a:ea typeface="Arial"/>
                <a:cs typeface="Arial"/>
              </a:rPr>
              <a:t>Sexual assault within </a:t>
            </a:r>
            <a:r>
              <a:rPr lang="en-AU" sz="1100" b="1" dirty="0" smtClean="0">
                <a:latin typeface="Arial"/>
                <a:ea typeface="Arial"/>
                <a:cs typeface="Arial"/>
              </a:rPr>
              <a:t>marriage</a:t>
            </a:r>
            <a:endParaRPr lang="en-AU" sz="1100" b="1" dirty="0">
              <a:latin typeface="Arial"/>
              <a:ea typeface="Arial"/>
              <a:cs typeface="Arial"/>
            </a:endParaRPr>
          </a:p>
          <a:p>
            <a:pPr marL="171450" indent="-171450">
              <a:buFont typeface="Arial" panose="020B0604020202020204" pitchFamily="34" charset="0"/>
              <a:buChar char="•"/>
              <a:defRPr sz="1200">
                <a:latin typeface="Arial"/>
                <a:ea typeface="Arial"/>
                <a:cs typeface="Arial"/>
                <a:sym typeface="Arial"/>
              </a:defRPr>
            </a:pPr>
            <a:r>
              <a:rPr lang="en-AU" sz="1100" dirty="0" smtClean="0">
                <a:latin typeface="Arial"/>
                <a:ea typeface="Arial"/>
                <a:cs typeface="Arial"/>
              </a:rPr>
              <a:t>Participants highlighted that many people within the judicial system and community do not see sexual assault within marriage as a major issue.</a:t>
            </a:r>
          </a:p>
          <a:p>
            <a:pPr marL="171450" indent="-171450">
              <a:buFont typeface="Arial" panose="020B0604020202020204" pitchFamily="34" charset="0"/>
              <a:buChar char="•"/>
              <a:defRPr sz="1200">
                <a:latin typeface="Arial"/>
                <a:ea typeface="Arial"/>
                <a:cs typeface="Arial"/>
                <a:sym typeface="Arial"/>
              </a:defRPr>
            </a:pPr>
            <a:r>
              <a:rPr lang="en-AU" sz="1100" dirty="0" smtClean="0">
                <a:latin typeface="Arial"/>
                <a:ea typeface="Arial"/>
                <a:cs typeface="Arial"/>
              </a:rPr>
              <a:t>Sexual assault that occurs within a relationship is often reported much later than domestic violence. The stigma surrounding sexual assault is often seen as a barrier to reporting.</a:t>
            </a:r>
          </a:p>
          <a:p>
            <a:pPr marL="171450" indent="-171450">
              <a:buFont typeface="Arial" panose="020B0604020202020204" pitchFamily="34" charset="0"/>
              <a:buChar char="•"/>
              <a:defRPr sz="1200">
                <a:latin typeface="Arial"/>
                <a:ea typeface="Arial"/>
                <a:cs typeface="Arial"/>
                <a:sym typeface="Arial"/>
              </a:defRPr>
            </a:pPr>
            <a:r>
              <a:rPr lang="en-AU" sz="1100" dirty="0" smtClean="0">
                <a:latin typeface="Arial"/>
                <a:ea typeface="Arial"/>
                <a:cs typeface="Arial"/>
              </a:rPr>
              <a:t>Although </a:t>
            </a:r>
            <a:r>
              <a:rPr lang="en-AU" sz="1100" dirty="0">
                <a:latin typeface="Arial"/>
                <a:ea typeface="Arial"/>
                <a:cs typeface="Arial"/>
              </a:rPr>
              <a:t>this </a:t>
            </a:r>
            <a:r>
              <a:rPr lang="en-AU" sz="1100" dirty="0" smtClean="0">
                <a:latin typeface="Arial"/>
                <a:ea typeface="Arial"/>
                <a:cs typeface="Arial"/>
              </a:rPr>
              <a:t>occurs across the broader community, participants considered the levels of sexual assault in marriage were higher in some communities that are culturally </a:t>
            </a:r>
            <a:r>
              <a:rPr lang="en-AU" sz="1100" dirty="0">
                <a:latin typeface="Arial"/>
                <a:ea typeface="Arial"/>
                <a:cs typeface="Arial"/>
              </a:rPr>
              <a:t>and linguistically </a:t>
            </a:r>
            <a:r>
              <a:rPr lang="en-AU" sz="1100" dirty="0" smtClean="0">
                <a:latin typeface="Arial"/>
                <a:ea typeface="Arial"/>
                <a:cs typeface="Arial"/>
              </a:rPr>
              <a:t>diverse.</a:t>
            </a:r>
            <a:endParaRPr lang="en-AU" sz="1100" dirty="0">
              <a:latin typeface="Arial"/>
              <a:ea typeface="Arial"/>
              <a:cs typeface="Arial"/>
            </a:endParaRPr>
          </a:p>
          <a:p>
            <a:pPr>
              <a:defRPr sz="1200" b="1">
                <a:latin typeface="Arial"/>
                <a:ea typeface="Arial"/>
                <a:cs typeface="Arial"/>
                <a:sym typeface="Arial"/>
              </a:defRPr>
            </a:pPr>
            <a:endParaRPr lang="en-AU" sz="1100" b="1" dirty="0" smtClean="0">
              <a:latin typeface="Arial"/>
              <a:ea typeface="Arial"/>
              <a:cs typeface="Arial"/>
            </a:endParaRPr>
          </a:p>
          <a:p>
            <a:pPr>
              <a:defRPr sz="1200" b="1">
                <a:latin typeface="Arial"/>
                <a:ea typeface="Arial"/>
                <a:cs typeface="Arial"/>
                <a:sym typeface="Arial"/>
              </a:defRPr>
            </a:pPr>
            <a:r>
              <a:rPr lang="en-AU" sz="1100" b="1" dirty="0" smtClean="0">
                <a:latin typeface="Arial"/>
                <a:ea typeface="Arial"/>
                <a:cs typeface="Arial"/>
              </a:rPr>
              <a:t>Language </a:t>
            </a:r>
            <a:r>
              <a:rPr lang="en-AU" sz="1100" b="1" dirty="0">
                <a:latin typeface="Arial"/>
                <a:ea typeface="Arial"/>
                <a:cs typeface="Arial"/>
              </a:rPr>
              <a:t>needs to be relatable</a:t>
            </a:r>
          </a:p>
          <a:p>
            <a:pPr marL="228600" lvl="0" indent="-228600">
              <a:buSzPct val="100000"/>
              <a:buFontTx/>
              <a:buChar char="•"/>
              <a:defRPr sz="1200">
                <a:latin typeface="Arial"/>
                <a:ea typeface="Arial"/>
                <a:cs typeface="Arial"/>
                <a:sym typeface="Arial"/>
              </a:defRPr>
            </a:pPr>
            <a:r>
              <a:rPr lang="en-AU" sz="1100" dirty="0" smtClean="0">
                <a:latin typeface="Arial"/>
                <a:ea typeface="Arial"/>
                <a:cs typeface="Arial"/>
              </a:rPr>
              <a:t>Most people do not relate to the </a:t>
            </a:r>
            <a:r>
              <a:rPr lang="en-AU" sz="1100" dirty="0">
                <a:latin typeface="Arial"/>
                <a:ea typeface="Arial"/>
                <a:cs typeface="Arial"/>
              </a:rPr>
              <a:t>term 'sexual violence' </a:t>
            </a:r>
            <a:r>
              <a:rPr lang="en-AU" sz="1100" dirty="0" smtClean="0">
                <a:latin typeface="Arial"/>
                <a:ea typeface="Arial"/>
                <a:cs typeface="Arial"/>
              </a:rPr>
              <a:t>- </a:t>
            </a:r>
            <a:r>
              <a:rPr lang="en-AU" sz="1100" dirty="0">
                <a:latin typeface="Arial"/>
                <a:ea typeface="Arial"/>
                <a:cs typeface="Arial"/>
              </a:rPr>
              <a:t>victims of sexual assault do not identify with it. Although it is definitional, the terms needs to be relatable for victim </a:t>
            </a:r>
            <a:r>
              <a:rPr lang="en-AU" sz="1100" dirty="0" smtClean="0">
                <a:latin typeface="Arial"/>
                <a:ea typeface="Arial"/>
                <a:cs typeface="Arial"/>
              </a:rPr>
              <a:t>survivors.</a:t>
            </a:r>
            <a:endParaRPr lang="en-AU" sz="1100" dirty="0">
              <a:latin typeface="Arial"/>
              <a:ea typeface="Arial"/>
              <a:cs typeface="Arial"/>
            </a:endParaRPr>
          </a:p>
          <a:p>
            <a:pPr marL="228600" lvl="0" indent="-228600">
              <a:buSzPct val="100000"/>
              <a:buFontTx/>
              <a:buChar char="•"/>
              <a:defRPr sz="1200">
                <a:latin typeface="Arial"/>
                <a:ea typeface="Arial"/>
                <a:cs typeface="Arial"/>
                <a:sym typeface="Arial"/>
              </a:defRPr>
            </a:pPr>
            <a:r>
              <a:rPr lang="en-AU" sz="1100" dirty="0">
                <a:latin typeface="Arial"/>
                <a:ea typeface="Arial"/>
                <a:cs typeface="Arial"/>
              </a:rPr>
              <a:t>The differences in terminology between services and jurisdictions can cause </a:t>
            </a:r>
            <a:r>
              <a:rPr lang="en-AU" sz="1100" dirty="0" smtClean="0">
                <a:latin typeface="Arial"/>
                <a:ea typeface="Arial"/>
                <a:cs typeface="Arial"/>
              </a:rPr>
              <a:t>complications.</a:t>
            </a:r>
            <a:endParaRPr lang="en-AU" sz="1100" dirty="0">
              <a:latin typeface="Arial"/>
              <a:ea typeface="Arial"/>
              <a:cs typeface="Arial"/>
            </a:endParaRPr>
          </a:p>
          <a:p>
            <a:pPr marL="228600" lvl="0" indent="-228600">
              <a:buSzPct val="100000"/>
              <a:buFontTx/>
              <a:buChar char="•"/>
              <a:defRPr sz="1200">
                <a:latin typeface="Arial"/>
                <a:ea typeface="Arial"/>
                <a:cs typeface="Arial"/>
                <a:sym typeface="Arial"/>
              </a:defRPr>
            </a:pPr>
            <a:r>
              <a:rPr lang="en-AU" sz="1100" dirty="0" smtClean="0">
                <a:latin typeface="Arial"/>
                <a:ea typeface="Arial"/>
                <a:cs typeface="Arial"/>
              </a:rPr>
              <a:t>In a policy and programmatic sense, there is often a feeling that sexual </a:t>
            </a:r>
            <a:r>
              <a:rPr lang="en-AU" sz="1100" dirty="0">
                <a:latin typeface="Arial"/>
                <a:ea typeface="Arial"/>
                <a:cs typeface="Arial"/>
              </a:rPr>
              <a:t>violence is </a:t>
            </a:r>
            <a:r>
              <a:rPr lang="en-AU" sz="1100" dirty="0" smtClean="0">
                <a:latin typeface="Arial"/>
                <a:ea typeface="Arial"/>
                <a:cs typeface="Arial"/>
              </a:rPr>
              <a:t>seen </a:t>
            </a:r>
            <a:r>
              <a:rPr lang="en-AU" sz="1100" dirty="0">
                <a:latin typeface="Arial"/>
                <a:ea typeface="Arial"/>
                <a:cs typeface="Arial"/>
              </a:rPr>
              <a:t>as an </a:t>
            </a:r>
            <a:r>
              <a:rPr lang="en-AU" sz="1100" dirty="0" smtClean="0">
                <a:latin typeface="Arial"/>
                <a:ea typeface="Arial"/>
                <a:cs typeface="Arial"/>
              </a:rPr>
              <a:t>‘after thought’ </a:t>
            </a:r>
            <a:r>
              <a:rPr lang="en-AU" sz="1100" dirty="0">
                <a:latin typeface="Arial"/>
                <a:ea typeface="Arial"/>
                <a:cs typeface="Arial"/>
              </a:rPr>
              <a:t>to domestic </a:t>
            </a:r>
            <a:r>
              <a:rPr lang="en-AU" sz="1100" dirty="0" smtClean="0">
                <a:latin typeface="Arial"/>
                <a:ea typeface="Arial"/>
                <a:cs typeface="Arial"/>
              </a:rPr>
              <a:t>violence.</a:t>
            </a:r>
            <a:endParaRPr lang="en-AU" sz="1100" dirty="0">
              <a:latin typeface="Arial"/>
              <a:ea typeface="Arial"/>
              <a:cs typeface="Arial"/>
            </a:endParaRPr>
          </a:p>
          <a:p>
            <a:pPr>
              <a:defRPr sz="1200">
                <a:latin typeface="Arial"/>
                <a:ea typeface="Arial"/>
                <a:cs typeface="Arial"/>
                <a:sym typeface="Arial"/>
              </a:defRPr>
            </a:pPr>
            <a:endParaRPr lang="en-AU" sz="1100" dirty="0" smtClean="0"/>
          </a:p>
          <a:p>
            <a:pPr>
              <a:defRPr sz="1200" b="1">
                <a:latin typeface="Arial"/>
                <a:ea typeface="Arial"/>
                <a:cs typeface="Arial"/>
                <a:sym typeface="Arial"/>
              </a:defRPr>
            </a:pPr>
            <a:endParaRPr lang="en-AU" sz="1100" b="1" dirty="0" smtClean="0">
              <a:latin typeface="Arial"/>
              <a:ea typeface="Arial"/>
              <a:cs typeface="Arial"/>
            </a:endParaRPr>
          </a:p>
          <a:p>
            <a:pPr>
              <a:defRPr sz="1200" b="1">
                <a:latin typeface="Arial"/>
                <a:ea typeface="Arial"/>
                <a:cs typeface="Arial"/>
                <a:sym typeface="Arial"/>
              </a:defRPr>
            </a:pPr>
            <a:endParaRPr lang="en-AU" sz="1100" b="1" dirty="0">
              <a:latin typeface="Arial"/>
              <a:ea typeface="Arial"/>
              <a:cs typeface="Arial"/>
            </a:endParaRPr>
          </a:p>
          <a:p>
            <a:pPr>
              <a:defRPr sz="1200" b="1">
                <a:latin typeface="Arial"/>
                <a:ea typeface="Arial"/>
                <a:cs typeface="Arial"/>
                <a:sym typeface="Arial"/>
              </a:defRPr>
            </a:pPr>
            <a:endParaRPr lang="en-AU" sz="1100" b="1" dirty="0" smtClean="0">
              <a:latin typeface="Arial"/>
              <a:ea typeface="Arial"/>
              <a:cs typeface="Arial"/>
            </a:endParaRPr>
          </a:p>
          <a:p>
            <a:pPr>
              <a:defRPr sz="1200" b="1">
                <a:latin typeface="Arial"/>
                <a:ea typeface="Arial"/>
                <a:cs typeface="Arial"/>
                <a:sym typeface="Arial"/>
              </a:defRPr>
            </a:pPr>
            <a:endParaRPr lang="en-AU" sz="1100" b="1" dirty="0">
              <a:latin typeface="Arial"/>
              <a:ea typeface="Arial"/>
              <a:cs typeface="Arial"/>
            </a:endParaRPr>
          </a:p>
          <a:p>
            <a:pPr>
              <a:defRPr sz="1200" b="1">
                <a:latin typeface="Arial"/>
                <a:ea typeface="Arial"/>
                <a:cs typeface="Arial"/>
                <a:sym typeface="Arial"/>
              </a:defRPr>
            </a:pPr>
            <a:endParaRPr lang="en-AU" sz="1100" b="1" dirty="0" smtClean="0">
              <a:latin typeface="Arial"/>
              <a:ea typeface="Arial"/>
              <a:cs typeface="Arial"/>
            </a:endParaRPr>
          </a:p>
          <a:p>
            <a:pPr>
              <a:defRPr sz="1200" b="1">
                <a:latin typeface="Arial"/>
                <a:ea typeface="Arial"/>
                <a:cs typeface="Arial"/>
                <a:sym typeface="Arial"/>
              </a:defRPr>
            </a:pPr>
            <a:endParaRPr lang="en-AU" sz="1100" b="1" dirty="0" smtClean="0">
              <a:latin typeface="Arial"/>
              <a:ea typeface="Arial"/>
              <a:cs typeface="Arial"/>
            </a:endParaRPr>
          </a:p>
          <a:p>
            <a:pPr>
              <a:defRPr sz="1200" b="1">
                <a:latin typeface="Arial"/>
                <a:ea typeface="Arial"/>
                <a:cs typeface="Arial"/>
                <a:sym typeface="Arial"/>
              </a:defRPr>
            </a:pPr>
            <a:endParaRPr lang="en-AU" sz="1100" b="1" dirty="0">
              <a:latin typeface="Arial"/>
              <a:ea typeface="Arial"/>
              <a:cs typeface="Arial"/>
            </a:endParaRPr>
          </a:p>
          <a:p>
            <a:pPr>
              <a:defRPr sz="1200" b="1">
                <a:latin typeface="Arial"/>
                <a:ea typeface="Arial"/>
                <a:cs typeface="Arial"/>
                <a:sym typeface="Arial"/>
              </a:defRPr>
            </a:pPr>
            <a:endParaRPr lang="en-AU" sz="1100" b="1" dirty="0" smtClean="0">
              <a:latin typeface="Arial"/>
              <a:ea typeface="Arial"/>
              <a:cs typeface="Arial"/>
            </a:endParaRPr>
          </a:p>
          <a:p>
            <a:pPr>
              <a:defRPr sz="1200" b="1">
                <a:latin typeface="Arial"/>
                <a:ea typeface="Arial"/>
                <a:cs typeface="Arial"/>
                <a:sym typeface="Arial"/>
              </a:defRPr>
            </a:pPr>
            <a:endParaRPr lang="en-AU" sz="1100" b="1" dirty="0">
              <a:latin typeface="Arial"/>
              <a:ea typeface="Arial"/>
              <a:cs typeface="Arial"/>
            </a:endParaRPr>
          </a:p>
          <a:p>
            <a:pPr>
              <a:defRPr sz="1200" b="1">
                <a:latin typeface="Arial"/>
                <a:ea typeface="Arial"/>
                <a:cs typeface="Arial"/>
                <a:sym typeface="Arial"/>
              </a:defRPr>
            </a:pPr>
            <a:endParaRPr lang="en-AU" sz="1100" b="1" dirty="0" smtClean="0">
              <a:latin typeface="Arial"/>
              <a:ea typeface="Arial"/>
              <a:cs typeface="Arial"/>
            </a:endParaRPr>
          </a:p>
          <a:p>
            <a:pPr>
              <a:defRPr sz="1200" b="1">
                <a:latin typeface="Arial"/>
                <a:ea typeface="Arial"/>
                <a:cs typeface="Arial"/>
                <a:sym typeface="Arial"/>
              </a:defRPr>
            </a:pPr>
            <a:endParaRPr lang="en-AU" sz="1100" b="1" dirty="0">
              <a:latin typeface="Arial"/>
              <a:ea typeface="Arial"/>
              <a:cs typeface="Arial"/>
            </a:endParaRPr>
          </a:p>
          <a:p>
            <a:pPr>
              <a:defRPr sz="1200" b="1">
                <a:latin typeface="Arial"/>
                <a:ea typeface="Arial"/>
                <a:cs typeface="Arial"/>
                <a:sym typeface="Arial"/>
              </a:defRPr>
            </a:pPr>
            <a:r>
              <a:rPr lang="en-AU" sz="1100" b="1" dirty="0" smtClean="0">
                <a:latin typeface="Arial"/>
                <a:ea typeface="Arial"/>
                <a:cs typeface="Arial"/>
              </a:rPr>
              <a:t>Children </a:t>
            </a:r>
            <a:r>
              <a:rPr lang="en-AU" sz="1100" b="1" dirty="0">
                <a:latin typeface="Arial"/>
                <a:ea typeface="Arial"/>
                <a:cs typeface="Arial"/>
              </a:rPr>
              <a:t>are disproportionately affected</a:t>
            </a: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The system does not adequately focus on children, and young people, </a:t>
            </a:r>
            <a:r>
              <a:rPr lang="en-AU" sz="1100" dirty="0">
                <a:latin typeface="Arial"/>
                <a:ea typeface="Arial"/>
                <a:cs typeface="Arial"/>
              </a:rPr>
              <a:t>who have experienced </a:t>
            </a:r>
            <a:r>
              <a:rPr lang="en-AU" sz="1100" dirty="0" smtClean="0">
                <a:latin typeface="Arial"/>
                <a:ea typeface="Arial"/>
                <a:cs typeface="Arial"/>
              </a:rPr>
              <a:t>sexual violence.</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It is problematic that children </a:t>
            </a:r>
            <a:r>
              <a:rPr lang="en-AU" sz="1100" dirty="0">
                <a:latin typeface="Arial"/>
                <a:ea typeface="Arial"/>
                <a:cs typeface="Arial"/>
              </a:rPr>
              <a:t>and young people </a:t>
            </a:r>
            <a:r>
              <a:rPr lang="en-AU" sz="1100" dirty="0" smtClean="0">
                <a:latin typeface="Arial"/>
                <a:ea typeface="Arial"/>
                <a:cs typeface="Arial"/>
              </a:rPr>
              <a:t>are considered under the same </a:t>
            </a:r>
            <a:r>
              <a:rPr lang="en-AU" sz="1100" dirty="0">
                <a:latin typeface="Arial"/>
                <a:ea typeface="Arial"/>
                <a:cs typeface="Arial"/>
              </a:rPr>
              <a:t>heading - </a:t>
            </a:r>
            <a:r>
              <a:rPr lang="en-AU" sz="1100" dirty="0" smtClean="0">
                <a:latin typeface="Arial"/>
                <a:ea typeface="Arial"/>
                <a:cs typeface="Arial"/>
              </a:rPr>
              <a:t>there </a:t>
            </a:r>
            <a:r>
              <a:rPr lang="en-AU" sz="1100" dirty="0">
                <a:latin typeface="Arial"/>
                <a:ea typeface="Arial"/>
                <a:cs typeface="Arial"/>
              </a:rPr>
              <a:t>is a significant </a:t>
            </a:r>
            <a:r>
              <a:rPr lang="en-AU" sz="1100" dirty="0" smtClean="0">
                <a:latin typeface="Arial"/>
                <a:ea typeface="Arial"/>
                <a:cs typeface="Arial"/>
              </a:rPr>
              <a:t>difference </a:t>
            </a:r>
            <a:r>
              <a:rPr lang="en-AU" sz="1100" dirty="0">
                <a:latin typeface="Arial"/>
                <a:ea typeface="Arial"/>
                <a:cs typeface="Arial"/>
              </a:rPr>
              <a:t>between </a:t>
            </a:r>
            <a:r>
              <a:rPr lang="en-AU" sz="1100" dirty="0" smtClean="0">
                <a:latin typeface="Arial"/>
                <a:ea typeface="Arial"/>
                <a:cs typeface="Arial"/>
              </a:rPr>
              <a:t>the response for children </a:t>
            </a:r>
            <a:r>
              <a:rPr lang="en-AU" sz="1100" dirty="0">
                <a:latin typeface="Arial"/>
                <a:ea typeface="Arial"/>
                <a:cs typeface="Arial"/>
              </a:rPr>
              <a:t>and young </a:t>
            </a:r>
            <a:r>
              <a:rPr lang="en-AU" sz="1100" dirty="0" smtClean="0">
                <a:latin typeface="Arial"/>
                <a:ea typeface="Arial"/>
                <a:cs typeface="Arial"/>
              </a:rPr>
              <a:t>people (i.e. “big differences between the response for a 4 year old </a:t>
            </a:r>
            <a:r>
              <a:rPr lang="en-AU" sz="1100" dirty="0">
                <a:latin typeface="Arial"/>
                <a:ea typeface="Arial"/>
                <a:cs typeface="Arial"/>
              </a:rPr>
              <a:t>vs. </a:t>
            </a:r>
            <a:r>
              <a:rPr lang="en-AU" sz="1100" dirty="0" smtClean="0">
                <a:latin typeface="Arial"/>
                <a:ea typeface="Arial"/>
                <a:cs typeface="Arial"/>
              </a:rPr>
              <a:t>a 14 year old).</a:t>
            </a:r>
          </a:p>
          <a:p>
            <a:endParaRPr lang="en-AU" sz="1100" b="1" dirty="0" smtClean="0">
              <a:latin typeface="Arial"/>
              <a:ea typeface="Arial"/>
              <a:cs typeface="Arial"/>
            </a:endParaRPr>
          </a:p>
          <a:p>
            <a:r>
              <a:rPr lang="en-AU" sz="1100" b="1" dirty="0" smtClean="0">
                <a:latin typeface="Arial"/>
                <a:ea typeface="Arial"/>
                <a:cs typeface="Arial"/>
              </a:rPr>
              <a:t>Support </a:t>
            </a:r>
            <a:r>
              <a:rPr lang="en-AU" sz="1100" b="1" dirty="0">
                <a:latin typeface="Arial"/>
                <a:ea typeface="Arial"/>
                <a:cs typeface="Arial"/>
              </a:rPr>
              <a:t>for students and young people</a:t>
            </a:r>
          </a:p>
          <a:p>
            <a:pPr marL="228600" lvl="0" indent="-228600">
              <a:buSzPct val="100000"/>
              <a:buFontTx/>
              <a:buChar char="•"/>
              <a:defRPr sz="1200">
                <a:latin typeface="Arial"/>
                <a:ea typeface="Arial"/>
                <a:cs typeface="Arial"/>
                <a:sym typeface="Arial"/>
              </a:defRPr>
            </a:pPr>
            <a:r>
              <a:rPr lang="en-AU" sz="1100" dirty="0" smtClean="0">
                <a:latin typeface="Arial"/>
                <a:ea typeface="Arial"/>
                <a:cs typeface="Arial"/>
              </a:rPr>
              <a:t>The rates of sexual violence for young people are the highest. This has been highlighted through a number of recent reports, including the Personal Safety Survey, the Red Zone report and the Australian Human Right’s Commission Report on Sexual Assault and Sexual Harassment at Australian Universities.</a:t>
            </a:r>
          </a:p>
          <a:p>
            <a:pPr marL="228600" lvl="0" indent="-228600">
              <a:buSzPct val="100000"/>
              <a:buFontTx/>
              <a:buChar char="•"/>
              <a:defRPr sz="1200">
                <a:latin typeface="Arial"/>
                <a:ea typeface="Arial"/>
                <a:cs typeface="Arial"/>
                <a:sym typeface="Arial"/>
              </a:defRPr>
            </a:pPr>
            <a:r>
              <a:rPr lang="en-AU" sz="1100" dirty="0" smtClean="0">
                <a:latin typeface="Arial"/>
                <a:ea typeface="Arial"/>
                <a:cs typeface="Arial"/>
              </a:rPr>
              <a:t>The supports and programs that are available for </a:t>
            </a:r>
            <a:r>
              <a:rPr lang="en-AU" sz="1100" dirty="0">
                <a:latin typeface="Arial"/>
                <a:ea typeface="Arial"/>
                <a:cs typeface="Arial"/>
              </a:rPr>
              <a:t>students in secondary school are not continued into tertiary education. </a:t>
            </a:r>
            <a:r>
              <a:rPr lang="en-AU" sz="1100" dirty="0" smtClean="0">
                <a:latin typeface="Arial"/>
                <a:ea typeface="Arial"/>
                <a:cs typeface="Arial"/>
              </a:rPr>
              <a:t>The absence is even more problematic for international students.</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a:latin typeface="Arial"/>
              <a:ea typeface="Arial"/>
              <a:cs typeface="Arial"/>
            </a:endParaRPr>
          </a:p>
          <a:p>
            <a:pPr>
              <a:defRPr sz="1200" b="1">
                <a:latin typeface="Arial"/>
                <a:ea typeface="Arial"/>
                <a:cs typeface="Arial"/>
                <a:sym typeface="Arial"/>
              </a:defRPr>
            </a:pPr>
            <a:r>
              <a:rPr lang="en-AU" sz="1100" b="1" dirty="0">
                <a:latin typeface="Arial"/>
                <a:ea typeface="Arial"/>
                <a:cs typeface="Arial"/>
              </a:rPr>
              <a:t>Any increase in demand cannot be met</a:t>
            </a:r>
          </a:p>
          <a:p>
            <a:pPr marL="171450" lvl="0" indent="-171450">
              <a:buFont typeface="Arial" panose="020B0604020202020204" pitchFamily="34" charset="0"/>
              <a:buChar char="•"/>
            </a:pPr>
            <a:r>
              <a:rPr lang="en-AU" sz="1100" dirty="0" smtClean="0">
                <a:latin typeface="Arial"/>
                <a:ea typeface="Arial"/>
                <a:cs typeface="Arial"/>
              </a:rPr>
              <a:t>Concerns were raised regarding meeting any additional demand for sexual assault services.</a:t>
            </a:r>
          </a:p>
          <a:p>
            <a:pPr marL="171450" lvl="0" indent="-171450">
              <a:buFont typeface="Arial" panose="020B0604020202020204" pitchFamily="34" charset="0"/>
              <a:buChar char="•"/>
            </a:pPr>
            <a:r>
              <a:rPr lang="en-AU" sz="1100" dirty="0" smtClean="0">
                <a:latin typeface="Arial"/>
                <a:ea typeface="Arial"/>
                <a:cs typeface="Arial"/>
              </a:rPr>
              <a:t>Current </a:t>
            </a:r>
            <a:r>
              <a:rPr lang="en-AU" sz="1100" dirty="0">
                <a:latin typeface="Arial"/>
                <a:ea typeface="Arial"/>
                <a:cs typeface="Arial"/>
              </a:rPr>
              <a:t>services are already </a:t>
            </a:r>
            <a:r>
              <a:rPr lang="en-AU" sz="1100" dirty="0" smtClean="0">
                <a:latin typeface="Arial"/>
                <a:ea typeface="Arial"/>
                <a:cs typeface="Arial"/>
              </a:rPr>
              <a:t>over-extended. </a:t>
            </a:r>
            <a:r>
              <a:rPr lang="en-AU" sz="1100" dirty="0">
                <a:latin typeface="Arial"/>
                <a:ea typeface="Arial"/>
                <a:cs typeface="Arial"/>
              </a:rPr>
              <a:t>Even a 5 per cent increase </a:t>
            </a:r>
            <a:r>
              <a:rPr lang="en-AU" sz="1100" dirty="0" smtClean="0">
                <a:latin typeface="Arial"/>
                <a:ea typeface="Arial"/>
                <a:cs typeface="Arial"/>
              </a:rPr>
              <a:t>is not considered feasible by participants.</a:t>
            </a:r>
            <a:endParaRPr sz="1600" dirty="0" smtClean="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Footer Placeholder 3"/>
          <p:cNvSpPr txBox="1"/>
          <p:nvPr/>
        </p:nvSpPr>
        <p:spPr>
          <a:xfrm>
            <a:off x="585925" y="6541661"/>
            <a:ext cx="7082419"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51" name="Title 1"/>
          <p:cNvSpPr txBox="1">
            <a:spLocks noGrp="1"/>
          </p:cNvSpPr>
          <p:nvPr>
            <p:ph type="title"/>
          </p:nvPr>
        </p:nvSpPr>
        <p:spPr>
          <a:xfrm>
            <a:off x="533975" y="472164"/>
            <a:ext cx="7972150" cy="329875"/>
          </a:xfrm>
          <a:prstGeom prst="rect">
            <a:avLst/>
          </a:prstGeom>
        </p:spPr>
        <p:txBody>
          <a:bodyPr/>
          <a:lstStyle>
            <a:lvl1pPr defTabSz="886967">
              <a:defRPr sz="2300"/>
            </a:lvl1pPr>
          </a:lstStyle>
          <a:p>
            <a:r>
              <a:rPr dirty="0"/>
              <a:t>Key themes</a:t>
            </a:r>
          </a:p>
        </p:txBody>
      </p:sp>
      <p:sp>
        <p:nvSpPr>
          <p:cNvPr id="152"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153" name="TextBox 8"/>
          <p:cNvSpPr txBox="1"/>
          <p:nvPr/>
        </p:nvSpPr>
        <p:spPr>
          <a:xfrm>
            <a:off x="533975" y="923192"/>
            <a:ext cx="8194431" cy="60016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numCol="2" spcCol="108000">
            <a:spAutoFit/>
          </a:bodyPr>
          <a:lstStyle/>
          <a:p>
            <a:pPr>
              <a:defRPr sz="1200" b="1">
                <a:latin typeface="Arial"/>
                <a:ea typeface="Arial"/>
                <a:cs typeface="Arial"/>
                <a:sym typeface="Arial"/>
              </a:defRPr>
            </a:pPr>
            <a:r>
              <a:rPr lang="en-AU" sz="1100" b="1" dirty="0" smtClean="0">
                <a:latin typeface="Arial"/>
                <a:ea typeface="Arial"/>
                <a:cs typeface="Arial"/>
              </a:rPr>
              <a:t>Links </a:t>
            </a:r>
            <a:r>
              <a:rPr lang="en-AU" sz="1100" b="1" dirty="0">
                <a:latin typeface="Arial"/>
                <a:ea typeface="Arial"/>
                <a:cs typeface="Arial"/>
              </a:rPr>
              <a:t>to other </a:t>
            </a:r>
            <a:r>
              <a:rPr lang="en-AU" sz="1100" b="1" dirty="0" smtClean="0">
                <a:latin typeface="Arial"/>
                <a:ea typeface="Arial"/>
                <a:cs typeface="Arial"/>
              </a:rPr>
              <a:t>services</a:t>
            </a:r>
            <a:endParaRPr lang="en-AU" sz="1100" b="1"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Victims of sexual assault will generally struggle to fully engage with therapeutic support if there are a number of other outstanding issues (i.e. safe housing, food, </a:t>
            </a:r>
            <a:r>
              <a:rPr lang="en-AU" sz="1100" dirty="0" err="1" smtClean="0">
                <a:latin typeface="Arial"/>
                <a:ea typeface="Arial"/>
                <a:cs typeface="Arial"/>
              </a:rPr>
              <a:t>etc</a:t>
            </a:r>
            <a:r>
              <a:rPr lang="en-AU" sz="1100" dirty="0" smtClean="0">
                <a:latin typeface="Arial"/>
                <a:ea typeface="Arial"/>
                <a:cs typeface="Arial"/>
              </a:rPr>
              <a:t>).</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Case management that links with other systems, within </a:t>
            </a:r>
            <a:r>
              <a:rPr lang="en-AU" sz="1100" dirty="0">
                <a:latin typeface="Arial"/>
                <a:ea typeface="Arial"/>
                <a:cs typeface="Arial"/>
              </a:rPr>
              <a:t>trauma based </a:t>
            </a:r>
            <a:r>
              <a:rPr lang="en-AU" sz="1100" dirty="0" smtClean="0">
                <a:latin typeface="Arial"/>
                <a:ea typeface="Arial"/>
                <a:cs typeface="Arial"/>
              </a:rPr>
              <a:t>responses, is </a:t>
            </a:r>
            <a:r>
              <a:rPr lang="en-AU" sz="1100" dirty="0">
                <a:latin typeface="Arial"/>
                <a:ea typeface="Arial"/>
                <a:cs typeface="Arial"/>
              </a:rPr>
              <a:t>needed to link with other </a:t>
            </a:r>
            <a:r>
              <a:rPr lang="en-AU" sz="1100" dirty="0" smtClean="0">
                <a:latin typeface="Arial"/>
                <a:ea typeface="Arial"/>
                <a:cs typeface="Arial"/>
              </a:rPr>
              <a:t>services to ensure people who have experienced sexual assault have the space to address their trauma.</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There is still a significant disconnection between family violence and sexual violence </a:t>
            </a:r>
            <a:r>
              <a:rPr lang="en-AU" sz="1100" dirty="0" smtClean="0">
                <a:latin typeface="Arial"/>
                <a:ea typeface="Arial"/>
                <a:cs typeface="Arial"/>
              </a:rPr>
              <a:t>services.</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Victoria </a:t>
            </a:r>
            <a:r>
              <a:rPr lang="en-AU" sz="1100" dirty="0">
                <a:latin typeface="Arial"/>
                <a:ea typeface="Arial"/>
                <a:cs typeface="Arial"/>
              </a:rPr>
              <a:t>has a state-wide network of funded services to address sexual violence, which go part of the way in linking with other </a:t>
            </a:r>
            <a:r>
              <a:rPr lang="en-AU" sz="1100" dirty="0" smtClean="0">
                <a:latin typeface="Arial"/>
                <a:ea typeface="Arial"/>
                <a:cs typeface="Arial"/>
              </a:rPr>
              <a:t>services.</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solidFill>
                  <a:schemeClr val="tx1"/>
                </a:solidFill>
                <a:latin typeface="Arial"/>
                <a:ea typeface="Arial"/>
                <a:cs typeface="Arial"/>
              </a:rPr>
              <a:t>It was noted that police </a:t>
            </a:r>
            <a:r>
              <a:rPr lang="en-AU" sz="1100" dirty="0">
                <a:solidFill>
                  <a:schemeClr val="tx1"/>
                </a:solidFill>
                <a:latin typeface="Arial"/>
                <a:ea typeface="Arial"/>
                <a:cs typeface="Arial"/>
              </a:rPr>
              <a:t>attending family violence incidents have a number of </a:t>
            </a:r>
            <a:r>
              <a:rPr lang="en-AU" sz="1100" dirty="0" smtClean="0">
                <a:solidFill>
                  <a:schemeClr val="tx1"/>
                </a:solidFill>
                <a:latin typeface="Arial"/>
                <a:ea typeface="Arial"/>
                <a:cs typeface="Arial"/>
              </a:rPr>
              <a:t>forensic tools available. However, more tools are needed for police officers to sensitively assist and enquire about sexual assault.</a:t>
            </a:r>
          </a:p>
          <a:p>
            <a:pPr marL="228600" indent="-228600">
              <a:buSzPct val="100000"/>
              <a:buFontTx/>
              <a:buChar char="•"/>
              <a:defRPr sz="1200">
                <a:latin typeface="Arial"/>
                <a:ea typeface="Arial"/>
                <a:cs typeface="Arial"/>
                <a:sym typeface="Arial"/>
              </a:defRPr>
            </a:pPr>
            <a:r>
              <a:rPr lang="en-AU" sz="1100" dirty="0">
                <a:solidFill>
                  <a:schemeClr val="tx1"/>
                </a:solidFill>
                <a:latin typeface="Arial"/>
                <a:ea typeface="Arial"/>
                <a:cs typeface="Arial"/>
              </a:rPr>
              <a:t>The Family Court system </a:t>
            </a:r>
            <a:r>
              <a:rPr lang="en-AU" sz="1100" dirty="0" smtClean="0">
                <a:solidFill>
                  <a:schemeClr val="tx1"/>
                </a:solidFill>
                <a:latin typeface="Arial"/>
                <a:ea typeface="Arial"/>
                <a:cs typeface="Arial"/>
              </a:rPr>
              <a:t>was considered to provide ongoing </a:t>
            </a:r>
            <a:r>
              <a:rPr lang="en-AU" sz="1100" dirty="0">
                <a:solidFill>
                  <a:schemeClr val="tx1"/>
                </a:solidFill>
                <a:latin typeface="Arial"/>
                <a:ea typeface="Arial"/>
                <a:cs typeface="Arial"/>
              </a:rPr>
              <a:t>access to perpetration and </a:t>
            </a:r>
            <a:r>
              <a:rPr lang="en-AU" sz="1100" dirty="0" smtClean="0">
                <a:solidFill>
                  <a:schemeClr val="tx1"/>
                </a:solidFill>
                <a:latin typeface="Arial"/>
                <a:ea typeface="Arial"/>
                <a:cs typeface="Arial"/>
              </a:rPr>
              <a:t>harm for victims of sexual violence within intimate partner violence.</a:t>
            </a:r>
            <a:endParaRPr lang="en-AU" sz="1100" dirty="0">
              <a:solidFill>
                <a:schemeClr val="tx1"/>
              </a:solidFill>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smtClean="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a:latin typeface="Arial"/>
              <a:ea typeface="Arial"/>
              <a:cs typeface="Arial"/>
            </a:endParaRPr>
          </a:p>
          <a:p>
            <a:pPr>
              <a:defRPr sz="1200" b="1">
                <a:latin typeface="Arial"/>
                <a:ea typeface="Arial"/>
                <a:cs typeface="Arial"/>
                <a:sym typeface="Arial"/>
              </a:defRPr>
            </a:pPr>
            <a:r>
              <a:rPr lang="en-AU" sz="1100" b="1" dirty="0" smtClean="0">
                <a:latin typeface="Arial"/>
                <a:ea typeface="Arial"/>
                <a:cs typeface="Arial"/>
              </a:rPr>
              <a:t>Women from culturally </a:t>
            </a:r>
            <a:r>
              <a:rPr lang="en-AU" sz="1100" b="1" dirty="0">
                <a:latin typeface="Arial"/>
                <a:ea typeface="Arial"/>
                <a:cs typeface="Arial"/>
              </a:rPr>
              <a:t>and linguistically </a:t>
            </a:r>
            <a:r>
              <a:rPr lang="en-AU" sz="1100" b="1" dirty="0" smtClean="0">
                <a:latin typeface="Arial"/>
                <a:ea typeface="Arial"/>
                <a:cs typeface="Arial"/>
              </a:rPr>
              <a:t>diverse backgrounds</a:t>
            </a:r>
            <a:endParaRPr lang="en-AU" sz="1100" b="1" dirty="0">
              <a:latin typeface="Arial"/>
              <a:ea typeface="Arial"/>
              <a:cs typeface="Arial"/>
            </a:endParaRPr>
          </a:p>
          <a:p>
            <a:pPr marL="228600" lvl="0" indent="-228600">
              <a:buSzPct val="100000"/>
              <a:buFontTx/>
              <a:buChar char="•"/>
              <a:defRPr sz="1200">
                <a:latin typeface="Arial"/>
                <a:ea typeface="Arial"/>
                <a:cs typeface="Arial"/>
                <a:sym typeface="Arial"/>
              </a:defRPr>
            </a:pPr>
            <a:r>
              <a:rPr lang="en-AU" sz="1100" dirty="0" smtClean="0">
                <a:solidFill>
                  <a:schemeClr val="tx1"/>
                </a:solidFill>
                <a:latin typeface="Arial"/>
                <a:ea typeface="Arial"/>
                <a:cs typeface="Arial"/>
              </a:rPr>
              <a:t>There is particular difficulty for international students to understand their rights as a victim if they have experienced sexual assault. Information around </a:t>
            </a:r>
            <a:r>
              <a:rPr lang="en-AU" sz="1100" dirty="0">
                <a:solidFill>
                  <a:schemeClr val="tx1"/>
                </a:solidFill>
                <a:latin typeface="Arial"/>
                <a:ea typeface="Arial"/>
                <a:cs typeface="Arial"/>
              </a:rPr>
              <a:t>consent and local </a:t>
            </a:r>
            <a:r>
              <a:rPr lang="en-AU" sz="1100" dirty="0" smtClean="0">
                <a:solidFill>
                  <a:schemeClr val="tx1"/>
                </a:solidFill>
                <a:latin typeface="Arial"/>
                <a:ea typeface="Arial"/>
                <a:cs typeface="Arial"/>
              </a:rPr>
              <a:t>laws should be provided to international students.</a:t>
            </a:r>
            <a:endParaRPr lang="en-AU" sz="1100" dirty="0">
              <a:solidFill>
                <a:schemeClr val="tx1"/>
              </a:solidFill>
              <a:latin typeface="Arial"/>
              <a:ea typeface="Arial"/>
              <a:cs typeface="Arial"/>
            </a:endParaRPr>
          </a:p>
          <a:p>
            <a:pPr marL="228600" lvl="0" indent="-228600">
              <a:buSzPct val="100000"/>
              <a:buFontTx/>
              <a:buChar char="•"/>
              <a:defRPr sz="1200">
                <a:latin typeface="Arial"/>
                <a:ea typeface="Arial"/>
                <a:cs typeface="Arial"/>
                <a:sym typeface="Arial"/>
              </a:defRPr>
            </a:pPr>
            <a:r>
              <a:rPr lang="en-AU" sz="1100" dirty="0" smtClean="0">
                <a:solidFill>
                  <a:schemeClr val="tx1"/>
                </a:solidFill>
                <a:latin typeface="Arial"/>
                <a:ea typeface="Arial"/>
                <a:cs typeface="Arial"/>
              </a:rPr>
              <a:t>There </a:t>
            </a:r>
            <a:r>
              <a:rPr lang="en-AU" sz="1100" dirty="0">
                <a:solidFill>
                  <a:schemeClr val="tx1"/>
                </a:solidFill>
                <a:latin typeface="Arial"/>
                <a:ea typeface="Arial"/>
                <a:cs typeface="Arial"/>
              </a:rPr>
              <a:t>are significant challenges across systems for CALD women to report sexual </a:t>
            </a:r>
            <a:r>
              <a:rPr lang="en-AU" sz="1100" dirty="0" smtClean="0">
                <a:solidFill>
                  <a:schemeClr val="tx1"/>
                </a:solidFill>
                <a:latin typeface="Arial"/>
                <a:ea typeface="Arial"/>
                <a:cs typeface="Arial"/>
              </a:rPr>
              <a:t>violence, ranging from the stigma and cultural reasons, through to the inaccessibility of supports due to language or other reasons.</a:t>
            </a:r>
            <a:endParaRPr lang="en-AU" sz="1100" dirty="0">
              <a:solidFill>
                <a:schemeClr val="tx1"/>
              </a:solidFill>
              <a:latin typeface="Arial"/>
              <a:ea typeface="Arial"/>
              <a:cs typeface="Arial"/>
            </a:endParaRPr>
          </a:p>
          <a:p>
            <a:pPr marL="228600" lvl="0" indent="-228600">
              <a:buSzPct val="100000"/>
              <a:buFontTx/>
              <a:buChar char="•"/>
              <a:defRPr sz="1200">
                <a:latin typeface="Arial"/>
                <a:ea typeface="Arial"/>
                <a:cs typeface="Arial"/>
                <a:sym typeface="Arial"/>
              </a:defRPr>
            </a:pPr>
            <a:r>
              <a:rPr lang="en-AU" sz="1100" dirty="0" smtClean="0">
                <a:solidFill>
                  <a:schemeClr val="tx1"/>
                </a:solidFill>
                <a:latin typeface="Arial"/>
                <a:ea typeface="Arial"/>
                <a:cs typeface="Arial"/>
              </a:rPr>
              <a:t>It was highlighted that some migrant </a:t>
            </a:r>
            <a:r>
              <a:rPr lang="en-AU" sz="1100" dirty="0">
                <a:solidFill>
                  <a:schemeClr val="tx1"/>
                </a:solidFill>
                <a:latin typeface="Arial"/>
                <a:ea typeface="Arial"/>
                <a:cs typeface="Arial"/>
              </a:rPr>
              <a:t>women in </a:t>
            </a:r>
            <a:r>
              <a:rPr lang="en-AU" sz="1100" dirty="0" smtClean="0">
                <a:solidFill>
                  <a:schemeClr val="tx1"/>
                </a:solidFill>
                <a:latin typeface="Arial"/>
                <a:ea typeface="Arial"/>
                <a:cs typeface="Arial"/>
              </a:rPr>
              <a:t>employment are particularly vulnerable to sexual assault as they often have limited </a:t>
            </a:r>
            <a:r>
              <a:rPr lang="en-AU" sz="1100" dirty="0">
                <a:solidFill>
                  <a:schemeClr val="tx1"/>
                </a:solidFill>
                <a:latin typeface="Arial"/>
                <a:ea typeface="Arial"/>
                <a:cs typeface="Arial"/>
              </a:rPr>
              <a:t>knowledge of their rights. This is further compounded </a:t>
            </a:r>
            <a:r>
              <a:rPr lang="en-AU" sz="1100" dirty="0" smtClean="0">
                <a:solidFill>
                  <a:schemeClr val="tx1"/>
                </a:solidFill>
                <a:latin typeface="Arial"/>
                <a:ea typeface="Arial"/>
                <a:cs typeface="Arial"/>
              </a:rPr>
              <a:t>by their high representation in </a:t>
            </a:r>
            <a:r>
              <a:rPr lang="en-AU" sz="1100" dirty="0">
                <a:solidFill>
                  <a:schemeClr val="tx1"/>
                </a:solidFill>
                <a:latin typeface="Arial"/>
                <a:ea typeface="Arial"/>
                <a:cs typeface="Arial"/>
              </a:rPr>
              <a:t>‘cash in hand’ </a:t>
            </a:r>
            <a:r>
              <a:rPr lang="en-AU" sz="1100" dirty="0" smtClean="0">
                <a:solidFill>
                  <a:schemeClr val="tx1"/>
                </a:solidFill>
                <a:latin typeface="Arial"/>
                <a:ea typeface="Arial"/>
                <a:cs typeface="Arial"/>
              </a:rPr>
              <a:t>jobs.</a:t>
            </a:r>
            <a:r>
              <a:rPr lang="en-AU" sz="1100" dirty="0" smtClean="0">
                <a:latin typeface="Arial"/>
                <a:ea typeface="Arial"/>
                <a:cs typeface="Arial"/>
              </a:rPr>
              <a:t/>
            </a:r>
            <a:br>
              <a:rPr lang="en-AU" sz="1100" dirty="0" smtClean="0">
                <a:latin typeface="Arial"/>
                <a:ea typeface="Arial"/>
                <a:cs typeface="Arial"/>
              </a:rPr>
            </a:br>
            <a:endParaRPr lang="en-AU" sz="1100" dirty="0" smtClean="0">
              <a:latin typeface="Arial"/>
              <a:ea typeface="Arial"/>
              <a:cs typeface="Arial"/>
            </a:endParaRPr>
          </a:p>
          <a:p>
            <a:pPr>
              <a:defRPr sz="1200" b="1">
                <a:latin typeface="Arial"/>
                <a:ea typeface="Arial"/>
                <a:cs typeface="Arial"/>
                <a:sym typeface="Arial"/>
              </a:defRPr>
            </a:pPr>
            <a:r>
              <a:rPr lang="en-AU" sz="1100" b="1" dirty="0">
                <a:latin typeface="Arial"/>
                <a:ea typeface="Arial"/>
                <a:cs typeface="Arial"/>
              </a:rPr>
              <a:t>Workforce and training</a:t>
            </a: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A range of </a:t>
            </a:r>
            <a:r>
              <a:rPr lang="en-AU" sz="1100" dirty="0">
                <a:latin typeface="Arial"/>
                <a:ea typeface="Arial"/>
                <a:cs typeface="Arial"/>
              </a:rPr>
              <a:t>workforces receive </a:t>
            </a:r>
            <a:r>
              <a:rPr lang="en-AU" sz="1100" dirty="0" smtClean="0">
                <a:latin typeface="Arial"/>
                <a:ea typeface="Arial"/>
                <a:cs typeface="Arial"/>
              </a:rPr>
              <a:t>disclosures of sexual assault. </a:t>
            </a:r>
            <a:r>
              <a:rPr lang="en-AU" sz="1100" dirty="0" smtClean="0">
                <a:solidFill>
                  <a:schemeClr val="tx1"/>
                </a:solidFill>
                <a:latin typeface="Arial"/>
                <a:ea typeface="Arial"/>
                <a:cs typeface="Arial"/>
              </a:rPr>
              <a:t>However, many are not adequately trained around responding to these disclosures.</a:t>
            </a: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Not everyone who has experienced sexual assault </a:t>
            </a:r>
            <a:r>
              <a:rPr lang="en-AU" sz="1100" dirty="0">
                <a:latin typeface="Arial"/>
                <a:ea typeface="Arial"/>
                <a:cs typeface="Arial"/>
              </a:rPr>
              <a:t>will approach a sexual assault </a:t>
            </a:r>
            <a:r>
              <a:rPr lang="en-AU" sz="1100" dirty="0" smtClean="0">
                <a:latin typeface="Arial"/>
                <a:ea typeface="Arial"/>
                <a:cs typeface="Arial"/>
              </a:rPr>
              <a:t>service, </a:t>
            </a:r>
            <a:r>
              <a:rPr lang="en-AU" sz="1100" dirty="0">
                <a:latin typeface="Arial"/>
                <a:ea typeface="Arial"/>
                <a:cs typeface="Arial"/>
              </a:rPr>
              <a:t>so training other workforces is </a:t>
            </a:r>
            <a:r>
              <a:rPr lang="en-AU" sz="1100" dirty="0" smtClean="0">
                <a:latin typeface="Arial"/>
                <a:ea typeface="Arial"/>
                <a:cs typeface="Arial"/>
              </a:rPr>
              <a:t>important.</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Other </a:t>
            </a:r>
            <a:r>
              <a:rPr lang="en-AU" sz="1100" dirty="0">
                <a:latin typeface="Arial"/>
                <a:ea typeface="Arial"/>
                <a:cs typeface="Arial"/>
              </a:rPr>
              <a:t>service systems need to be comfortable to talk about domestic and sexual </a:t>
            </a:r>
            <a:r>
              <a:rPr lang="en-AU" sz="1100" dirty="0" smtClean="0">
                <a:latin typeface="Arial"/>
                <a:ea typeface="Arial"/>
                <a:cs typeface="Arial"/>
              </a:rPr>
              <a:t>violence.</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A national </a:t>
            </a:r>
            <a:r>
              <a:rPr lang="en-AU" sz="1100" dirty="0">
                <a:latin typeface="Arial"/>
                <a:ea typeface="Arial"/>
                <a:cs typeface="Arial"/>
              </a:rPr>
              <a:t>network and standards and frameworks should be considered for inclusion in the National </a:t>
            </a:r>
            <a:r>
              <a:rPr lang="en-AU" sz="1100" dirty="0" smtClean="0">
                <a:latin typeface="Arial"/>
                <a:ea typeface="Arial"/>
                <a:cs typeface="Arial"/>
              </a:rPr>
              <a:t>Plan.</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endParaRPr lang="en-AU" sz="1100" dirty="0" smtClean="0">
              <a:latin typeface="Arial"/>
              <a:ea typeface="Arial"/>
              <a:cs typeface="Arial"/>
            </a:endParaRPr>
          </a:p>
        </p:txBody>
      </p:sp>
    </p:spTree>
    <p:extLst>
      <p:ext uri="{BB962C8B-B14F-4D97-AF65-F5344CB8AC3E}">
        <p14:creationId xmlns:p14="http://schemas.microsoft.com/office/powerpoint/2010/main" val="381601993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Footer Placeholder 3"/>
          <p:cNvSpPr txBox="1"/>
          <p:nvPr/>
        </p:nvSpPr>
        <p:spPr>
          <a:xfrm>
            <a:off x="585925" y="6541661"/>
            <a:ext cx="7082419"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rPr dirty="0"/>
              <a:t>Fourth Action Plan of the National Plan to Reduce Violence Against Women and Their Children - Consultation Workshop Summary </a:t>
            </a:r>
          </a:p>
        </p:txBody>
      </p:sp>
      <p:sp>
        <p:nvSpPr>
          <p:cNvPr id="151" name="Title 1"/>
          <p:cNvSpPr txBox="1">
            <a:spLocks noGrp="1"/>
          </p:cNvSpPr>
          <p:nvPr>
            <p:ph type="title"/>
          </p:nvPr>
        </p:nvSpPr>
        <p:spPr>
          <a:xfrm>
            <a:off x="461245" y="472164"/>
            <a:ext cx="7972150" cy="329875"/>
          </a:xfrm>
          <a:prstGeom prst="rect">
            <a:avLst/>
          </a:prstGeom>
        </p:spPr>
        <p:txBody>
          <a:bodyPr/>
          <a:lstStyle>
            <a:lvl1pPr defTabSz="886967">
              <a:defRPr sz="2300"/>
            </a:lvl1pPr>
          </a:lstStyle>
          <a:p>
            <a:r>
              <a:rPr dirty="0"/>
              <a:t>Key themes</a:t>
            </a:r>
          </a:p>
        </p:txBody>
      </p:sp>
      <p:sp>
        <p:nvSpPr>
          <p:cNvPr id="152"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153" name="TextBox 8"/>
          <p:cNvSpPr txBox="1"/>
          <p:nvPr/>
        </p:nvSpPr>
        <p:spPr>
          <a:xfrm>
            <a:off x="461245" y="923192"/>
            <a:ext cx="8194431" cy="56323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numCol="2" spcCol="108000">
            <a:spAutoFit/>
          </a:bodyPr>
          <a:lstStyle/>
          <a:p>
            <a:pPr>
              <a:defRPr sz="1200" b="1">
                <a:latin typeface="Arial"/>
                <a:ea typeface="Arial"/>
                <a:cs typeface="Arial"/>
                <a:sym typeface="Arial"/>
              </a:defRPr>
            </a:pPr>
            <a:r>
              <a:rPr lang="en-AU" sz="1100" b="1" dirty="0" smtClean="0">
                <a:latin typeface="Arial"/>
                <a:ea typeface="Arial"/>
                <a:cs typeface="Arial"/>
              </a:rPr>
              <a:t>Women </a:t>
            </a:r>
            <a:r>
              <a:rPr lang="en-AU" sz="1100" b="1" dirty="0">
                <a:latin typeface="Arial"/>
                <a:ea typeface="Arial"/>
                <a:cs typeface="Arial"/>
              </a:rPr>
              <a:t>with Disability</a:t>
            </a:r>
          </a:p>
          <a:p>
            <a:pPr marL="228600" indent="-228600">
              <a:buSzPct val="100000"/>
              <a:buFontTx/>
              <a:buChar char="•"/>
              <a:defRPr sz="1200">
                <a:latin typeface="Arial"/>
                <a:ea typeface="Arial"/>
                <a:cs typeface="Arial"/>
                <a:sym typeface="Arial"/>
              </a:defRPr>
            </a:pPr>
            <a:r>
              <a:rPr lang="en-AU" sz="1100" dirty="0">
                <a:latin typeface="Arial"/>
                <a:ea typeface="Arial"/>
                <a:cs typeface="Arial"/>
              </a:rPr>
              <a:t>People with disability are much more likely to have experienced </a:t>
            </a:r>
            <a:r>
              <a:rPr lang="en-AU" sz="1100" dirty="0" smtClean="0">
                <a:latin typeface="Arial"/>
                <a:ea typeface="Arial"/>
                <a:cs typeface="Arial"/>
              </a:rPr>
              <a:t>sexual </a:t>
            </a:r>
            <a:r>
              <a:rPr lang="en-AU" sz="1100" dirty="0">
                <a:latin typeface="Arial"/>
                <a:ea typeface="Arial"/>
                <a:cs typeface="Arial"/>
              </a:rPr>
              <a:t>assault by multiple people across multiple life </a:t>
            </a:r>
            <a:r>
              <a:rPr lang="en-AU" sz="1100" dirty="0" smtClean="0">
                <a:latin typeface="Arial"/>
                <a:ea typeface="Arial"/>
                <a:cs typeface="Arial"/>
              </a:rPr>
              <a:t>stages.</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Although women with disability are frequently identified as people experiencing higher levels of sexual violence; they are often not included in service responses beyond physical accessibility (i.e. tenders for services need to be more specific around addressing violence against women with disability</a:t>
            </a:r>
            <a:r>
              <a:rPr lang="en-AU" sz="1100" dirty="0" smtClean="0">
                <a:latin typeface="Arial"/>
                <a:ea typeface="Arial"/>
                <a:cs typeface="Arial"/>
              </a:rPr>
              <a:t>)</a:t>
            </a:r>
            <a:r>
              <a:rPr lang="en-AU" sz="1100" dirty="0">
                <a:latin typeface="Arial"/>
                <a:ea typeface="Arial"/>
                <a:cs typeface="Arial"/>
              </a:rPr>
              <a:t>.</a:t>
            </a:r>
          </a:p>
          <a:p>
            <a:pPr marL="228600" indent="-228600">
              <a:buSzPct val="100000"/>
              <a:buFontTx/>
              <a:buChar char="•"/>
              <a:defRPr sz="1200">
                <a:latin typeface="Arial"/>
                <a:ea typeface="Arial"/>
                <a:cs typeface="Arial"/>
                <a:sym typeface="Arial"/>
              </a:defRPr>
            </a:pPr>
            <a:r>
              <a:rPr lang="en-AU" sz="1100" dirty="0">
                <a:latin typeface="Arial"/>
                <a:ea typeface="Arial"/>
                <a:cs typeface="Arial"/>
              </a:rPr>
              <a:t>Technology is frequently used for grooming, particularly with younger people with </a:t>
            </a:r>
            <a:r>
              <a:rPr lang="en-AU" sz="1100" dirty="0" smtClean="0">
                <a:latin typeface="Arial"/>
                <a:ea typeface="Arial"/>
                <a:cs typeface="Arial"/>
              </a:rPr>
              <a:t>disability.</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There is generally little attention given to adapting or creating </a:t>
            </a:r>
            <a:r>
              <a:rPr lang="en-AU" sz="1100" dirty="0" smtClean="0">
                <a:latin typeface="Arial"/>
                <a:ea typeface="Arial"/>
                <a:cs typeface="Arial"/>
              </a:rPr>
              <a:t>information </a:t>
            </a:r>
            <a:r>
              <a:rPr lang="en-AU" sz="1100" dirty="0">
                <a:latin typeface="Arial"/>
                <a:ea typeface="Arial"/>
                <a:cs typeface="Arial"/>
              </a:rPr>
              <a:t>and education for young people with </a:t>
            </a:r>
            <a:r>
              <a:rPr lang="en-AU" sz="1100" dirty="0" smtClean="0">
                <a:latin typeface="Arial"/>
                <a:ea typeface="Arial"/>
                <a:cs typeface="Arial"/>
              </a:rPr>
              <a:t>disability.</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Respectful relationships programs need to be created that are accessible to people with cognitive </a:t>
            </a:r>
            <a:r>
              <a:rPr lang="en-AU" sz="1100" dirty="0" smtClean="0">
                <a:latin typeface="Arial"/>
                <a:ea typeface="Arial"/>
                <a:cs typeface="Arial"/>
              </a:rPr>
              <a:t>disabilities.</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Services need to fully understand the complexities of sexual assault in women with disability. At the moment, they are </a:t>
            </a:r>
            <a:r>
              <a:rPr lang="en-AU" sz="1100" dirty="0" smtClean="0">
                <a:latin typeface="Arial"/>
                <a:ea typeface="Arial"/>
                <a:cs typeface="Arial"/>
              </a:rPr>
              <a:t>seldom </a:t>
            </a:r>
            <a:r>
              <a:rPr lang="en-AU" sz="1100" dirty="0">
                <a:latin typeface="Arial"/>
                <a:ea typeface="Arial"/>
                <a:cs typeface="Arial"/>
              </a:rPr>
              <a:t>helpful or specific in their approaches, and disability compliance is </a:t>
            </a:r>
            <a:r>
              <a:rPr lang="en-AU" sz="1100" dirty="0" smtClean="0">
                <a:latin typeface="Arial"/>
                <a:ea typeface="Arial"/>
                <a:cs typeface="Arial"/>
              </a:rPr>
              <a:t>often in </a:t>
            </a:r>
            <a:r>
              <a:rPr lang="en-AU" sz="1100" dirty="0">
                <a:latin typeface="Arial"/>
                <a:ea typeface="Arial"/>
                <a:cs typeface="Arial"/>
              </a:rPr>
              <a:t>name </a:t>
            </a:r>
            <a:r>
              <a:rPr lang="en-AU" sz="1100" dirty="0" smtClean="0">
                <a:latin typeface="Arial"/>
                <a:ea typeface="Arial"/>
                <a:cs typeface="Arial"/>
              </a:rPr>
              <a:t>only.</a:t>
            </a:r>
          </a:p>
          <a:p>
            <a:pPr marL="228600" indent="-228600">
              <a:buSzPct val="100000"/>
              <a:buFontTx/>
              <a:buChar char="•"/>
              <a:defRPr sz="1200">
                <a:latin typeface="Arial"/>
                <a:ea typeface="Arial"/>
                <a:cs typeface="Arial"/>
                <a:sym typeface="Arial"/>
              </a:defRPr>
            </a:pPr>
            <a:endParaRPr lang="en-AU" sz="1100" dirty="0">
              <a:latin typeface="Arial"/>
              <a:ea typeface="Arial"/>
              <a:cs typeface="Arial"/>
            </a:endParaRPr>
          </a:p>
          <a:p>
            <a:pPr>
              <a:defRPr sz="1200" b="1">
                <a:latin typeface="Arial"/>
                <a:ea typeface="Arial"/>
                <a:cs typeface="Arial"/>
                <a:sym typeface="Arial"/>
              </a:defRPr>
            </a:pPr>
            <a:r>
              <a:rPr lang="en-AU" sz="1100" b="1" dirty="0">
                <a:latin typeface="Arial"/>
                <a:ea typeface="Arial"/>
                <a:cs typeface="Arial"/>
              </a:rPr>
              <a:t>Sex workers</a:t>
            </a: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Sex </a:t>
            </a:r>
            <a:r>
              <a:rPr lang="en-AU" sz="1100" dirty="0">
                <a:latin typeface="Arial"/>
                <a:ea typeface="Arial"/>
                <a:cs typeface="Arial"/>
              </a:rPr>
              <a:t>workers are very rarely engaged in conversations around sexual </a:t>
            </a:r>
            <a:r>
              <a:rPr lang="en-AU" sz="1100" dirty="0" smtClean="0">
                <a:latin typeface="Arial"/>
                <a:ea typeface="Arial"/>
                <a:cs typeface="Arial"/>
              </a:rPr>
              <a:t>violence. However</a:t>
            </a:r>
            <a:r>
              <a:rPr lang="en-AU" sz="1100" dirty="0">
                <a:latin typeface="Arial"/>
                <a:ea typeface="Arial"/>
                <a:cs typeface="Arial"/>
              </a:rPr>
              <a:t>, sexual assault against sex workers </a:t>
            </a:r>
            <a:r>
              <a:rPr lang="en-AU" sz="1100" dirty="0" smtClean="0">
                <a:latin typeface="Arial"/>
                <a:ea typeface="Arial"/>
                <a:cs typeface="Arial"/>
              </a:rPr>
              <a:t>is </a:t>
            </a:r>
            <a:r>
              <a:rPr lang="en-AU" sz="1100" dirty="0">
                <a:latin typeface="Arial"/>
                <a:ea typeface="Arial"/>
                <a:cs typeface="Arial"/>
              </a:rPr>
              <a:t>serious </a:t>
            </a:r>
            <a:r>
              <a:rPr lang="en-AU" sz="1100" dirty="0" smtClean="0">
                <a:latin typeface="Arial"/>
                <a:ea typeface="Arial"/>
                <a:cs typeface="Arial"/>
              </a:rPr>
              <a:t>and does happen.</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Sex </a:t>
            </a:r>
            <a:r>
              <a:rPr lang="en-AU" sz="1100" dirty="0">
                <a:latin typeface="Arial"/>
                <a:ea typeface="Arial"/>
                <a:cs typeface="Arial"/>
              </a:rPr>
              <a:t>workers often do not feel comfortable reporting to police, even when supported by organisations that help </a:t>
            </a:r>
            <a:r>
              <a:rPr lang="en-AU" sz="1100" dirty="0" smtClean="0">
                <a:latin typeface="Arial"/>
                <a:ea typeface="Arial"/>
                <a:cs typeface="Arial"/>
              </a:rPr>
              <a:t>them.</a:t>
            </a:r>
            <a:endParaRPr lang="en-AU" sz="1100" dirty="0">
              <a:latin typeface="Arial"/>
              <a:ea typeface="Arial"/>
              <a:cs typeface="Arial"/>
            </a:endParaRPr>
          </a:p>
          <a:p>
            <a:pPr>
              <a:buSzPct val="100000"/>
              <a:defRPr sz="1200">
                <a:latin typeface="Arial"/>
                <a:ea typeface="Arial"/>
                <a:cs typeface="Arial"/>
                <a:sym typeface="Arial"/>
              </a:defRPr>
            </a:pPr>
            <a:endParaRPr lang="en-AU" sz="1100" dirty="0">
              <a:latin typeface="Arial"/>
              <a:ea typeface="Arial"/>
              <a:cs typeface="Arial"/>
            </a:endParaRPr>
          </a:p>
          <a:p>
            <a:pPr>
              <a:defRPr sz="1200" b="1">
                <a:latin typeface="Arial"/>
                <a:ea typeface="Arial"/>
                <a:cs typeface="Arial"/>
                <a:sym typeface="Arial"/>
              </a:defRPr>
            </a:pPr>
            <a:endParaRPr lang="en-AU" sz="1100" b="1" dirty="0" smtClean="0">
              <a:latin typeface="Arial"/>
              <a:ea typeface="Arial"/>
              <a:cs typeface="Arial"/>
            </a:endParaRPr>
          </a:p>
          <a:p>
            <a:pPr>
              <a:defRPr sz="1200" b="1">
                <a:latin typeface="Arial"/>
                <a:ea typeface="Arial"/>
                <a:cs typeface="Arial"/>
                <a:sym typeface="Arial"/>
              </a:defRPr>
            </a:pPr>
            <a:endParaRPr lang="en-AU" sz="1100" b="1" dirty="0">
              <a:latin typeface="Arial"/>
              <a:ea typeface="Arial"/>
              <a:cs typeface="Arial"/>
            </a:endParaRPr>
          </a:p>
          <a:p>
            <a:pPr>
              <a:defRPr sz="1200" b="1">
                <a:latin typeface="Arial"/>
                <a:ea typeface="Arial"/>
                <a:cs typeface="Arial"/>
                <a:sym typeface="Arial"/>
              </a:defRPr>
            </a:pPr>
            <a:endParaRPr lang="en-AU" sz="1100" b="1" dirty="0" smtClean="0">
              <a:latin typeface="Arial"/>
              <a:ea typeface="Arial"/>
              <a:cs typeface="Arial"/>
            </a:endParaRPr>
          </a:p>
          <a:p>
            <a:pPr>
              <a:defRPr sz="1200" b="1">
                <a:latin typeface="Arial"/>
                <a:ea typeface="Arial"/>
                <a:cs typeface="Arial"/>
                <a:sym typeface="Arial"/>
              </a:defRPr>
            </a:pPr>
            <a:endParaRPr lang="en-AU" sz="1100" b="1" dirty="0">
              <a:latin typeface="Arial"/>
              <a:ea typeface="Arial"/>
              <a:cs typeface="Arial"/>
            </a:endParaRPr>
          </a:p>
          <a:p>
            <a:pPr>
              <a:defRPr sz="1200" b="1">
                <a:latin typeface="Arial"/>
                <a:ea typeface="Arial"/>
                <a:cs typeface="Arial"/>
                <a:sym typeface="Arial"/>
              </a:defRPr>
            </a:pPr>
            <a:r>
              <a:rPr lang="en-AU" sz="1100" b="1" dirty="0" smtClean="0">
                <a:latin typeface="Arial"/>
                <a:ea typeface="Arial"/>
                <a:cs typeface="Arial"/>
              </a:rPr>
              <a:t>Research and data</a:t>
            </a:r>
            <a:endParaRPr lang="en-AU" sz="1100" b="1"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Strangulation </a:t>
            </a:r>
            <a:r>
              <a:rPr lang="en-AU" sz="1100" dirty="0">
                <a:latin typeface="Arial"/>
                <a:ea typeface="Arial"/>
                <a:cs typeface="Arial"/>
              </a:rPr>
              <a:t>is a major factor in sexual </a:t>
            </a:r>
            <a:r>
              <a:rPr lang="en-AU" sz="1100" dirty="0" smtClean="0">
                <a:latin typeface="Arial"/>
                <a:ea typeface="Arial"/>
                <a:cs typeface="Arial"/>
              </a:rPr>
              <a:t>assault. </a:t>
            </a:r>
            <a:r>
              <a:rPr lang="en-AU" sz="1100" dirty="0">
                <a:latin typeface="Arial"/>
                <a:ea typeface="Arial"/>
                <a:cs typeface="Arial"/>
              </a:rPr>
              <a:t>Around 7 per cent of sexual assault involve sexual violence. This is over 20 per cent when assaulted by intimate partner. Western Australia is changing the way questions are asked to factor this </a:t>
            </a:r>
            <a:r>
              <a:rPr lang="en-AU" sz="1100" dirty="0" smtClean="0">
                <a:latin typeface="Arial"/>
                <a:ea typeface="Arial"/>
                <a:cs typeface="Arial"/>
              </a:rPr>
              <a:t>in </a:t>
            </a:r>
            <a:r>
              <a:rPr lang="en-AU" sz="1100" dirty="0">
                <a:latin typeface="Arial"/>
                <a:ea typeface="Arial"/>
                <a:cs typeface="Arial"/>
              </a:rPr>
              <a:t>to screening and </a:t>
            </a:r>
            <a:r>
              <a:rPr lang="en-AU" sz="1100" dirty="0" smtClean="0">
                <a:latin typeface="Arial"/>
                <a:ea typeface="Arial"/>
                <a:cs typeface="Arial"/>
              </a:rPr>
              <a:t>intake.</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Consideration </a:t>
            </a:r>
            <a:r>
              <a:rPr lang="en-AU" sz="1100" dirty="0">
                <a:latin typeface="Arial"/>
                <a:ea typeface="Arial"/>
                <a:cs typeface="Arial"/>
              </a:rPr>
              <a:t>should be given to having a question around strangulation in the Personal Safety Survey, particularly as it is a major risk factor in both sexual and domestic </a:t>
            </a:r>
            <a:r>
              <a:rPr lang="en-AU" sz="1100" dirty="0" smtClean="0">
                <a:latin typeface="Arial"/>
                <a:ea typeface="Arial"/>
                <a:cs typeface="Arial"/>
              </a:rPr>
              <a:t>violence.</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A greater </a:t>
            </a:r>
            <a:r>
              <a:rPr lang="en-AU" sz="1100" dirty="0">
                <a:latin typeface="Arial"/>
                <a:ea typeface="Arial"/>
                <a:cs typeface="Arial"/>
              </a:rPr>
              <a:t>understanding is required around the risks of re-offending of sexual violence. There is research out there and is needs to be better </a:t>
            </a:r>
            <a:r>
              <a:rPr lang="en-AU" sz="1100" dirty="0" smtClean="0">
                <a:latin typeface="Arial"/>
                <a:ea typeface="Arial"/>
                <a:cs typeface="Arial"/>
              </a:rPr>
              <a:t>disseminated.</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There is limited research around the advantages of undertaking one on one counselling versus group counselling sessions for offenders.</a:t>
            </a: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There is also more research and data needed around prevalence and impacts of sexual violence for a number of high risk communities, including people </a:t>
            </a:r>
            <a:r>
              <a:rPr lang="en-AU" sz="1100" dirty="0">
                <a:latin typeface="Arial"/>
                <a:ea typeface="Arial"/>
                <a:cs typeface="Arial"/>
              </a:rPr>
              <a:t>who groom people with a </a:t>
            </a:r>
            <a:r>
              <a:rPr lang="en-AU" sz="1100" dirty="0" smtClean="0">
                <a:latin typeface="Arial"/>
                <a:ea typeface="Arial"/>
                <a:cs typeface="Arial"/>
              </a:rPr>
              <a:t>disability, women of culturally and linguistically diverse backgrounds, etc.</a:t>
            </a:r>
          </a:p>
          <a:p>
            <a:pPr marL="228600" indent="-228600">
              <a:buSzPct val="100000"/>
              <a:buFontTx/>
              <a:buChar char="•"/>
              <a:defRPr sz="1200">
                <a:latin typeface="Arial"/>
                <a:ea typeface="Arial"/>
                <a:cs typeface="Arial"/>
                <a:sym typeface="Arial"/>
              </a:defRPr>
            </a:pPr>
            <a:endParaRPr lang="en-AU" sz="1100" dirty="0">
              <a:latin typeface="Arial"/>
              <a:ea typeface="Arial"/>
              <a:cs typeface="Arial"/>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Footer Placeholder 3"/>
          <p:cNvSpPr txBox="1"/>
          <p:nvPr/>
        </p:nvSpPr>
        <p:spPr>
          <a:xfrm>
            <a:off x="585925" y="6541661"/>
            <a:ext cx="7082419"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rPr dirty="0"/>
              <a:t>Fourth Action Plan of the National Plan to Reduce Violence Against Women and Their Children - Consultation Workshop Summary </a:t>
            </a:r>
          </a:p>
        </p:txBody>
      </p:sp>
      <p:sp>
        <p:nvSpPr>
          <p:cNvPr id="151" name="Title 1"/>
          <p:cNvSpPr txBox="1">
            <a:spLocks noGrp="1"/>
          </p:cNvSpPr>
          <p:nvPr>
            <p:ph type="title"/>
          </p:nvPr>
        </p:nvSpPr>
        <p:spPr>
          <a:xfrm>
            <a:off x="435260" y="472164"/>
            <a:ext cx="7972150" cy="329875"/>
          </a:xfrm>
          <a:prstGeom prst="rect">
            <a:avLst/>
          </a:prstGeom>
        </p:spPr>
        <p:txBody>
          <a:bodyPr/>
          <a:lstStyle>
            <a:lvl1pPr defTabSz="886967">
              <a:defRPr sz="2300"/>
            </a:lvl1pPr>
          </a:lstStyle>
          <a:p>
            <a:r>
              <a:t>Key themes</a:t>
            </a:r>
          </a:p>
        </p:txBody>
      </p:sp>
      <p:sp>
        <p:nvSpPr>
          <p:cNvPr id="152"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153" name="TextBox 8"/>
          <p:cNvSpPr txBox="1"/>
          <p:nvPr/>
        </p:nvSpPr>
        <p:spPr>
          <a:xfrm>
            <a:off x="435260" y="923192"/>
            <a:ext cx="8194431" cy="50783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numCol="2" spcCol="108000">
            <a:spAutoFit/>
          </a:bodyPr>
          <a:lstStyle/>
          <a:p>
            <a:r>
              <a:rPr lang="en-AU" sz="1100" b="1" dirty="0">
                <a:latin typeface="Arial"/>
                <a:ea typeface="Arial"/>
                <a:cs typeface="Arial"/>
              </a:rPr>
              <a:t>Offenders</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Participants highlighted the importance of distinguishing between men and young people with problematic sexual behaviour. </a:t>
            </a:r>
            <a:r>
              <a:rPr lang="en-AU" sz="1100" dirty="0" smtClean="0">
                <a:latin typeface="Arial"/>
                <a:ea typeface="Arial"/>
                <a:cs typeface="Arial"/>
              </a:rPr>
              <a:t>With </a:t>
            </a:r>
            <a:r>
              <a:rPr lang="en-AU" sz="1100" dirty="0">
                <a:latin typeface="Arial"/>
                <a:ea typeface="Arial"/>
                <a:cs typeface="Arial"/>
              </a:rPr>
              <a:t>young people it </a:t>
            </a:r>
            <a:r>
              <a:rPr lang="en-AU" sz="1100" dirty="0" smtClean="0">
                <a:latin typeface="Arial"/>
                <a:ea typeface="Arial"/>
                <a:cs typeface="Arial"/>
              </a:rPr>
              <a:t>can often be a </a:t>
            </a:r>
            <a:r>
              <a:rPr lang="en-AU" sz="1100" dirty="0">
                <a:latin typeface="Arial"/>
                <a:ea typeface="Arial"/>
                <a:cs typeface="Arial"/>
              </a:rPr>
              <a:t>behavioural </a:t>
            </a:r>
            <a:r>
              <a:rPr lang="en-AU" sz="1100" dirty="0" smtClean="0">
                <a:latin typeface="Arial"/>
                <a:ea typeface="Arial"/>
                <a:cs typeface="Arial"/>
              </a:rPr>
              <a:t>issue. A participant indicated that research suggested that 94 </a:t>
            </a:r>
            <a:r>
              <a:rPr lang="en-AU" sz="1100" dirty="0">
                <a:latin typeface="Arial"/>
                <a:ea typeface="Arial"/>
                <a:cs typeface="Arial"/>
              </a:rPr>
              <a:t>per cent of young people with harmful sexual behaviours have experienced family </a:t>
            </a:r>
            <a:r>
              <a:rPr lang="en-AU" sz="1100" dirty="0" smtClean="0">
                <a:latin typeface="Arial"/>
                <a:ea typeface="Arial"/>
                <a:cs typeface="Arial"/>
              </a:rPr>
              <a:t>violence.</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It was highlighted that there </a:t>
            </a:r>
            <a:r>
              <a:rPr lang="en-AU" sz="1100" dirty="0">
                <a:latin typeface="Arial"/>
                <a:ea typeface="Arial"/>
                <a:cs typeface="Arial"/>
              </a:rPr>
              <a:t>are a number of </a:t>
            </a:r>
            <a:r>
              <a:rPr lang="en-AU" sz="1100" dirty="0" smtClean="0">
                <a:latin typeface="Arial"/>
                <a:ea typeface="Arial"/>
                <a:cs typeface="Arial"/>
              </a:rPr>
              <a:t>research projects </a:t>
            </a:r>
            <a:r>
              <a:rPr lang="en-AU" sz="1100" dirty="0">
                <a:latin typeface="Arial"/>
                <a:ea typeface="Arial"/>
                <a:cs typeface="Arial"/>
              </a:rPr>
              <a:t>underway around perpetrators of domestic, family and sexual violence through </a:t>
            </a:r>
            <a:r>
              <a:rPr lang="en-AU" sz="1100" dirty="0" smtClean="0">
                <a:latin typeface="Arial"/>
                <a:ea typeface="Arial"/>
                <a:cs typeface="Arial"/>
              </a:rPr>
              <a:t>Australia’s National Research Organisation for Women’s Safety (ANROWS).</a:t>
            </a: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It was noted that there is a common perception that there is nothing </a:t>
            </a:r>
            <a:r>
              <a:rPr lang="en-AU" sz="1100" dirty="0">
                <a:latin typeface="Arial"/>
                <a:ea typeface="Arial"/>
                <a:cs typeface="Arial"/>
              </a:rPr>
              <a:t>you can do to address perpetrator behaviour (i.e. once a perpetrator always a perpetrator</a:t>
            </a:r>
            <a:r>
              <a:rPr lang="en-AU" sz="1100" dirty="0" smtClean="0">
                <a:latin typeface="Arial"/>
                <a:ea typeface="Arial"/>
                <a:cs typeface="Arial"/>
              </a:rPr>
              <a:t>).</a:t>
            </a: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The </a:t>
            </a:r>
            <a:r>
              <a:rPr lang="en-AU" sz="1100" dirty="0">
                <a:latin typeface="Arial"/>
                <a:ea typeface="Arial"/>
                <a:cs typeface="Arial"/>
              </a:rPr>
              <a:t>notion that ‘once a perpetrator always a perpetrator’ is </a:t>
            </a:r>
            <a:r>
              <a:rPr lang="en-AU" sz="1100" dirty="0" smtClean="0">
                <a:latin typeface="Arial"/>
                <a:ea typeface="Arial"/>
                <a:cs typeface="Arial"/>
              </a:rPr>
              <a:t>particularly incorrect for young people that have used sexual violence. Research </a:t>
            </a:r>
            <a:r>
              <a:rPr lang="en-AU" sz="1100" dirty="0">
                <a:latin typeface="Arial"/>
                <a:ea typeface="Arial"/>
                <a:cs typeface="Arial"/>
              </a:rPr>
              <a:t>has shown most young </a:t>
            </a:r>
            <a:r>
              <a:rPr lang="en-AU" sz="1100" dirty="0" smtClean="0">
                <a:latin typeface="Arial"/>
                <a:ea typeface="Arial"/>
                <a:cs typeface="Arial"/>
              </a:rPr>
              <a:t>people </a:t>
            </a:r>
            <a:r>
              <a:rPr lang="en-AU" sz="1100" dirty="0">
                <a:latin typeface="Arial"/>
                <a:ea typeface="Arial"/>
                <a:cs typeface="Arial"/>
              </a:rPr>
              <a:t>desist post-intervention with </a:t>
            </a:r>
            <a:r>
              <a:rPr lang="en-AU" sz="1100" dirty="0" smtClean="0">
                <a:latin typeface="Arial"/>
                <a:ea typeface="Arial"/>
                <a:cs typeface="Arial"/>
              </a:rPr>
              <a:t>the criminal </a:t>
            </a:r>
            <a:r>
              <a:rPr lang="en-AU" sz="1100" dirty="0">
                <a:latin typeface="Arial"/>
                <a:ea typeface="Arial"/>
                <a:cs typeface="Arial"/>
              </a:rPr>
              <a:t>justice </a:t>
            </a:r>
            <a:r>
              <a:rPr lang="en-AU" sz="1100" dirty="0" smtClean="0">
                <a:latin typeface="Arial"/>
                <a:ea typeface="Arial"/>
                <a:cs typeface="Arial"/>
              </a:rPr>
              <a:t>system.</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sym typeface="Arial"/>
              </a:rPr>
              <a:t>Participants </a:t>
            </a:r>
            <a:r>
              <a:rPr lang="en-AU" sz="1100" dirty="0">
                <a:latin typeface="Arial"/>
                <a:ea typeface="Arial"/>
                <a:cs typeface="Arial"/>
                <a:sym typeface="Arial"/>
              </a:rPr>
              <a:t>highlighted that it is critical to balance the response for offenders of family violence (</a:t>
            </a:r>
            <a:r>
              <a:rPr lang="en-AU" sz="1100" dirty="0" err="1">
                <a:latin typeface="Arial"/>
                <a:ea typeface="Arial"/>
                <a:cs typeface="Arial"/>
                <a:sym typeface="Arial"/>
              </a:rPr>
              <a:t>ie</a:t>
            </a:r>
            <a:r>
              <a:rPr lang="en-AU" sz="1100" dirty="0">
                <a:latin typeface="Arial"/>
                <a:ea typeface="Arial"/>
                <a:cs typeface="Arial"/>
                <a:sym typeface="Arial"/>
              </a:rPr>
              <a:t>. be justice or rehabilitation) with risk of re-offending. It was believed that the police spend as much time working with people of low risk, as people who are at a medium and high risk of re-offending (when other approaches such as counselling may be more appropriate for low risk offenders). </a:t>
            </a:r>
          </a:p>
          <a:p>
            <a:pPr marL="228600" indent="-228600">
              <a:buSzPct val="100000"/>
              <a:buFontTx/>
              <a:buChar char="•"/>
              <a:defRPr sz="1200">
                <a:latin typeface="Arial"/>
                <a:ea typeface="Arial"/>
                <a:cs typeface="Arial"/>
                <a:sym typeface="Arial"/>
              </a:defRPr>
            </a:pPr>
            <a:r>
              <a:rPr lang="en-AU" sz="1100" dirty="0" smtClean="0">
                <a:latin typeface="Arial"/>
                <a:ea typeface="Arial"/>
                <a:cs typeface="Arial"/>
              </a:rPr>
              <a:t>There is an absence for perpetrator programs for sexual violence. However, they should not mix up domestic violence and sexual violence behaviour change programs.</a:t>
            </a:r>
          </a:p>
          <a:p>
            <a:pPr>
              <a:buSzPct val="100000"/>
              <a:defRPr sz="1200">
                <a:latin typeface="Arial"/>
                <a:ea typeface="Arial"/>
                <a:cs typeface="Arial"/>
                <a:sym typeface="Arial"/>
              </a:defRPr>
            </a:pPr>
            <a:endParaRPr lang="en-AU" sz="1100" b="1" dirty="0" smtClean="0">
              <a:latin typeface="Arial"/>
              <a:ea typeface="Arial"/>
              <a:cs typeface="Arial"/>
            </a:endParaRPr>
          </a:p>
          <a:p>
            <a:pPr>
              <a:buSzPct val="100000"/>
              <a:defRPr sz="1200">
                <a:latin typeface="Arial"/>
                <a:ea typeface="Arial"/>
                <a:cs typeface="Arial"/>
                <a:sym typeface="Arial"/>
              </a:defRPr>
            </a:pPr>
            <a:endParaRPr lang="en-AU" sz="1100" b="1" dirty="0">
              <a:latin typeface="Arial"/>
              <a:ea typeface="Arial"/>
              <a:cs typeface="Arial"/>
            </a:endParaRPr>
          </a:p>
          <a:p>
            <a:pPr>
              <a:buSzPct val="100000"/>
              <a:defRPr sz="1200">
                <a:latin typeface="Arial"/>
                <a:ea typeface="Arial"/>
                <a:cs typeface="Arial"/>
                <a:sym typeface="Arial"/>
              </a:defRPr>
            </a:pPr>
            <a:endParaRPr lang="en-AU" sz="1100" b="1" dirty="0" smtClean="0">
              <a:latin typeface="Arial"/>
              <a:ea typeface="Arial"/>
              <a:cs typeface="Arial"/>
            </a:endParaRPr>
          </a:p>
          <a:p>
            <a:pPr>
              <a:buSzPct val="100000"/>
              <a:defRPr sz="1200">
                <a:latin typeface="Arial"/>
                <a:ea typeface="Arial"/>
                <a:cs typeface="Arial"/>
                <a:sym typeface="Arial"/>
              </a:defRPr>
            </a:pPr>
            <a:endParaRPr lang="en-AU" sz="1100" b="1" dirty="0">
              <a:latin typeface="Arial"/>
              <a:ea typeface="Arial"/>
              <a:cs typeface="Arial"/>
            </a:endParaRPr>
          </a:p>
          <a:p>
            <a:pPr>
              <a:buSzPct val="100000"/>
              <a:defRPr sz="1200">
                <a:latin typeface="Arial"/>
                <a:ea typeface="Arial"/>
                <a:cs typeface="Arial"/>
                <a:sym typeface="Arial"/>
              </a:defRPr>
            </a:pPr>
            <a:r>
              <a:rPr lang="en-AU" sz="1100" b="1" dirty="0" smtClean="0">
                <a:latin typeface="Arial"/>
                <a:ea typeface="Arial"/>
                <a:cs typeface="Arial"/>
              </a:rPr>
              <a:t>Alternate responses could hold offenders to account</a:t>
            </a:r>
            <a:endParaRPr lang="en-AU" sz="1100" b="1"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The outcome focus at the moment is justice </a:t>
            </a:r>
            <a:r>
              <a:rPr lang="en-AU" sz="1100" dirty="0" smtClean="0">
                <a:latin typeface="Arial"/>
                <a:ea typeface="Arial"/>
                <a:cs typeface="Arial"/>
              </a:rPr>
              <a:t>based, and there may be opportunities to expand the number of pathways to hold offenders to account. .</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Some </a:t>
            </a:r>
            <a:r>
              <a:rPr lang="en-AU" sz="1100" dirty="0" smtClean="0">
                <a:latin typeface="Arial"/>
                <a:ea typeface="Arial"/>
                <a:cs typeface="Arial"/>
              </a:rPr>
              <a:t>participants raised </a:t>
            </a:r>
            <a:r>
              <a:rPr lang="en-AU" sz="1100" dirty="0">
                <a:latin typeface="Arial"/>
                <a:ea typeface="Arial"/>
                <a:cs typeface="Arial"/>
              </a:rPr>
              <a:t>that there should be more attention on other </a:t>
            </a:r>
            <a:r>
              <a:rPr lang="en-AU" sz="1100" dirty="0" smtClean="0">
                <a:latin typeface="Arial"/>
                <a:ea typeface="Arial"/>
                <a:cs typeface="Arial"/>
              </a:rPr>
              <a:t>approaches, </a:t>
            </a:r>
            <a:r>
              <a:rPr lang="en-AU" sz="1100" dirty="0">
                <a:latin typeface="Arial"/>
                <a:ea typeface="Arial"/>
                <a:cs typeface="Arial"/>
              </a:rPr>
              <a:t>including restorative justice and bystander interventions, to increase accountability for offenders who do not receive justice </a:t>
            </a:r>
            <a:r>
              <a:rPr lang="en-AU" sz="1100" dirty="0" smtClean="0">
                <a:latin typeface="Arial"/>
                <a:ea typeface="Arial"/>
                <a:cs typeface="Arial"/>
              </a:rPr>
              <a:t>responses. As many victims do not feel comfortable using the justice pathways, this could be a way of having some level of accountability. </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However, </a:t>
            </a:r>
            <a:r>
              <a:rPr lang="en-AU" sz="1100" dirty="0" smtClean="0">
                <a:latin typeface="Arial"/>
                <a:ea typeface="Arial"/>
                <a:cs typeface="Arial"/>
              </a:rPr>
              <a:t>other </a:t>
            </a:r>
            <a:r>
              <a:rPr lang="en-AU" sz="1100" dirty="0">
                <a:latin typeface="Arial"/>
                <a:ea typeface="Arial"/>
                <a:cs typeface="Arial"/>
              </a:rPr>
              <a:t>participants also indicated there is a need to strengthen criminal pathways for adult offenders - many victims can’t imagine restorative pathways with their </a:t>
            </a:r>
            <a:r>
              <a:rPr lang="en-AU" sz="1100" dirty="0" smtClean="0">
                <a:latin typeface="Arial"/>
                <a:ea typeface="Arial"/>
                <a:cs typeface="Arial"/>
              </a:rPr>
              <a:t>perpetrators as their effects would be re-traumatising. </a:t>
            </a:r>
            <a:r>
              <a:rPr lang="en-AU" sz="1100" dirty="0">
                <a:latin typeface="Arial"/>
                <a:ea typeface="Arial"/>
                <a:cs typeface="Arial"/>
              </a:rPr>
              <a:t>Other options may provide other avenues to manipulate the </a:t>
            </a:r>
            <a:r>
              <a:rPr lang="en-AU" sz="1100" dirty="0" smtClean="0">
                <a:latin typeface="Arial"/>
                <a:ea typeface="Arial"/>
                <a:cs typeface="Arial"/>
              </a:rPr>
              <a:t>system.</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It was noted that, should a victim of sexual assault not choose a justice pathway, the perpetrator will often not be held accountable. Other responses may provide alternate avenues of holding perpetrators to </a:t>
            </a:r>
            <a:r>
              <a:rPr lang="en-AU" sz="1100" dirty="0" smtClean="0">
                <a:latin typeface="Arial"/>
                <a:ea typeface="Arial"/>
                <a:cs typeface="Arial"/>
              </a:rPr>
              <a:t>account.</a:t>
            </a:r>
            <a:endParaRPr lang="en-AU" sz="1100" dirty="0">
              <a:latin typeface="Arial"/>
              <a:ea typeface="Arial"/>
              <a:cs typeface="Arial"/>
            </a:endParaRPr>
          </a:p>
          <a:p>
            <a:pPr marL="228600" indent="-228600">
              <a:buSzPct val="100000"/>
              <a:buFontTx/>
              <a:buChar char="•"/>
              <a:defRPr sz="1200">
                <a:latin typeface="Arial"/>
                <a:ea typeface="Arial"/>
                <a:cs typeface="Arial"/>
                <a:sym typeface="Arial"/>
              </a:defRPr>
            </a:pPr>
            <a:r>
              <a:rPr lang="en-AU" sz="1100" dirty="0">
                <a:latin typeface="Arial"/>
                <a:ea typeface="Arial"/>
                <a:cs typeface="Arial"/>
              </a:rPr>
              <a:t>Many perpetrators that are getting away with sexual assault are having no alternative pathways. For most people, the only programs to address problem sexual behaviour is in prison. </a:t>
            </a:r>
          </a:p>
        </p:txBody>
      </p:sp>
    </p:spTree>
    <p:extLst>
      <p:ext uri="{BB962C8B-B14F-4D97-AF65-F5344CB8AC3E}">
        <p14:creationId xmlns:p14="http://schemas.microsoft.com/office/powerpoint/2010/main" val="3355074403"/>
      </p:ext>
    </p:extLst>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1701</TotalTime>
  <Words>2261</Words>
  <Application>Microsoft Office PowerPoint</Application>
  <PresentationFormat>On-screen Show (4:3)</PresentationFormat>
  <Paragraphs>224</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Participants of Sexual Violence workshop</vt:lpstr>
      <vt:lpstr>Key themes  </vt:lpstr>
      <vt:lpstr>Key themes</vt:lpstr>
      <vt:lpstr>Key themes</vt:lpstr>
      <vt:lpstr>Key themes</vt:lpstr>
      <vt:lpstr>Key themes</vt:lpstr>
      <vt:lpstr>Priority actions</vt:lpstr>
      <vt:lpstr>Priority actions</vt:lpstr>
      <vt:lpstr>Priority 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PATTERSON, Alex</dc:creator>
  <cp:lastModifiedBy>SHEED-FINCK, Claire</cp:lastModifiedBy>
  <cp:revision>46</cp:revision>
  <dcterms:modified xsi:type="dcterms:W3CDTF">2019-02-19T00:14:44Z</dcterms:modified>
</cp:coreProperties>
</file>