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2"/>
  </p:notesMasterIdLst>
  <p:handoutMasterIdLst>
    <p:handoutMasterId r:id="rId13"/>
  </p:handoutMasterIdLst>
  <p:sldIdLst>
    <p:sldId id="256" r:id="rId3"/>
    <p:sldId id="265" r:id="rId4"/>
    <p:sldId id="266" r:id="rId5"/>
    <p:sldId id="267" r:id="rId6"/>
    <p:sldId id="260" r:id="rId7"/>
    <p:sldId id="261" r:id="rId8"/>
    <p:sldId id="262" r:id="rId9"/>
    <p:sldId id="263" r:id="rId10"/>
    <p:sldId id="264"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CH, Joanna" initials="LJ" lastIdx="10" clrIdx="0">
    <p:extLst>
      <p:ext uri="{19B8F6BF-5375-455C-9EA6-DF929625EA0E}">
        <p15:presenceInfo xmlns:p15="http://schemas.microsoft.com/office/powerpoint/2012/main" userId="S-1-5-21-1463861888-1148693830-2432142812-140327" providerId="AD"/>
      </p:ext>
    </p:extLst>
  </p:cmAuthor>
  <p:cmAuthor id="2" name="DSS" initials="DSS" lastIdx="13" clrIdx="1">
    <p:extLst>
      <p:ext uri="{19B8F6BF-5375-455C-9EA6-DF929625EA0E}">
        <p15:presenceInfo xmlns:p15="http://schemas.microsoft.com/office/powerpoint/2012/main" userId="DSS" providerId="None"/>
      </p:ext>
    </p:extLst>
  </p:cmAuthor>
  <p:cmAuthor id="3" name="HOOPER, Russell" initials="HR" lastIdx="2" clrIdx="2">
    <p:extLst>
      <p:ext uri="{19B8F6BF-5375-455C-9EA6-DF929625EA0E}">
        <p15:presenceInfo xmlns:p15="http://schemas.microsoft.com/office/powerpoint/2012/main" userId="S-1-5-21-1463861888-1148693830-2432142812-1623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09" d="100"/>
          <a:sy n="109" d="100"/>
        </p:scale>
        <p:origin x="1674" y="102"/>
      </p:cViewPr>
      <p:guideLst>
        <p:guide orient="horz" pos="2160"/>
        <p:guide pos="2880"/>
      </p:guideLst>
    </p:cSldViewPr>
  </p:slideViewPr>
  <p:notesTextViewPr>
    <p:cViewPr>
      <p:scale>
        <a:sx n="1" d="1"/>
        <a:sy n="1" d="1"/>
      </p:scale>
      <p:origin x="0" y="0"/>
    </p:cViewPr>
  </p:notesTextViewPr>
  <p:notesViewPr>
    <p:cSldViewPr snapToGrid="0">
      <p:cViewPr varScale="1">
        <p:scale>
          <a:sx n="57" d="100"/>
          <a:sy n="57" d="100"/>
        </p:scale>
        <p:origin x="2071" y="48"/>
      </p:cViewPr>
      <p:guideLst/>
    </p:cSldViewPr>
  </p:notes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1402E1-4B73-44AE-B9CC-3BC58673EE3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226ED311-7F7C-44C9-8B7F-B20E6391A6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D1A5BF-914A-4E27-BE50-FFE9232575B1}" type="datetimeFigureOut">
              <a:rPr lang="en-AU" smtClean="0"/>
              <a:t>19/02/2019</a:t>
            </a:fld>
            <a:endParaRPr lang="en-AU"/>
          </a:p>
        </p:txBody>
      </p:sp>
      <p:sp>
        <p:nvSpPr>
          <p:cNvPr id="4" name="Footer Placeholder 3">
            <a:extLst>
              <a:ext uri="{FF2B5EF4-FFF2-40B4-BE49-F238E27FC236}">
                <a16:creationId xmlns:a16="http://schemas.microsoft.com/office/drawing/2014/main" id="{82D3430D-9AC2-40C9-B968-EAD406D9EF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2CC346AF-B3D0-414A-9557-ECAA07501B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E8DBBB-D336-41C1-9224-8D04A7905BB1}" type="slidenum">
              <a:rPr lang="en-AU" smtClean="0"/>
              <a:t>‹#›</a:t>
            </a:fld>
            <a:endParaRPr lang="en-AU"/>
          </a:p>
        </p:txBody>
      </p:sp>
    </p:spTree>
    <p:extLst>
      <p:ext uri="{BB962C8B-B14F-4D97-AF65-F5344CB8AC3E}">
        <p14:creationId xmlns:p14="http://schemas.microsoft.com/office/powerpoint/2010/main" val="1436014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4757803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79268" y="3429000"/>
            <a:ext cx="6120000" cy="1081383"/>
          </a:xfrm>
        </p:spPr>
        <p:txBody>
          <a:bodyPr anchor="t" anchorCtr="0"/>
          <a:lstStyle>
            <a:lvl1pPr>
              <a:lnSpc>
                <a:spcPct val="80000"/>
              </a:lnSpc>
              <a:defRPr sz="4400">
                <a:solidFill>
                  <a:schemeClr val="bg1"/>
                </a:solidFill>
              </a:defRPr>
            </a:lvl1pPr>
          </a:lstStyle>
          <a:p>
            <a:r>
              <a:rPr lang="en-US" dirty="0"/>
              <a:t>Click to add presentation title</a:t>
            </a:r>
            <a:endParaRPr lang="en-AU" dirty="0"/>
          </a:p>
        </p:txBody>
      </p:sp>
      <p:sp>
        <p:nvSpPr>
          <p:cNvPr id="3" name="Subtitle 2"/>
          <p:cNvSpPr>
            <a:spLocks noGrp="1"/>
          </p:cNvSpPr>
          <p:nvPr>
            <p:ph type="subTitle" idx="1" hasCustomPrompt="1"/>
          </p:nvPr>
        </p:nvSpPr>
        <p:spPr>
          <a:xfrm>
            <a:off x="579268" y="4562388"/>
            <a:ext cx="6120000" cy="1080000"/>
          </a:xfrm>
        </p:spPr>
        <p:txBody>
          <a:bodyPr/>
          <a:lstStyle>
            <a:lvl1pPr marL="0" indent="0" algn="l">
              <a:lnSpc>
                <a:spcPct val="100000"/>
              </a:lnSpc>
              <a:spcBef>
                <a:spcPts val="0"/>
              </a:spcBef>
              <a:buNone/>
              <a:defRPr sz="16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endParaRPr lang="en-AU" dirty="0"/>
          </a:p>
        </p:txBody>
      </p:sp>
    </p:spTree>
    <p:extLst>
      <p:ext uri="{BB962C8B-B14F-4D97-AF65-F5344CB8AC3E}">
        <p14:creationId xmlns:p14="http://schemas.microsoft.com/office/powerpoint/2010/main" val="998392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79268" y="3987307"/>
            <a:ext cx="6120000" cy="2160000"/>
          </a:xfrm>
        </p:spPr>
        <p:txBody>
          <a:bodyPr anchor="t" anchorCtr="0"/>
          <a:lstStyle>
            <a:lvl1pPr>
              <a:lnSpc>
                <a:spcPct val="80000"/>
              </a:lnSpc>
              <a:defRPr sz="4400">
                <a:solidFill>
                  <a:schemeClr val="tx1"/>
                </a:solidFill>
              </a:defRPr>
            </a:lvl1pPr>
          </a:lstStyle>
          <a:p>
            <a:r>
              <a:rPr lang="en-US" dirty="0"/>
              <a:t>Click to add section title</a:t>
            </a:r>
            <a:endParaRPr lang="en-AU" dirty="0"/>
          </a:p>
        </p:txBody>
      </p:sp>
      <p:sp>
        <p:nvSpPr>
          <p:cNvPr id="4" name="Date Placeholder 3"/>
          <p:cNvSpPr>
            <a:spLocks noGrp="1"/>
          </p:cNvSpPr>
          <p:nvPr>
            <p:ph type="dt" sz="half" idx="10"/>
          </p:nvPr>
        </p:nvSpPr>
        <p:spPr>
          <a:xfrm>
            <a:off x="6035833" y="6453336"/>
            <a:ext cx="2133600" cy="303651"/>
          </a:xfrm>
          <a:prstGeom prst="rect">
            <a:avLst/>
          </a:prstGeom>
        </p:spPr>
        <p:txBody>
          <a:bodyPr/>
          <a:lstStyle>
            <a:lvl1pPr>
              <a:defRPr>
                <a:solidFill>
                  <a:schemeClr val="tx1"/>
                </a:solidFill>
              </a:defRPr>
            </a:lvl1pPr>
          </a:lstStyle>
          <a:p>
            <a:fld id="{416AD5A6-884D-4BBA-9C04-1299DB54BBE1}" type="datetime1">
              <a:rPr lang="en-AU" smtClean="0"/>
              <a:t>19/02/2019</a:t>
            </a:fld>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644450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cxnSp>
        <p:nvCxnSpPr>
          <p:cNvPr id="9" name="Straight Connector 8"/>
          <p:cNvCxnSpPr/>
          <p:nvPr userDrawn="1"/>
        </p:nvCxnSpPr>
        <p:spPr>
          <a:xfrm>
            <a:off x="0" y="6359034"/>
            <a:ext cx="9144000" cy="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hasCustomPrompt="1"/>
          </p:nvPr>
        </p:nvSpPr>
        <p:spPr>
          <a:xfrm>
            <a:off x="579268" y="1754076"/>
            <a:ext cx="6120000" cy="2160000"/>
          </a:xfrm>
        </p:spPr>
        <p:txBody>
          <a:bodyPr anchor="t" anchorCtr="0"/>
          <a:lstStyle>
            <a:lvl1pPr>
              <a:lnSpc>
                <a:spcPct val="80000"/>
              </a:lnSpc>
              <a:defRPr sz="4400">
                <a:solidFill>
                  <a:schemeClr val="tx1"/>
                </a:solidFill>
              </a:defRPr>
            </a:lvl1pPr>
          </a:lstStyle>
          <a:p>
            <a:r>
              <a:rPr lang="en-US" dirty="0"/>
              <a:t>Click to add section title</a:t>
            </a:r>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161571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Quote/Breakout">
    <p:spTree>
      <p:nvGrpSpPr>
        <p:cNvPr id="1" name=""/>
        <p:cNvGrpSpPr/>
        <p:nvPr/>
      </p:nvGrpSpPr>
      <p:grpSpPr>
        <a:xfrm>
          <a:off x="0" y="0"/>
          <a:ext cx="0" cy="0"/>
          <a:chOff x="0" y="0"/>
          <a:chExt cx="0" cy="0"/>
        </a:xfrm>
      </p:grpSpPr>
      <p:sp>
        <p:nvSpPr>
          <p:cNvPr id="8" name="Rectangle 7"/>
          <p:cNvSpPr/>
          <p:nvPr userDrawn="1"/>
        </p:nvSpPr>
        <p:spPr>
          <a:xfrm>
            <a:off x="0" y="-21600"/>
            <a:ext cx="9144000" cy="6879600"/>
          </a:xfrm>
          <a:prstGeom prst="rect">
            <a:avLst/>
          </a:prstGeom>
          <a:solidFill>
            <a:srgbClr val="C2E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hasCustomPrompt="1"/>
          </p:nvPr>
        </p:nvSpPr>
        <p:spPr>
          <a:xfrm>
            <a:off x="579268" y="720313"/>
            <a:ext cx="7200000" cy="5164549"/>
          </a:xfrm>
        </p:spPr>
        <p:txBody>
          <a:bodyPr anchor="t" anchorCtr="0"/>
          <a:lstStyle>
            <a:lvl1pPr>
              <a:lnSpc>
                <a:spcPct val="110000"/>
              </a:lnSpc>
              <a:defRPr sz="4000" i="1">
                <a:solidFill>
                  <a:schemeClr val="accent5"/>
                </a:solidFill>
              </a:defRPr>
            </a:lvl1pPr>
          </a:lstStyle>
          <a:p>
            <a:r>
              <a:rPr lang="en-US" dirty="0"/>
              <a:t>Click to add text</a:t>
            </a:r>
            <a:endParaRPr lang="en-AU" dirty="0"/>
          </a:p>
        </p:txBody>
      </p:sp>
    </p:spTree>
    <p:extLst>
      <p:ext uri="{BB962C8B-B14F-4D97-AF65-F5344CB8AC3E}">
        <p14:creationId xmlns:p14="http://schemas.microsoft.com/office/powerpoint/2010/main" val="20471174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End">
    <p:spTree>
      <p:nvGrpSpPr>
        <p:cNvPr id="1" name=""/>
        <p:cNvGrpSpPr/>
        <p:nvPr/>
      </p:nvGrpSpPr>
      <p:grpSpPr>
        <a:xfrm>
          <a:off x="0" y="0"/>
          <a:ext cx="0" cy="0"/>
          <a:chOff x="0" y="0"/>
          <a:chExt cx="0" cy="0"/>
        </a:xfrm>
      </p:grpSpPr>
      <p:sp>
        <p:nvSpPr>
          <p:cNvPr id="9" name="Rectangle 8"/>
          <p:cNvSpPr/>
          <p:nvPr userDrawn="1"/>
        </p:nvSpPr>
        <p:spPr>
          <a:xfrm>
            <a:off x="0" y="0"/>
            <a:ext cx="9144000" cy="63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hasCustomPrompt="1"/>
          </p:nvPr>
        </p:nvSpPr>
        <p:spPr>
          <a:xfrm>
            <a:off x="579268" y="1529174"/>
            <a:ext cx="6120000" cy="1081383"/>
          </a:xfrm>
        </p:spPr>
        <p:txBody>
          <a:bodyPr anchor="b" anchorCtr="0"/>
          <a:lstStyle>
            <a:lvl1pPr>
              <a:lnSpc>
                <a:spcPct val="80000"/>
              </a:lnSpc>
              <a:defRPr sz="6300">
                <a:solidFill>
                  <a:schemeClr val="bg1"/>
                </a:solidFill>
              </a:defRPr>
            </a:lvl1pPr>
          </a:lstStyle>
          <a:p>
            <a:r>
              <a:rPr lang="en-US" dirty="0"/>
              <a:t>Click to add text</a:t>
            </a:r>
            <a:endParaRPr lang="en-AU" dirty="0"/>
          </a:p>
        </p:txBody>
      </p:sp>
      <p:sp>
        <p:nvSpPr>
          <p:cNvPr id="3" name="Subtitle 2"/>
          <p:cNvSpPr>
            <a:spLocks noGrp="1"/>
          </p:cNvSpPr>
          <p:nvPr>
            <p:ph type="subTitle" idx="1" hasCustomPrompt="1"/>
          </p:nvPr>
        </p:nvSpPr>
        <p:spPr>
          <a:xfrm>
            <a:off x="579268" y="3004846"/>
            <a:ext cx="6120000" cy="1080000"/>
          </a:xfrm>
        </p:spPr>
        <p:txBody>
          <a:bodyPr/>
          <a:lstStyle>
            <a:lvl1pPr marL="0" indent="0" algn="l">
              <a:lnSpc>
                <a:spcPct val="95000"/>
              </a:lnSpc>
              <a:spcBef>
                <a:spcPts val="0"/>
              </a:spcBef>
              <a:buNone/>
              <a:defRPr sz="2500" i="1">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4881241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p:nvPr>
        </p:nvSpPr>
        <p:spPr>
          <a:xfrm>
            <a:off x="585926" y="472166"/>
            <a:ext cx="7972148" cy="329872"/>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585926" y="1125688"/>
            <a:ext cx="3785586"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11"/>
          </p:nvPr>
        </p:nvSpPr>
        <p:spPr/>
        <p:txBody>
          <a:bodyPr/>
          <a:lstStyle/>
          <a:p>
            <a:r>
              <a:rPr lang="en-GB"/>
              <a:t>Insert presentation title in footer</a:t>
            </a:r>
            <a:endParaRPr lang="en-AU"/>
          </a:p>
        </p:txBody>
      </p:sp>
      <p:sp>
        <p:nvSpPr>
          <p:cNvPr id="7" name="Slide Number Placeholder 6"/>
          <p:cNvSpPr>
            <a:spLocks noGrp="1"/>
          </p:cNvSpPr>
          <p:nvPr>
            <p:ph type="sldNum" sz="quarter" idx="12"/>
          </p:nvPr>
        </p:nvSpPr>
        <p:spPr>
          <a:xfrm>
            <a:off x="8178326" y="6453336"/>
            <a:ext cx="548162" cy="303651"/>
          </a:xfrm>
          <a:prstGeom prst="rect">
            <a:avLst/>
          </a:prstGeom>
        </p:spPr>
        <p:txBody>
          <a:bodyPr/>
          <a:lstStyle/>
          <a:p>
            <a:fld id="{EF10AA22-7383-4F49-87C9-FE0A84CB7966}" type="slidenum">
              <a:rPr lang="en-AU" smtClean="0"/>
              <a:t>‹#›</a:t>
            </a:fld>
            <a:endParaRPr lang="en-AU"/>
          </a:p>
        </p:txBody>
      </p:sp>
      <p:sp>
        <p:nvSpPr>
          <p:cNvPr id="9" name="Content Placeholder 2">
            <a:extLst>
              <a:ext uri="{FF2B5EF4-FFF2-40B4-BE49-F238E27FC236}">
                <a16:creationId xmlns:a16="http://schemas.microsoft.com/office/drawing/2014/main" id="{4106D677-A66D-426B-81AB-A3B5A797B8A4}"/>
              </a:ext>
            </a:extLst>
          </p:cNvPr>
          <p:cNvSpPr>
            <a:spLocks noGrp="1"/>
          </p:cNvSpPr>
          <p:nvPr>
            <p:ph sz="half" idx="13"/>
          </p:nvPr>
        </p:nvSpPr>
        <p:spPr>
          <a:xfrm>
            <a:off x="4772490" y="1125688"/>
            <a:ext cx="3785586"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2191789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lumns">
    <p:spTree>
      <p:nvGrpSpPr>
        <p:cNvPr id="1" name=""/>
        <p:cNvGrpSpPr/>
        <p:nvPr/>
      </p:nvGrpSpPr>
      <p:grpSpPr>
        <a:xfrm>
          <a:off x="0" y="0"/>
          <a:ext cx="0" cy="0"/>
          <a:chOff x="0" y="0"/>
          <a:chExt cx="0" cy="0"/>
        </a:xfrm>
      </p:grpSpPr>
      <p:sp>
        <p:nvSpPr>
          <p:cNvPr id="2" name="Title 1"/>
          <p:cNvSpPr>
            <a:spLocks noGrp="1"/>
          </p:cNvSpPr>
          <p:nvPr>
            <p:ph type="title"/>
          </p:nvPr>
        </p:nvSpPr>
        <p:spPr>
          <a:xfrm>
            <a:off x="585926" y="472166"/>
            <a:ext cx="7972148" cy="329872"/>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585926" y="1125688"/>
            <a:ext cx="7972148"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11"/>
          </p:nvPr>
        </p:nvSpPr>
        <p:spPr/>
        <p:txBody>
          <a:bodyPr/>
          <a:lstStyle/>
          <a:p>
            <a:r>
              <a:rPr lang="en-GB"/>
              <a:t>Insert presentation title in footer</a:t>
            </a:r>
            <a:endParaRPr lang="en-AU"/>
          </a:p>
        </p:txBody>
      </p:sp>
      <p:sp>
        <p:nvSpPr>
          <p:cNvPr id="7" name="Slide Number Placeholder 6"/>
          <p:cNvSpPr>
            <a:spLocks noGrp="1"/>
          </p:cNvSpPr>
          <p:nvPr>
            <p:ph type="sldNum" sz="quarter" idx="12"/>
          </p:nvPr>
        </p:nvSpPr>
        <p:spPr>
          <a:xfrm>
            <a:off x="8178326" y="6453336"/>
            <a:ext cx="548162" cy="303651"/>
          </a:xfrm>
          <a:prstGeom prst="rect">
            <a:avLst/>
          </a:prstGeom>
        </p:spPr>
        <p:txBody>
          <a:bodyPr/>
          <a:lstStyle/>
          <a:p>
            <a:fld id="{EF10AA22-7383-4F49-87C9-FE0A84CB7966}" type="slidenum">
              <a:rPr lang="en-AU" smtClean="0"/>
              <a:t>‹#›</a:t>
            </a:fld>
            <a:endParaRPr lang="en-AU"/>
          </a:p>
        </p:txBody>
      </p:sp>
    </p:spTree>
    <p:extLst>
      <p:ext uri="{BB962C8B-B14F-4D97-AF65-F5344CB8AC3E}">
        <p14:creationId xmlns:p14="http://schemas.microsoft.com/office/powerpoint/2010/main" val="3358232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C25DC07A-FB24-420C-A1ED-99E91B8BB325}"/>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85835"/>
            <a:ext cx="9144000" cy="4721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585926" y="450565"/>
            <a:ext cx="7972148" cy="508563"/>
          </a:xfrm>
          <a:prstGeom prst="rect">
            <a:avLst/>
          </a:prstGeom>
        </p:spPr>
        <p:txBody>
          <a:bodyPr vert="horz" lIns="0" tIns="0" rIns="0" bIns="0" rtlCol="0" anchor="t" anchorCtr="0">
            <a:noAutofit/>
          </a:bodyPr>
          <a:lstStyle/>
          <a:p>
            <a:r>
              <a:rPr lang="en-US" dirty="0"/>
              <a:t>Click to edit Master title style</a:t>
            </a:r>
            <a:endParaRPr lang="en-AU" dirty="0"/>
          </a:p>
        </p:txBody>
      </p:sp>
      <p:sp>
        <p:nvSpPr>
          <p:cNvPr id="3" name="Text Placeholder 2"/>
          <p:cNvSpPr>
            <a:spLocks noGrp="1"/>
          </p:cNvSpPr>
          <p:nvPr>
            <p:ph type="body" idx="1"/>
          </p:nvPr>
        </p:nvSpPr>
        <p:spPr>
          <a:xfrm>
            <a:off x="585926" y="1124744"/>
            <a:ext cx="7972148" cy="4930395"/>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585926" y="6453336"/>
            <a:ext cx="6506354" cy="303651"/>
          </a:xfrm>
          <a:prstGeom prst="rect">
            <a:avLst/>
          </a:prstGeom>
        </p:spPr>
        <p:txBody>
          <a:bodyPr vert="horz" lIns="0" tIns="0" rIns="0" bIns="0" rtlCol="0" anchor="ctr"/>
          <a:lstStyle>
            <a:lvl1pPr algn="l">
              <a:defRPr sz="900">
                <a:solidFill>
                  <a:schemeClr val="bg1"/>
                </a:solidFill>
                <a:latin typeface="+mj-lt"/>
              </a:defRPr>
            </a:lvl1pPr>
          </a:lstStyle>
          <a:p>
            <a:r>
              <a:rPr lang="en-GB"/>
              <a:t>Insert presentation title in footer</a:t>
            </a:r>
            <a:endParaRPr lang="en-AU" dirty="0"/>
          </a:p>
        </p:txBody>
      </p:sp>
      <p:sp>
        <p:nvSpPr>
          <p:cNvPr id="6" name="Slide Number Placeholder 5"/>
          <p:cNvSpPr>
            <a:spLocks noGrp="1"/>
          </p:cNvSpPr>
          <p:nvPr>
            <p:ph type="sldNum" sz="quarter" idx="4"/>
          </p:nvPr>
        </p:nvSpPr>
        <p:spPr>
          <a:xfrm>
            <a:off x="8178326" y="6453336"/>
            <a:ext cx="548162" cy="303651"/>
          </a:xfrm>
          <a:prstGeom prst="rect">
            <a:avLst/>
          </a:prstGeom>
        </p:spPr>
        <p:txBody>
          <a:bodyPr vert="horz" lIns="0" tIns="0" rIns="0" bIns="0" rtlCol="0" anchor="ctr"/>
          <a:lstStyle>
            <a:lvl1pPr algn="r">
              <a:defRPr sz="900">
                <a:solidFill>
                  <a:schemeClr val="bg1"/>
                </a:solidFill>
                <a:latin typeface="+mj-lt"/>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4680581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hf hdr="0" dt="0"/>
  <p:txStyles>
    <p:titleStyle>
      <a:lvl1pPr algn="l" defTabSz="914400" rtl="0" eaLnBrk="1" latinLnBrk="0" hangingPunct="1">
        <a:lnSpc>
          <a:spcPct val="80000"/>
        </a:lnSpc>
        <a:spcBef>
          <a:spcPct val="0"/>
        </a:spcBef>
        <a:buNone/>
        <a:defRPr sz="2400" kern="1200">
          <a:solidFill>
            <a:schemeClr val="accent5"/>
          </a:solidFill>
          <a:latin typeface="+mj-lt"/>
          <a:ea typeface="+mj-ea"/>
          <a:cs typeface="+mj-cs"/>
        </a:defRPr>
      </a:lvl1pPr>
    </p:titleStyle>
    <p:bodyStyle>
      <a:lvl1pPr marL="0" indent="0" algn="l" defTabSz="914400" rtl="0" eaLnBrk="1" latinLnBrk="0" hangingPunct="1">
        <a:lnSpc>
          <a:spcPct val="100000"/>
        </a:lnSpc>
        <a:spcBef>
          <a:spcPts val="600"/>
        </a:spcBef>
        <a:buFont typeface="Arial" panose="020B0604020202020204" pitchFamily="34" charset="0"/>
        <a:buNone/>
        <a:defRPr sz="1200" b="1" kern="1200">
          <a:solidFill>
            <a:schemeClr val="tx1"/>
          </a:solidFill>
          <a:latin typeface="+mn-lt"/>
          <a:ea typeface="+mn-ea"/>
          <a:cs typeface="+mn-cs"/>
        </a:defRPr>
      </a:lvl1pPr>
      <a:lvl2pPr marL="541338" indent="-274638"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2pPr>
      <a:lvl3pPr marL="808038" indent="-274638"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3pPr>
      <a:lvl4pPr marL="1074738" indent="-266700"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4pPr>
      <a:lvl5pPr marL="1339850" indent="-265113"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2" y="3356991"/>
            <a:ext cx="7354554" cy="1083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a:lnSpc>
                <a:spcPct val="80000"/>
              </a:lnSpc>
              <a:defRPr sz="4400">
                <a:solidFill>
                  <a:srgbClr val="FFFFFF"/>
                </a:solidFill>
                <a:latin typeface="Georgia"/>
                <a:ea typeface="Georgia"/>
                <a:cs typeface="Georgia"/>
                <a:sym typeface="Georgia"/>
              </a:defRPr>
            </a:lvl1pPr>
          </a:lstStyle>
          <a:p>
            <a:r>
              <a:rPr dirty="0"/>
              <a:t>Consultation </a:t>
            </a:r>
            <a:r>
              <a:rPr lang="en-AU" dirty="0"/>
              <a:t>Summary Complex forms of violence</a:t>
            </a:r>
          </a:p>
        </p:txBody>
      </p:sp>
      <p:sp>
        <p:nvSpPr>
          <p:cNvPr id="125" name="Subtitle 2"/>
          <p:cNvSpPr txBox="1"/>
          <p:nvPr/>
        </p:nvSpPr>
        <p:spPr>
          <a:xfrm>
            <a:off x="467543" y="4490380"/>
            <a:ext cx="6120002" cy="9848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 </a:t>
            </a:r>
            <a:r>
              <a:rPr lang="en-AU" dirty="0"/>
              <a:t>26</a:t>
            </a:r>
            <a:r>
              <a:rPr dirty="0"/>
              <a:t> September 2018</a:t>
            </a:r>
          </a:p>
        </p:txBody>
      </p:sp>
      <p:sp>
        <p:nvSpPr>
          <p:cNvPr id="4" name="Rectangle 3">
            <a:extLst>
              <a:ext uri="{FF2B5EF4-FFF2-40B4-BE49-F238E27FC236}">
                <a16:creationId xmlns:a16="http://schemas.microsoft.com/office/drawing/2014/main" id="{8989B941-5E35-48DE-B330-8B7745E4A203}"/>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3893573E-4105-4714-9426-17C389CD15BC}"/>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CD52CF51-3EE4-4825-AE09-9A1B21AC26AD}"/>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5B390351-9419-4605-AE69-F633FA508682}"/>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DE05B3D0-5C69-4D5C-A80B-609EA54E070F}"/>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837EDCDB-CC0B-4D03-94BE-2E6F6821814B}"/>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9A43394D-C013-4F99-9BAF-283A1A3ADC3C}"/>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9E7AB4BB-FF7F-4420-AE26-81466E943A1D}"/>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EA937E93-1FAC-4E4E-86EA-B4032451E81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214E34E-7396-4098-A2F7-79BE7085AA08}"/>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94EBFED8-30C1-41E7-BF41-1DF854D6589A}"/>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34126BCF-E652-4522-AC67-DE5B61BB871A}"/>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C370C35B-D2C6-4769-9300-D71F599D2948}"/>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46DA8758-23AE-4967-820F-08E465DFC094}"/>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B8D81B1D-CB93-4C90-80C7-166C181DE0AC}"/>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20DE16BB-4F2D-4894-A774-B38BC6AAD7D8}"/>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578D92D5-63BF-4605-B999-51B1F14147FF}"/>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56FA6B25-A0ED-492E-88E1-ED95D2ED7F49}"/>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D0DA3C35-79B5-4928-BA6F-82C266B962F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0296665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These notes relate to a consultation held by the Department of Social Services as part of the development of the Fourth Action Plan in Sydney, New South Wales. This session was facilitated by </a:t>
            </a:r>
            <a:r>
              <a:rPr lang="en-AU" sz="1000" dirty="0" err="1" smtClean="0"/>
              <a:t>ThinkPlace</a:t>
            </a:r>
            <a:r>
              <a:rPr lang="en-AU" sz="1000" dirty="0"/>
              <a:t>. </a:t>
            </a:r>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extLst>
      <p:ext uri="{BB962C8B-B14F-4D97-AF65-F5344CB8AC3E}">
        <p14:creationId xmlns:p14="http://schemas.microsoft.com/office/powerpoint/2010/main" val="255446376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400" dirty="0"/>
              <a:t>Participants of </a:t>
            </a:r>
            <a:r>
              <a:rPr lang="en-AU" sz="2400" dirty="0" smtClean="0"/>
              <a:t>Complex Violence Consultation</a:t>
            </a:r>
            <a:endParaRPr lang="en-AU" sz="2400" dirty="0"/>
          </a:p>
        </p:txBody>
      </p:sp>
      <p:sp>
        <p:nvSpPr>
          <p:cNvPr id="4" name="Footer Placeholder 3"/>
          <p:cNvSpPr>
            <a:spLocks noGrp="1"/>
          </p:cNvSpPr>
          <p:nvPr>
            <p:ph type="ftr" sz="quarter" idx="11"/>
          </p:nvPr>
        </p:nvSpPr>
        <p:spPr>
          <a:xfrm>
            <a:off x="585926" y="6453336"/>
            <a:ext cx="7226434" cy="303651"/>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900" b="0" i="0" u="none" strike="noStrike" kern="1200" cap="none" spc="0" normalizeH="0" baseline="0" noProof="0" dirty="0">
                <a:ln>
                  <a:noFill/>
                </a:ln>
                <a:solidFill>
                  <a:prstClr val="white"/>
                </a:solidFill>
                <a:effectLst/>
                <a:uLnTx/>
                <a:uFillTx/>
                <a:latin typeface="Georgia"/>
                <a:ea typeface="+mn-ea"/>
                <a:cs typeface="+mn-cs"/>
              </a:rPr>
              <a:t>Fourth Action Plan of the National Plan to Reduce Violence Against Women and Their Children - Consultation Workshop Summary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10AA22-7383-4F49-87C9-FE0A84CB7966}" type="slidenum">
              <a:rPr kumimoji="0" lang="en-AU" sz="9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AU" sz="900" b="0" i="0" u="none" strike="noStrike" kern="1200" cap="none" spc="0" normalizeH="0" baseline="0" noProof="0" dirty="0">
              <a:ln>
                <a:noFill/>
              </a:ln>
              <a:solidFill>
                <a:prstClr val="white"/>
              </a:solidFill>
              <a:effectLst/>
              <a:uLnTx/>
              <a:uFillTx/>
              <a:latin typeface="Georgia"/>
              <a:ea typeface="+mn-ea"/>
              <a:cs typeface="+mn-cs"/>
            </a:endParaRPr>
          </a:p>
        </p:txBody>
      </p:sp>
      <p:graphicFrame>
        <p:nvGraphicFramePr>
          <p:cNvPr id="9" name="Table 8">
            <a:extLst>
              <a:ext uri="{FF2B5EF4-FFF2-40B4-BE49-F238E27FC236}">
                <a16:creationId xmlns:a16="http://schemas.microsoft.com/office/drawing/2014/main" id="{20ADFFE3-B81A-5F4A-ACBA-68909491BAFD}"/>
              </a:ext>
            </a:extLst>
          </p:cNvPr>
          <p:cNvGraphicFramePr>
            <a:graphicFrameLocks noGrp="1"/>
          </p:cNvGraphicFramePr>
          <p:nvPr>
            <p:extLst>
              <p:ext uri="{D42A27DB-BD31-4B8C-83A1-F6EECF244321}">
                <p14:modId xmlns:p14="http://schemas.microsoft.com/office/powerpoint/2010/main" val="1139302073"/>
              </p:ext>
            </p:extLst>
          </p:nvPr>
        </p:nvGraphicFramePr>
        <p:xfrm>
          <a:off x="475488" y="1082502"/>
          <a:ext cx="7845552" cy="2448225"/>
        </p:xfrm>
        <a:graphic>
          <a:graphicData uri="http://schemas.openxmlformats.org/drawingml/2006/table">
            <a:tbl>
              <a:tblPr bandRow="1">
                <a:tableStyleId>{00A15C55-8517-42AA-B614-E9B94910E393}</a:tableStyleId>
              </a:tblPr>
              <a:tblGrid>
                <a:gridCol w="3945896">
                  <a:extLst>
                    <a:ext uri="{9D8B030D-6E8A-4147-A177-3AD203B41FA5}">
                      <a16:colId xmlns:a16="http://schemas.microsoft.com/office/drawing/2014/main" val="1480348797"/>
                    </a:ext>
                  </a:extLst>
                </a:gridCol>
                <a:gridCol w="3899656">
                  <a:extLst>
                    <a:ext uri="{9D8B030D-6E8A-4147-A177-3AD203B41FA5}">
                      <a16:colId xmlns:a16="http://schemas.microsoft.com/office/drawing/2014/main" val="191959528"/>
                    </a:ext>
                  </a:extLst>
                </a:gridCol>
              </a:tblGrid>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a:solidFill>
                            <a:srgbClr val="000000"/>
                          </a:solidFill>
                          <a:latin typeface="+mn-lt"/>
                          <a:ea typeface="+mn-ea"/>
                          <a:cs typeface="+mn-cs"/>
                          <a:sym typeface="Georgia"/>
                        </a:rPr>
                        <a:t>Access Community Services Ltd</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err="1" smtClean="0">
                          <a:solidFill>
                            <a:srgbClr val="000000"/>
                          </a:solidFill>
                          <a:latin typeface="+mn-lt"/>
                          <a:ea typeface="+mn-ea"/>
                          <a:cs typeface="+mn-cs"/>
                          <a:sym typeface="Georgia"/>
                        </a:rPr>
                        <a:t>inTouch</a:t>
                      </a:r>
                      <a:r>
                        <a:rPr lang="en-AU" sz="1200" b="0" i="0" kern="1200" dirty="0" smtClean="0">
                          <a:solidFill>
                            <a:srgbClr val="000000"/>
                          </a:solidFill>
                          <a:latin typeface="+mn-lt"/>
                          <a:ea typeface="+mn-ea"/>
                          <a:cs typeface="+mn-cs"/>
                          <a:sym typeface="Georgia"/>
                        </a:rPr>
                        <a:t> Multicultural Centre Against Family Violence</a:t>
                      </a:r>
                    </a:p>
                  </a:txBody>
                  <a:tcPr marL="9525" marR="9525" marT="9525" marB="0" anchor="ctr"/>
                </a:tc>
                <a:extLst>
                  <a:ext uri="{0D108BD9-81ED-4DB2-BD59-A6C34878D82A}">
                    <a16:rowId xmlns:a16="http://schemas.microsoft.com/office/drawing/2014/main" val="3712342838"/>
                  </a:ext>
                </a:extLst>
              </a:tr>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Australian Catholic Religious Against Trafficking in Humans (ACRATH)</a:t>
                      </a:r>
                      <a:endParaRPr lang="en-AU" sz="1200" b="0" i="0" kern="1200" dirty="0">
                        <a:solidFill>
                          <a:srgbClr val="000000"/>
                        </a:solidFill>
                        <a:latin typeface="+mn-lt"/>
                        <a:ea typeface="+mn-ea"/>
                        <a:cs typeface="+mn-cs"/>
                        <a:sym typeface="Georgia"/>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a:solidFill>
                            <a:srgbClr val="000000"/>
                          </a:solidFill>
                          <a:latin typeface="+mn-lt"/>
                          <a:ea typeface="+mn-ea"/>
                          <a:cs typeface="+mn-cs"/>
                          <a:sym typeface="Georgia"/>
                        </a:rPr>
                        <a:t>Medibank</a:t>
                      </a:r>
                    </a:p>
                  </a:txBody>
                  <a:tcPr marL="9525" marR="9525" marT="9525" marB="0" anchor="ctr"/>
                </a:tc>
                <a:extLst>
                  <a:ext uri="{0D108BD9-81ED-4DB2-BD59-A6C34878D82A}">
                    <a16:rowId xmlns:a16="http://schemas.microsoft.com/office/drawing/2014/main" val="326176005"/>
                  </a:ext>
                </a:extLst>
              </a:tr>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Australian Federal Police (AFP) </a:t>
                      </a:r>
                      <a:endParaRPr lang="en-AU" sz="1200" b="0" i="0" kern="1200" dirty="0">
                        <a:solidFill>
                          <a:srgbClr val="000000"/>
                        </a:solidFill>
                        <a:latin typeface="+mn-lt"/>
                        <a:ea typeface="+mn-ea"/>
                        <a:cs typeface="+mn-cs"/>
                        <a:sym typeface="Georgia"/>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a:solidFill>
                            <a:srgbClr val="000000"/>
                          </a:solidFill>
                          <a:latin typeface="+mn-lt"/>
                          <a:ea typeface="+mn-ea"/>
                          <a:cs typeface="+mn-cs"/>
                          <a:sym typeface="Georgia"/>
                        </a:rPr>
                        <a:t>Multicultural Centre for Women’s Health</a:t>
                      </a:r>
                    </a:p>
                  </a:txBody>
                  <a:tcPr marL="9525" marR="9525" marT="9525" marB="0" anchor="ctr"/>
                </a:tc>
                <a:extLst>
                  <a:ext uri="{0D108BD9-81ED-4DB2-BD59-A6C34878D82A}">
                    <a16:rowId xmlns:a16="http://schemas.microsoft.com/office/drawing/2014/main" val="567810960"/>
                  </a:ext>
                </a:extLst>
              </a:tr>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Australian Institute of Health and Welfare (AIHW)</a:t>
                      </a:r>
                      <a:endParaRPr lang="en-AU" sz="1200" b="0" i="0" kern="1200" dirty="0">
                        <a:solidFill>
                          <a:srgbClr val="000000"/>
                        </a:solidFill>
                        <a:latin typeface="+mn-lt"/>
                        <a:ea typeface="+mn-ea"/>
                        <a:cs typeface="+mn-cs"/>
                        <a:sym typeface="Georgia"/>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a:solidFill>
                            <a:srgbClr val="000000"/>
                          </a:solidFill>
                          <a:latin typeface="+mn-lt"/>
                          <a:ea typeface="+mn-ea"/>
                          <a:cs typeface="+mn-cs"/>
                          <a:sym typeface="Georgia"/>
                        </a:rPr>
                        <a:t>Muslim Women Association</a:t>
                      </a:r>
                    </a:p>
                  </a:txBody>
                  <a:tcPr marL="9525" marR="9525" marT="9525" marB="0" anchor="ctr"/>
                </a:tc>
                <a:extLst>
                  <a:ext uri="{0D108BD9-81ED-4DB2-BD59-A6C34878D82A}">
                    <a16:rowId xmlns:a16="http://schemas.microsoft.com/office/drawing/2014/main" val="71398637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rPr>
                        <a:t>Australian Government Department of Home Affairs</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Multicultural Disability Advocacy Association of NSW (MDAA) </a:t>
                      </a:r>
                    </a:p>
                  </a:txBody>
                  <a:tcPr marL="9525" marR="9525" marT="9525" marB="0" anchor="ctr"/>
                </a:tc>
                <a:extLst>
                  <a:ext uri="{0D108BD9-81ED-4DB2-BD59-A6C34878D82A}">
                    <a16:rowId xmlns:a16="http://schemas.microsoft.com/office/drawing/2014/main" val="1026122828"/>
                  </a:ext>
                </a:extLst>
              </a:tr>
              <a:tr h="360345">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Australian Red Cross</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National Ethnic Disability Alliance (NEDA)</a:t>
                      </a:r>
                      <a:endParaRPr lang="en-AU" sz="1200" b="0" i="0" kern="1200" dirty="0">
                        <a:solidFill>
                          <a:srgbClr val="000000"/>
                        </a:solidFill>
                        <a:latin typeface="+mn-lt"/>
                        <a:ea typeface="+mn-ea"/>
                        <a:cs typeface="+mn-cs"/>
                        <a:sym typeface="Georgia"/>
                      </a:endParaRPr>
                    </a:p>
                  </a:txBody>
                  <a:tcPr marL="9525" marR="9525" marT="9525" marB="0" anchor="ctr"/>
                </a:tc>
                <a:extLst>
                  <a:ext uri="{0D108BD9-81ED-4DB2-BD59-A6C34878D82A}">
                    <a16:rowId xmlns:a16="http://schemas.microsoft.com/office/drawing/2014/main" val="869919849"/>
                  </a:ext>
                </a:extLst>
              </a:tr>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Australian Women Against Violence Alliance (AWAVA)</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Project Respect</a:t>
                      </a:r>
                    </a:p>
                  </a:txBody>
                  <a:tcPr marL="9525" marR="9525" marT="9525" marB="0" anchor="ctr"/>
                </a:tc>
                <a:extLst>
                  <a:ext uri="{0D108BD9-81ED-4DB2-BD59-A6C34878D82A}">
                    <a16:rowId xmlns:a16="http://schemas.microsoft.com/office/drawing/2014/main" val="2897721773"/>
                  </a:ext>
                </a:extLst>
              </a:tr>
              <a:tr h="0">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Federation of Ethnic Communities’ Councils of Australia (FECCA)</a:t>
                      </a:r>
                      <a:endParaRPr lang="en-AU" sz="1200" b="0" i="0" kern="1200" dirty="0">
                        <a:solidFill>
                          <a:srgbClr val="000000"/>
                        </a:solidFill>
                        <a:latin typeface="+mn-lt"/>
                        <a:ea typeface="+mn-ea"/>
                        <a:cs typeface="+mn-cs"/>
                        <a:sym typeface="Georgi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smtClean="0">
                          <a:solidFill>
                            <a:srgbClr val="000000"/>
                          </a:solidFill>
                          <a:latin typeface="+mn-lt"/>
                          <a:ea typeface="+mn-ea"/>
                          <a:cs typeface="+mn-cs"/>
                          <a:sym typeface="Georgia"/>
                        </a:rPr>
                        <a:t>Salvation Army </a:t>
                      </a:r>
                    </a:p>
                  </a:txBody>
                  <a:tcPr marL="9525" marR="9525" marT="9525" marB="0" anchor="ctr"/>
                </a:tc>
                <a:extLst>
                  <a:ext uri="{0D108BD9-81ED-4DB2-BD59-A6C34878D82A}">
                    <a16:rowId xmlns:a16="http://schemas.microsoft.com/office/drawing/2014/main" val="3132396995"/>
                  </a:ext>
                </a:extLst>
              </a:tr>
              <a:tr h="1268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sz="1800"/>
                      </a:pPr>
                      <a:r>
                        <a:rPr lang="en-AU" sz="1200" b="0" i="0" kern="1200" dirty="0">
                          <a:solidFill>
                            <a:srgbClr val="000000"/>
                          </a:solidFill>
                          <a:latin typeface="+mn-lt"/>
                          <a:ea typeface="+mn-ea"/>
                          <a:cs typeface="+mn-cs"/>
                          <a:sym typeface="Georgia"/>
                        </a:rPr>
                        <a:t>Good Shepherd</a:t>
                      </a:r>
                    </a:p>
                  </a:txBody>
                  <a:tcPr marL="9525" marR="9525" marT="9525" marB="0" anchor="ctr"/>
                </a:tc>
                <a:tc>
                  <a:txBody>
                    <a:bodyPr/>
                    <a:lstStyle/>
                    <a:p>
                      <a:pPr marL="0" algn="l" defTabSz="914400" rtl="0" eaLnBrk="1" latinLnBrk="0" hangingPunct="1">
                        <a:defRPr sz="1800"/>
                      </a:pPr>
                      <a:endParaRPr lang="en-AU" sz="1200" b="0" i="0" kern="1200" dirty="0">
                        <a:solidFill>
                          <a:srgbClr val="000000"/>
                        </a:solidFill>
                        <a:latin typeface="+mn-lt"/>
                        <a:ea typeface="+mn-ea"/>
                        <a:cs typeface="+mn-cs"/>
                      </a:endParaRPr>
                    </a:p>
                  </a:txBody>
                  <a:tcPr marL="9525" marR="9525" marT="9525" marB="0" anchor="ctr"/>
                </a:tc>
                <a:extLst>
                  <a:ext uri="{0D108BD9-81ED-4DB2-BD59-A6C34878D82A}">
                    <a16:rowId xmlns:a16="http://schemas.microsoft.com/office/drawing/2014/main" val="3424276003"/>
                  </a:ext>
                </a:extLst>
              </a:tr>
            </a:tbl>
          </a:graphicData>
        </a:graphic>
      </p:graphicFrame>
    </p:spTree>
    <p:extLst>
      <p:ext uri="{BB962C8B-B14F-4D97-AF65-F5344CB8AC3E}">
        <p14:creationId xmlns:p14="http://schemas.microsoft.com/office/powerpoint/2010/main" val="755362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4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7" name="Title 1"/>
          <p:cNvSpPr txBox="1">
            <a:spLocks noGrp="1"/>
          </p:cNvSpPr>
          <p:nvPr>
            <p:ph type="title"/>
          </p:nvPr>
        </p:nvSpPr>
        <p:spPr>
          <a:xfrm>
            <a:off x="387783" y="370385"/>
            <a:ext cx="7972149" cy="329873"/>
          </a:xfrm>
        </p:spPr>
        <p:txBody>
          <a:bodyPr/>
          <a:lstStyle>
            <a:lvl1pPr defTabSz="886968">
              <a:defRPr sz="2328"/>
            </a:lvl1pPr>
          </a:lstStyle>
          <a:p>
            <a:r>
              <a:rPr lang="en-AU" dirty="0"/>
              <a:t>Key themes</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
        <p:nvSpPr>
          <p:cNvPr id="2" name="Text Placeholder 1">
            <a:extLst>
              <a:ext uri="{FF2B5EF4-FFF2-40B4-BE49-F238E27FC236}">
                <a16:creationId xmlns:a16="http://schemas.microsoft.com/office/drawing/2014/main" id="{6D39BEB7-8D81-449D-8229-F865E631CFAE}"/>
              </a:ext>
            </a:extLst>
          </p:cNvPr>
          <p:cNvSpPr>
            <a:spLocks noGrp="1"/>
          </p:cNvSpPr>
          <p:nvPr>
            <p:ph type="body" sz="half" idx="10"/>
          </p:nvPr>
        </p:nvSpPr>
        <p:spPr>
          <a:xfrm>
            <a:off x="387783" y="810308"/>
            <a:ext cx="3785586" cy="5003229"/>
          </a:xfrm>
        </p:spPr>
        <p:txBody>
          <a:bodyPr/>
          <a:lstStyle/>
          <a:p>
            <a:pPr marL="0" lvl="1" indent="0">
              <a:buSzTx/>
              <a:buNone/>
            </a:pPr>
            <a:r>
              <a:rPr lang="en-AU" sz="1200" b="1" dirty="0" smtClean="0"/>
              <a:t>Definitions</a:t>
            </a:r>
            <a:endParaRPr lang="en-AU" sz="1200" b="1" dirty="0"/>
          </a:p>
          <a:p>
            <a:pPr marL="171450" lvl="1" indent="-171450">
              <a:buSzTx/>
              <a:buFont typeface="Arial" panose="020B0604020202020204" pitchFamily="34" charset="0"/>
              <a:buChar char="•"/>
            </a:pPr>
            <a:r>
              <a:rPr lang="en-AU" dirty="0">
                <a:solidFill>
                  <a:schemeClr val="tx1"/>
                </a:solidFill>
              </a:rPr>
              <a:t>The definition of family and domestic violence should be expanded to encompass, rather than </a:t>
            </a:r>
            <a:r>
              <a:rPr lang="en-AU" dirty="0" smtClean="0">
                <a:solidFill>
                  <a:schemeClr val="tx1"/>
                </a:solidFill>
              </a:rPr>
              <a:t>separate, </a:t>
            </a:r>
            <a:r>
              <a:rPr lang="en-AU" dirty="0">
                <a:solidFill>
                  <a:schemeClr val="tx1"/>
                </a:solidFill>
              </a:rPr>
              <a:t>‘complex’ forms of violence (e.g. forced marriage, human trafficking, and dowry </a:t>
            </a:r>
            <a:r>
              <a:rPr lang="en-AU" dirty="0" smtClean="0">
                <a:solidFill>
                  <a:schemeClr val="tx1"/>
                </a:solidFill>
              </a:rPr>
              <a:t>abuse).</a:t>
            </a:r>
          </a:p>
          <a:p>
            <a:pPr marL="438150" lvl="2" indent="-171450">
              <a:buSzTx/>
              <a:buFont typeface="Arial" panose="020B0604020202020204" pitchFamily="34" charset="0"/>
              <a:buChar char="•"/>
            </a:pPr>
            <a:r>
              <a:rPr lang="en-AU" dirty="0" smtClean="0">
                <a:solidFill>
                  <a:schemeClr val="tx1"/>
                </a:solidFill>
              </a:rPr>
              <a:t>These should be </a:t>
            </a:r>
            <a:r>
              <a:rPr lang="en-AU" dirty="0">
                <a:solidFill>
                  <a:schemeClr val="tx1"/>
                </a:solidFill>
              </a:rPr>
              <a:t>recognised as a form of violence and not separated as an ‘other’ or ‘complex’ form of </a:t>
            </a:r>
            <a:r>
              <a:rPr lang="en-AU" dirty="0" smtClean="0">
                <a:solidFill>
                  <a:schemeClr val="tx1"/>
                </a:solidFill>
              </a:rPr>
              <a:t>violence.</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Often the types of complex violence people experience are not in isolation (i.e. family violence may exist in association with trafficking; dowry abuse may be experienced as financial abuse or forced marriage</a:t>
            </a:r>
            <a:r>
              <a:rPr lang="en-AU" dirty="0" smtClean="0">
                <a:solidFill>
                  <a:schemeClr val="tx1"/>
                </a:solidFill>
              </a:rPr>
              <a:t>).</a:t>
            </a:r>
            <a:endParaRPr lang="en-AU" dirty="0">
              <a:solidFill>
                <a:schemeClr val="tx1"/>
              </a:solidFill>
            </a:endParaRPr>
          </a:p>
          <a:p>
            <a:pPr hangingPunct="1"/>
            <a:r>
              <a:rPr lang="en-AU" dirty="0" smtClean="0"/>
              <a:t>Intersectionality</a:t>
            </a:r>
            <a:endParaRPr lang="en-AU" dirty="0"/>
          </a:p>
          <a:p>
            <a:pPr marL="171450" lvl="1" indent="-171450" hangingPunct="1">
              <a:buSzTx/>
              <a:buFont typeface="Arial" panose="020B0604020202020204" pitchFamily="34" charset="0"/>
              <a:buChar char="•"/>
            </a:pPr>
            <a:r>
              <a:rPr lang="en-AU" dirty="0" smtClean="0">
                <a:solidFill>
                  <a:schemeClr val="tx1"/>
                </a:solidFill>
              </a:rPr>
              <a:t>It is </a:t>
            </a:r>
            <a:r>
              <a:rPr lang="en-AU" dirty="0">
                <a:solidFill>
                  <a:schemeClr val="tx1"/>
                </a:solidFill>
              </a:rPr>
              <a:t>important for providers to see the whole person and appreciate their context as well as recognise </a:t>
            </a:r>
            <a:r>
              <a:rPr lang="en-AU" dirty="0" smtClean="0">
                <a:solidFill>
                  <a:schemeClr val="tx1"/>
                </a:solidFill>
              </a:rPr>
              <a:t>diversity.</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Culturally appropriate and intersectional approaches to prevention that engage with communities should be </a:t>
            </a:r>
            <a:r>
              <a:rPr lang="en-AU" dirty="0" smtClean="0">
                <a:solidFill>
                  <a:schemeClr val="tx1"/>
                </a:solidFill>
              </a:rPr>
              <a:t>developed.</a:t>
            </a:r>
            <a:endParaRPr lang="en-AU" dirty="0">
              <a:solidFill>
                <a:schemeClr val="tx1"/>
              </a:solidFill>
            </a:endParaRPr>
          </a:p>
          <a:p>
            <a:pPr marL="171450" lvl="1" indent="-171450" hangingPunct="1">
              <a:buSzTx/>
              <a:buFont typeface="Arial" panose="020B0604020202020204" pitchFamily="34" charset="0"/>
              <a:buChar char="•"/>
            </a:pPr>
            <a:r>
              <a:rPr lang="en-AU" dirty="0">
                <a:solidFill>
                  <a:schemeClr val="tx1"/>
                </a:solidFill>
              </a:rPr>
              <a:t>There is a need to understand the intersection of family (including offshore families), family/domestic violence and </a:t>
            </a:r>
            <a:r>
              <a:rPr lang="en-AU" dirty="0" smtClean="0">
                <a:solidFill>
                  <a:schemeClr val="tx1"/>
                </a:solidFill>
              </a:rPr>
              <a:t>an individual’s </a:t>
            </a:r>
            <a:r>
              <a:rPr lang="en-AU" dirty="0">
                <a:solidFill>
                  <a:schemeClr val="tx1"/>
                </a:solidFill>
              </a:rPr>
              <a:t>migration status, visa status, and how this in turn impacts on access to services, employment, and </a:t>
            </a:r>
            <a:r>
              <a:rPr lang="en-AU" dirty="0" smtClean="0">
                <a:solidFill>
                  <a:schemeClr val="tx1"/>
                </a:solidFill>
              </a:rPr>
              <a:t>housing.</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Assumptions </a:t>
            </a:r>
            <a:r>
              <a:rPr lang="en-AU" dirty="0">
                <a:solidFill>
                  <a:schemeClr val="tx1"/>
                </a:solidFill>
              </a:rPr>
              <a:t>based on existing knowledge and or culture can be dangerous. Each person has their own unique </a:t>
            </a:r>
            <a:r>
              <a:rPr lang="en-AU" dirty="0" smtClean="0">
                <a:solidFill>
                  <a:schemeClr val="tx1"/>
                </a:solidFill>
              </a:rPr>
              <a:t>story.</a:t>
            </a:r>
            <a:endParaRPr lang="en-AU" dirty="0">
              <a:solidFill>
                <a:schemeClr val="tx1"/>
              </a:solidFill>
            </a:endParaRPr>
          </a:p>
          <a:p>
            <a:pPr lvl="1"/>
            <a:endParaRPr lang="en-AU" dirty="0"/>
          </a:p>
          <a:p>
            <a:pPr lvl="1"/>
            <a:endParaRPr lang="en-AU" dirty="0"/>
          </a:p>
          <a:p>
            <a:endParaRPr lang="en-AU" dirty="0"/>
          </a:p>
        </p:txBody>
      </p:sp>
      <p:sp>
        <p:nvSpPr>
          <p:cNvPr id="7" name="Text Placeholder 2">
            <a:extLst>
              <a:ext uri="{FF2B5EF4-FFF2-40B4-BE49-F238E27FC236}">
                <a16:creationId xmlns:a16="http://schemas.microsoft.com/office/drawing/2014/main" id="{C985CC75-E272-4C4B-BFE3-6E851A956795}"/>
              </a:ext>
            </a:extLst>
          </p:cNvPr>
          <p:cNvSpPr txBox="1">
            <a:spLocks/>
          </p:cNvSpPr>
          <p:nvPr/>
        </p:nvSpPr>
        <p:spPr>
          <a:xfrm>
            <a:off x="4574346" y="810308"/>
            <a:ext cx="3785586" cy="57626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a:lstStyle>
          <a:p>
            <a:pPr hangingPunct="1"/>
            <a:r>
              <a:rPr lang="en-AU" dirty="0" smtClean="0"/>
              <a:t>Understanding the needs of communities</a:t>
            </a:r>
          </a:p>
          <a:p>
            <a:pPr marL="171450" lvl="1" indent="-171450" hangingPunct="1">
              <a:buSzTx/>
              <a:buFont typeface="Arial" panose="020B0604020202020204" pitchFamily="34" charset="0"/>
              <a:buChar char="•"/>
            </a:pPr>
            <a:r>
              <a:rPr lang="en-AU" dirty="0">
                <a:solidFill>
                  <a:schemeClr val="tx1"/>
                </a:solidFill>
              </a:rPr>
              <a:t>Establishing safety and wellbeing must be the first response to someone experiencing </a:t>
            </a:r>
            <a:r>
              <a:rPr lang="en-AU" dirty="0" smtClean="0">
                <a:solidFill>
                  <a:schemeClr val="tx1"/>
                </a:solidFill>
              </a:rPr>
              <a:t>violence.</a:t>
            </a:r>
            <a:endParaRPr lang="en-AU" dirty="0">
              <a:solidFill>
                <a:schemeClr val="tx1"/>
              </a:solidFill>
            </a:endParaRPr>
          </a:p>
          <a:p>
            <a:pPr marL="171450" lvl="1" indent="-171450" hangingPunct="1">
              <a:buSzTx/>
              <a:buFont typeface="Arial" panose="020B0604020202020204" pitchFamily="34" charset="0"/>
              <a:buChar char="•"/>
            </a:pPr>
            <a:r>
              <a:rPr lang="en-AU" dirty="0">
                <a:solidFill>
                  <a:schemeClr val="tx1"/>
                </a:solidFill>
              </a:rPr>
              <a:t>The requirement for proof when needing an Apprehended Violence Order (AVO) can be challenging for some members of culturally and linguistically diverse (CALD) </a:t>
            </a:r>
            <a:r>
              <a:rPr lang="en-AU" dirty="0" smtClean="0">
                <a:solidFill>
                  <a:schemeClr val="tx1"/>
                </a:solidFill>
              </a:rPr>
              <a:t>backgrounds.</a:t>
            </a:r>
            <a:endParaRPr lang="en-AU" dirty="0">
              <a:solidFill>
                <a:schemeClr val="tx1"/>
              </a:solidFill>
            </a:endParaRPr>
          </a:p>
          <a:p>
            <a:pPr marL="171450" lvl="1" indent="-171450" hangingPunct="1">
              <a:buSzTx/>
              <a:buFont typeface="Arial" panose="020B0604020202020204" pitchFamily="34" charset="0"/>
              <a:buChar char="•"/>
            </a:pPr>
            <a:r>
              <a:rPr lang="en-AU" dirty="0">
                <a:solidFill>
                  <a:schemeClr val="tx1"/>
                </a:solidFill>
              </a:rPr>
              <a:t>It can be particularly challenging for people from CALD backgrounds to navigate the support system. Many people who experience 'complex violence' are unfamiliar with the support systems </a:t>
            </a:r>
            <a:r>
              <a:rPr lang="en-AU" dirty="0" smtClean="0">
                <a:solidFill>
                  <a:schemeClr val="tx1"/>
                </a:solidFill>
              </a:rPr>
              <a:t>available.</a:t>
            </a:r>
            <a:endParaRPr lang="en-AU" dirty="0">
              <a:solidFill>
                <a:schemeClr val="tx1"/>
              </a:solidFill>
            </a:endParaRPr>
          </a:p>
          <a:p>
            <a:pPr marL="0" lvl="1" indent="0" hangingPunct="1">
              <a:buSzTx/>
              <a:buNone/>
            </a:pPr>
            <a:r>
              <a:rPr lang="en-AU" sz="1200" b="1" dirty="0" smtClean="0"/>
              <a:t>Working </a:t>
            </a:r>
            <a:r>
              <a:rPr lang="en-AU" sz="1200" b="1" dirty="0"/>
              <a:t>with communities</a:t>
            </a:r>
          </a:p>
          <a:p>
            <a:pPr marL="171450" lvl="1" indent="-171450" hangingPunct="1">
              <a:buSzTx/>
              <a:buFont typeface="Arial" panose="020B0604020202020204" pitchFamily="34" charset="0"/>
              <a:buChar char="•"/>
            </a:pPr>
            <a:r>
              <a:rPr lang="en-AU" dirty="0">
                <a:solidFill>
                  <a:schemeClr val="tx1"/>
                </a:solidFill>
              </a:rPr>
              <a:t>Policies and programs should be co-designed with </a:t>
            </a:r>
            <a:r>
              <a:rPr lang="en-AU" dirty="0" smtClean="0">
                <a:solidFill>
                  <a:schemeClr val="tx1"/>
                </a:solidFill>
              </a:rPr>
              <a:t>communities.</a:t>
            </a:r>
            <a:endParaRPr lang="en-AU" dirty="0">
              <a:solidFill>
                <a:schemeClr val="tx1"/>
              </a:solidFill>
            </a:endParaRPr>
          </a:p>
          <a:p>
            <a:pPr marL="171450" lvl="1" indent="-171450" hangingPunct="1">
              <a:buSzTx/>
              <a:buFont typeface="Arial" panose="020B0604020202020204" pitchFamily="34" charset="0"/>
              <a:buChar char="•"/>
            </a:pPr>
            <a:r>
              <a:rPr lang="en-AU" dirty="0">
                <a:solidFill>
                  <a:schemeClr val="tx1"/>
                </a:solidFill>
              </a:rPr>
              <a:t>It is important to engage with communities and faith </a:t>
            </a:r>
            <a:r>
              <a:rPr lang="en-AU" dirty="0" smtClean="0">
                <a:solidFill>
                  <a:schemeClr val="tx1"/>
                </a:solidFill>
              </a:rPr>
              <a:t>leaders.</a:t>
            </a:r>
            <a:endParaRPr lang="en-AU" dirty="0">
              <a:solidFill>
                <a:schemeClr val="tx1"/>
              </a:solidFill>
            </a:endParaRPr>
          </a:p>
          <a:p>
            <a:pPr marL="171450" lvl="1" indent="-171450" hangingPunct="1">
              <a:buSzTx/>
              <a:buFont typeface="Arial" panose="020B0604020202020204" pitchFamily="34" charset="0"/>
              <a:buChar char="•"/>
            </a:pPr>
            <a:r>
              <a:rPr lang="en-AU" dirty="0">
                <a:solidFill>
                  <a:schemeClr val="tx1"/>
                </a:solidFill>
              </a:rPr>
              <a:t>New programs are not necessarily required – there is a need to identify and amplify what is already </a:t>
            </a:r>
            <a:r>
              <a:rPr lang="en-AU" dirty="0" smtClean="0">
                <a:solidFill>
                  <a:schemeClr val="tx1"/>
                </a:solidFill>
              </a:rPr>
              <a:t>working.</a:t>
            </a:r>
            <a:endParaRPr lang="en-AU" dirty="0">
              <a:solidFill>
                <a:schemeClr val="tx1"/>
              </a:solidFill>
            </a:endParaRPr>
          </a:p>
          <a:p>
            <a:r>
              <a:rPr lang="en-AU" dirty="0" smtClean="0">
                <a:solidFill>
                  <a:schemeClr val="tx1"/>
                </a:solidFill>
              </a:rPr>
              <a:t>Barriers to people seeking help</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The cultural expectations from families and its influence can prevent women reporting </a:t>
            </a:r>
            <a:r>
              <a:rPr lang="en-AU" dirty="0" smtClean="0">
                <a:solidFill>
                  <a:schemeClr val="tx1"/>
                </a:solidFill>
              </a:rPr>
              <a:t>violence.</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People </a:t>
            </a:r>
            <a:r>
              <a:rPr lang="en-AU" dirty="0">
                <a:solidFill>
                  <a:schemeClr val="tx1"/>
                </a:solidFill>
              </a:rPr>
              <a:t>in refugee communities </a:t>
            </a:r>
            <a:r>
              <a:rPr lang="en-AU" dirty="0" smtClean="0">
                <a:solidFill>
                  <a:schemeClr val="tx1"/>
                </a:solidFill>
              </a:rPr>
              <a:t>or with temporary visa are </a:t>
            </a:r>
            <a:r>
              <a:rPr lang="en-AU" dirty="0">
                <a:solidFill>
                  <a:schemeClr val="tx1"/>
                </a:solidFill>
              </a:rPr>
              <a:t>at risk of isolation especially if they have limited awareness of their rights in Australia or the services </a:t>
            </a:r>
            <a:r>
              <a:rPr lang="en-AU" dirty="0" smtClean="0">
                <a:solidFill>
                  <a:schemeClr val="tx1"/>
                </a:solidFill>
              </a:rPr>
              <a:t>available.</a:t>
            </a:r>
            <a:endParaRPr lang="en-AU" dirty="0">
              <a:solidFill>
                <a:schemeClr val="tx1"/>
              </a:solidFill>
            </a:endParaRPr>
          </a:p>
          <a:p>
            <a:pPr lvl="1" hangingPunct="1"/>
            <a:endParaRPr lang="en-AU" dirty="0" smtClean="0">
              <a:solidFill>
                <a:schemeClr val="tx1"/>
              </a:solidFill>
            </a:endParaRPr>
          </a:p>
          <a:p>
            <a:pPr lvl="1" hangingPunct="1"/>
            <a:endParaRPr lang="en-AU" dirty="0" smtClean="0"/>
          </a:p>
          <a:p>
            <a:pPr lvl="1" hangingPunct="1"/>
            <a:endParaRPr lang="en-AU" dirty="0" smtClean="0"/>
          </a:p>
          <a:p>
            <a:pPr lvl="1" hangingPunct="1"/>
            <a:endParaRPr lang="en-AU" dirty="0" smtClean="0"/>
          </a:p>
          <a:p>
            <a:pPr lvl="1" hangingPunct="1"/>
            <a:endParaRPr lang="en-AU" dirty="0" smtClean="0"/>
          </a:p>
          <a:p>
            <a:pPr hangingPunct="1"/>
            <a:endParaRPr lang="en-AU"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3" name="Title 1"/>
          <p:cNvSpPr txBox="1">
            <a:spLocks noGrp="1"/>
          </p:cNvSpPr>
          <p:nvPr>
            <p:ph type="title"/>
          </p:nvPr>
        </p:nvSpPr>
        <p:spPr>
          <a:xfrm>
            <a:off x="387783" y="379705"/>
            <a:ext cx="7972149" cy="329873"/>
          </a:xfrm>
        </p:spPr>
        <p:txBody>
          <a:bodyPr/>
          <a:lstStyle>
            <a:lvl1pPr defTabSz="886968">
              <a:defRPr sz="2328"/>
            </a:lvl1pPr>
          </a:lstStyle>
          <a:p>
            <a:r>
              <a:rPr lang="en-AU" dirty="0"/>
              <a:t>Key themes</a:t>
            </a:r>
          </a:p>
        </p:txBody>
      </p:sp>
      <p:sp>
        <p:nvSpPr>
          <p:cNvPr id="2" name="Text Placeholder 1">
            <a:extLst>
              <a:ext uri="{FF2B5EF4-FFF2-40B4-BE49-F238E27FC236}">
                <a16:creationId xmlns:a16="http://schemas.microsoft.com/office/drawing/2014/main" id="{0D620080-4709-41C3-8F49-3E47BDD0F91F}"/>
              </a:ext>
            </a:extLst>
          </p:cNvPr>
          <p:cNvSpPr>
            <a:spLocks noGrp="1"/>
          </p:cNvSpPr>
          <p:nvPr>
            <p:ph type="body" sz="half" idx="1"/>
          </p:nvPr>
        </p:nvSpPr>
        <p:spPr>
          <a:xfrm>
            <a:off x="4724307" y="881105"/>
            <a:ext cx="3936198" cy="5267103"/>
          </a:xfrm>
        </p:spPr>
        <p:txBody>
          <a:bodyPr/>
          <a:lstStyle/>
          <a:p>
            <a:r>
              <a:rPr lang="en-AU" dirty="0" smtClean="0"/>
              <a:t>Law </a:t>
            </a:r>
            <a:r>
              <a:rPr lang="en-AU" dirty="0"/>
              <a:t>Reform </a:t>
            </a:r>
          </a:p>
          <a:p>
            <a:pPr marL="171450" lvl="1" indent="-171450">
              <a:buSzTx/>
              <a:buFont typeface="Arial" panose="020B0604020202020204" pitchFamily="34" charset="0"/>
              <a:buChar char="•"/>
            </a:pPr>
            <a:r>
              <a:rPr lang="en-AU" dirty="0">
                <a:solidFill>
                  <a:schemeClr val="tx1"/>
                </a:solidFill>
              </a:rPr>
              <a:t>Dowry abuse needs to be recognised in the family law system. </a:t>
            </a:r>
            <a:r>
              <a:rPr lang="en-AU" dirty="0" smtClean="0">
                <a:solidFill>
                  <a:schemeClr val="tx1"/>
                </a:solidFill>
              </a:rPr>
              <a:t>The recent Victorian </a:t>
            </a:r>
            <a:r>
              <a:rPr lang="en-AU" dirty="0">
                <a:solidFill>
                  <a:schemeClr val="tx1"/>
                </a:solidFill>
              </a:rPr>
              <a:t>law reform (recognising dowry abuse) </a:t>
            </a:r>
            <a:r>
              <a:rPr lang="en-AU" dirty="0" smtClean="0">
                <a:solidFill>
                  <a:schemeClr val="tx1"/>
                </a:solidFill>
              </a:rPr>
              <a:t>should </a:t>
            </a:r>
            <a:r>
              <a:rPr lang="en-AU" dirty="0">
                <a:solidFill>
                  <a:schemeClr val="tx1"/>
                </a:solidFill>
              </a:rPr>
              <a:t>be seen as an example for future law </a:t>
            </a:r>
            <a:r>
              <a:rPr lang="en-AU" dirty="0" smtClean="0">
                <a:solidFill>
                  <a:schemeClr val="tx1"/>
                </a:solidFill>
              </a:rPr>
              <a:t>reform (e.g. </a:t>
            </a:r>
            <a:r>
              <a:rPr lang="en-AU" dirty="0">
                <a:solidFill>
                  <a:schemeClr val="tx1"/>
                </a:solidFill>
              </a:rPr>
              <a:t>currently there are problems in property settlement matters because dowry is not recognised as </a:t>
            </a:r>
            <a:r>
              <a:rPr lang="en-AU" dirty="0" smtClean="0">
                <a:solidFill>
                  <a:schemeClr val="tx1"/>
                </a:solidFill>
              </a:rPr>
              <a:t>abuse).</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Forced marriage should also be recognised in family law </a:t>
            </a:r>
            <a:r>
              <a:rPr lang="en-AU" dirty="0" smtClean="0">
                <a:solidFill>
                  <a:schemeClr val="tx1"/>
                </a:solidFill>
              </a:rPr>
              <a:t>definitions.</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Training for decision </a:t>
            </a:r>
            <a:r>
              <a:rPr lang="en-AU" dirty="0" smtClean="0">
                <a:solidFill>
                  <a:schemeClr val="tx1"/>
                </a:solidFill>
              </a:rPr>
              <a:t>makers is important </a:t>
            </a:r>
            <a:r>
              <a:rPr lang="en-AU" dirty="0">
                <a:solidFill>
                  <a:schemeClr val="tx1"/>
                </a:solidFill>
              </a:rPr>
              <a:t>to </a:t>
            </a:r>
            <a:r>
              <a:rPr lang="en-AU" dirty="0" smtClean="0">
                <a:solidFill>
                  <a:schemeClr val="tx1"/>
                </a:solidFill>
              </a:rPr>
              <a:t>recognise the </a:t>
            </a:r>
            <a:r>
              <a:rPr lang="en-AU" dirty="0">
                <a:solidFill>
                  <a:schemeClr val="tx1"/>
                </a:solidFill>
              </a:rPr>
              <a:t>different forms of violence (such as trafficking, dowry abuse and forced marriage</a:t>
            </a:r>
            <a:r>
              <a:rPr lang="en-AU" dirty="0" smtClean="0">
                <a:solidFill>
                  <a:schemeClr val="tx1"/>
                </a:solidFill>
              </a:rPr>
              <a:t>) as well as </a:t>
            </a:r>
            <a:r>
              <a:rPr lang="en-AU" dirty="0">
                <a:solidFill>
                  <a:schemeClr val="tx1"/>
                </a:solidFill>
              </a:rPr>
              <a:t>family and domestic </a:t>
            </a:r>
            <a:r>
              <a:rPr lang="en-AU" dirty="0" smtClean="0">
                <a:solidFill>
                  <a:schemeClr val="tx1"/>
                </a:solidFill>
              </a:rPr>
              <a:t>violence.</a:t>
            </a:r>
            <a:endParaRPr lang="en-AU" dirty="0">
              <a:solidFill>
                <a:schemeClr val="tx1"/>
              </a:solidFill>
            </a:endParaRPr>
          </a:p>
          <a:p>
            <a:r>
              <a:rPr lang="en-AU" dirty="0" smtClean="0">
                <a:solidFill>
                  <a:schemeClr val="tx1"/>
                </a:solidFill>
              </a:rPr>
              <a:t>Fear and implications of visa status</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There is great fear </a:t>
            </a:r>
            <a:r>
              <a:rPr lang="en-AU" dirty="0" smtClean="0">
                <a:solidFill>
                  <a:schemeClr val="tx1"/>
                </a:solidFill>
              </a:rPr>
              <a:t>around </a:t>
            </a:r>
            <a:r>
              <a:rPr lang="en-AU" dirty="0">
                <a:solidFill>
                  <a:schemeClr val="tx1"/>
                </a:solidFill>
              </a:rPr>
              <a:t>what will happen to families when immigration status is pending and visa status is uncertain. This results in women not reporting </a:t>
            </a:r>
            <a:r>
              <a:rPr lang="en-AU" dirty="0" smtClean="0">
                <a:solidFill>
                  <a:schemeClr val="tx1"/>
                </a:solidFill>
              </a:rPr>
              <a:t>violence.</a:t>
            </a:r>
          </a:p>
          <a:p>
            <a:pPr marL="171450" lvl="1" indent="-171450">
              <a:buSzTx/>
              <a:buFont typeface="Arial" panose="020B0604020202020204" pitchFamily="34" charset="0"/>
              <a:buChar char="•"/>
            </a:pPr>
            <a:r>
              <a:rPr lang="en-AU" dirty="0">
                <a:solidFill>
                  <a:schemeClr val="tx1"/>
                </a:solidFill>
              </a:rPr>
              <a:t>Visa conditions (including </a:t>
            </a:r>
            <a:r>
              <a:rPr lang="en-AU" dirty="0" smtClean="0">
                <a:solidFill>
                  <a:schemeClr val="tx1"/>
                </a:solidFill>
              </a:rPr>
              <a:t>ineligibility for services and fear </a:t>
            </a:r>
            <a:r>
              <a:rPr lang="en-AU" dirty="0">
                <a:solidFill>
                  <a:schemeClr val="tx1"/>
                </a:solidFill>
              </a:rPr>
              <a:t>of deportation) prevent women coming </a:t>
            </a:r>
            <a:r>
              <a:rPr lang="en-AU" dirty="0" smtClean="0">
                <a:solidFill>
                  <a:schemeClr val="tx1"/>
                </a:solidFill>
              </a:rPr>
              <a:t>forward.</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While </a:t>
            </a:r>
            <a:r>
              <a:rPr lang="en-AU" dirty="0">
                <a:solidFill>
                  <a:schemeClr val="tx1"/>
                </a:solidFill>
              </a:rPr>
              <a:t>protection and security may be available within Australia, some have fear of their family who are </a:t>
            </a:r>
            <a:r>
              <a:rPr lang="en-AU" dirty="0" smtClean="0">
                <a:solidFill>
                  <a:schemeClr val="tx1"/>
                </a:solidFill>
              </a:rPr>
              <a:t>off-shore.</a:t>
            </a:r>
            <a:endParaRPr lang="en-AU" dirty="0">
              <a:solidFill>
                <a:schemeClr val="tx1"/>
              </a:solidFill>
            </a:endParaRPr>
          </a:p>
          <a:p>
            <a:pPr marL="0" lvl="1" indent="0">
              <a:buNone/>
            </a:pPr>
            <a:r>
              <a:rPr lang="en-AU" sz="1200" b="1" dirty="0" smtClean="0"/>
              <a:t>Data</a:t>
            </a:r>
            <a:endParaRPr lang="en-AU" sz="1200" b="1" dirty="0"/>
          </a:p>
          <a:p>
            <a:pPr marL="171450" lvl="1" indent="-171450">
              <a:buSzTx/>
              <a:buFont typeface="Arial" panose="020B0604020202020204" pitchFamily="34" charset="0"/>
              <a:buChar char="•"/>
            </a:pPr>
            <a:r>
              <a:rPr lang="en-AU" dirty="0">
                <a:solidFill>
                  <a:schemeClr val="tx1"/>
                </a:solidFill>
              </a:rPr>
              <a:t>More funding is needed to support evaluations of programs to inform future policy. </a:t>
            </a:r>
            <a:r>
              <a:rPr lang="en-AU" dirty="0" smtClean="0">
                <a:solidFill>
                  <a:schemeClr val="tx1"/>
                </a:solidFill>
              </a:rPr>
              <a:t>There is a need </a:t>
            </a:r>
            <a:r>
              <a:rPr lang="en-AU" dirty="0">
                <a:solidFill>
                  <a:schemeClr val="tx1"/>
                </a:solidFill>
              </a:rPr>
              <a:t>to </a:t>
            </a:r>
            <a:r>
              <a:rPr lang="en-AU" dirty="0" smtClean="0">
                <a:solidFill>
                  <a:schemeClr val="tx1"/>
                </a:solidFill>
              </a:rPr>
              <a:t>enable </a:t>
            </a:r>
            <a:r>
              <a:rPr lang="en-AU" dirty="0">
                <a:solidFill>
                  <a:schemeClr val="tx1"/>
                </a:solidFill>
              </a:rPr>
              <a:t>quality data collection to translate data in to effective </a:t>
            </a:r>
            <a:r>
              <a:rPr lang="en-AU" dirty="0" smtClean="0">
                <a:solidFill>
                  <a:schemeClr val="tx1"/>
                </a:solidFill>
              </a:rPr>
              <a:t>policy.</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Collection of data does not consider the privacy and confidentiality agreements service providers have with clients. Some methodologies undermine </a:t>
            </a:r>
            <a:r>
              <a:rPr lang="en-AU" dirty="0" smtClean="0">
                <a:solidFill>
                  <a:schemeClr val="tx1"/>
                </a:solidFill>
              </a:rPr>
              <a:t>United Nations </a:t>
            </a:r>
            <a:r>
              <a:rPr lang="en-AU" dirty="0">
                <a:solidFill>
                  <a:schemeClr val="tx1"/>
                </a:solidFill>
              </a:rPr>
              <a:t>principles on data </a:t>
            </a:r>
            <a:r>
              <a:rPr lang="en-AU" dirty="0" smtClean="0">
                <a:solidFill>
                  <a:schemeClr val="tx1"/>
                </a:solidFill>
              </a:rPr>
              <a:t>collection.</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Separation of service inhibits our ability to collect and evaluate </a:t>
            </a:r>
            <a:r>
              <a:rPr lang="en-AU" dirty="0" smtClean="0">
                <a:solidFill>
                  <a:schemeClr val="tx1"/>
                </a:solidFill>
              </a:rPr>
              <a:t>data.</a:t>
            </a:r>
            <a:endParaRPr lang="en-AU" dirty="0">
              <a:solidFill>
                <a:schemeClr val="tx1"/>
              </a:solidFill>
            </a:endParaRPr>
          </a:p>
          <a:p>
            <a:pPr lvl="1"/>
            <a:endParaRPr lang="en-AU" dirty="0"/>
          </a:p>
          <a:p>
            <a:pPr lvl="1"/>
            <a:endParaRPr lang="en-AU" dirty="0"/>
          </a:p>
          <a:p>
            <a:pPr lvl="1"/>
            <a:endParaRPr lang="en-AU" dirty="0">
              <a:solidFill>
                <a:schemeClr val="tx1"/>
              </a:solidFill>
            </a:endParaRPr>
          </a:p>
          <a:p>
            <a:pPr lvl="1"/>
            <a:endParaRPr lang="en-AU" sz="1000" b="0" dirty="0" smtClean="0">
              <a:solidFill>
                <a:srgbClr val="FF0000"/>
              </a:solidFill>
            </a:endParaRPr>
          </a:p>
          <a:p>
            <a:endParaRPr lang="en-AU" dirty="0"/>
          </a:p>
        </p:txBody>
      </p:sp>
      <p:sp>
        <p:nvSpPr>
          <p:cNvPr id="155"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
        <p:nvSpPr>
          <p:cNvPr id="9" name="Content Placeholder 2"/>
          <p:cNvSpPr txBox="1">
            <a:spLocks noGrp="1"/>
          </p:cNvSpPr>
          <p:nvPr>
            <p:ph type="body" sz="half" idx="1"/>
          </p:nvPr>
        </p:nvSpPr>
        <p:spPr>
          <a:xfrm>
            <a:off x="387783" y="881105"/>
            <a:ext cx="3785586" cy="5003229"/>
          </a:xfrm>
        </p:spPr>
        <p:txBody>
          <a:bodyPr numCol="1" spcCol="360000"/>
          <a:lstStyle/>
          <a:p>
            <a:pPr lvl="0"/>
            <a:r>
              <a:rPr lang="en-AU" dirty="0"/>
              <a:t>Improving the capacity and integration of services</a:t>
            </a:r>
          </a:p>
          <a:p>
            <a:pPr marL="171450" indent="-171450">
              <a:buFont typeface="Arial" panose="020B0604020202020204" pitchFamily="34" charset="0"/>
              <a:buChar char="•"/>
            </a:pPr>
            <a:r>
              <a:rPr lang="en-AU" sz="1000" b="0" dirty="0" smtClean="0">
                <a:solidFill>
                  <a:schemeClr val="tx1"/>
                </a:solidFill>
              </a:rPr>
              <a:t>Greater capacity is needed to </a:t>
            </a:r>
            <a:r>
              <a:rPr lang="en-AU" sz="1000" b="0" dirty="0">
                <a:solidFill>
                  <a:schemeClr val="tx1"/>
                </a:solidFill>
              </a:rPr>
              <a:t>support women affected by </a:t>
            </a:r>
            <a:r>
              <a:rPr lang="en-AU" sz="1000" b="0" dirty="0" smtClean="0">
                <a:solidFill>
                  <a:schemeClr val="tx1"/>
                </a:solidFill>
              </a:rPr>
              <a:t>complex </a:t>
            </a:r>
            <a:r>
              <a:rPr lang="en-AU" sz="1000" b="0" dirty="0">
                <a:solidFill>
                  <a:schemeClr val="tx1"/>
                </a:solidFill>
              </a:rPr>
              <a:t>forms of </a:t>
            </a:r>
            <a:r>
              <a:rPr lang="en-AU" sz="1000" b="0" dirty="0" smtClean="0">
                <a:solidFill>
                  <a:schemeClr val="tx1"/>
                </a:solidFill>
              </a:rPr>
              <a:t>violence.</a:t>
            </a:r>
            <a:endParaRPr lang="en-AU" sz="1000" b="0" dirty="0">
              <a:solidFill>
                <a:schemeClr val="tx1"/>
              </a:solidFill>
            </a:endParaRPr>
          </a:p>
          <a:p>
            <a:pPr marL="171450" indent="-171450">
              <a:buFont typeface="Arial" panose="020B0604020202020204" pitchFamily="34" charset="0"/>
              <a:buChar char="•"/>
            </a:pPr>
            <a:r>
              <a:rPr lang="en-AU" sz="1000" b="0" dirty="0" smtClean="0">
                <a:solidFill>
                  <a:schemeClr val="tx1"/>
                </a:solidFill>
              </a:rPr>
              <a:t>More options </a:t>
            </a:r>
            <a:r>
              <a:rPr lang="en-AU" sz="1000" b="0" dirty="0">
                <a:solidFill>
                  <a:schemeClr val="tx1"/>
                </a:solidFill>
              </a:rPr>
              <a:t>for interpreters </a:t>
            </a:r>
            <a:r>
              <a:rPr lang="en-AU" sz="1000" b="0" dirty="0" smtClean="0">
                <a:solidFill>
                  <a:schemeClr val="tx1"/>
                </a:solidFill>
              </a:rPr>
              <a:t>are needed to </a:t>
            </a:r>
            <a:r>
              <a:rPr lang="en-AU" sz="1000" b="0" dirty="0">
                <a:solidFill>
                  <a:schemeClr val="tx1"/>
                </a:solidFill>
              </a:rPr>
              <a:t>account for diversity and so people can choose </a:t>
            </a:r>
            <a:r>
              <a:rPr lang="en-AU" sz="1000" b="0" dirty="0" smtClean="0">
                <a:solidFill>
                  <a:schemeClr val="tx1"/>
                </a:solidFill>
              </a:rPr>
              <a:t>whether or not </a:t>
            </a:r>
            <a:r>
              <a:rPr lang="en-AU" sz="1000" b="0" dirty="0">
                <a:solidFill>
                  <a:schemeClr val="tx1"/>
                </a:solidFill>
              </a:rPr>
              <a:t>to receive interpreter services from someone within their </a:t>
            </a:r>
            <a:r>
              <a:rPr lang="en-AU" sz="1000" b="0" dirty="0" smtClean="0">
                <a:solidFill>
                  <a:schemeClr val="tx1"/>
                </a:solidFill>
              </a:rPr>
              <a:t>community.</a:t>
            </a:r>
            <a:endParaRPr lang="en-AU" sz="1000" b="0" dirty="0">
              <a:solidFill>
                <a:schemeClr val="tx1"/>
              </a:solidFill>
            </a:endParaRPr>
          </a:p>
          <a:p>
            <a:pPr marL="171450" indent="-171450">
              <a:buFont typeface="Arial" panose="020B0604020202020204" pitchFamily="34" charset="0"/>
              <a:buChar char="•"/>
            </a:pPr>
            <a:r>
              <a:rPr lang="en-AU" sz="1000" b="0" dirty="0" smtClean="0">
                <a:solidFill>
                  <a:schemeClr val="tx1"/>
                </a:solidFill>
              </a:rPr>
              <a:t>Referral </a:t>
            </a:r>
            <a:r>
              <a:rPr lang="en-AU" sz="1000" b="0" dirty="0">
                <a:solidFill>
                  <a:schemeClr val="tx1"/>
                </a:solidFill>
              </a:rPr>
              <a:t>pathways </a:t>
            </a:r>
            <a:r>
              <a:rPr lang="en-AU" sz="1000" b="0" dirty="0" smtClean="0">
                <a:solidFill>
                  <a:schemeClr val="tx1"/>
                </a:solidFill>
              </a:rPr>
              <a:t>should be strengthened: </a:t>
            </a:r>
            <a:r>
              <a:rPr lang="en-AU" sz="1000" b="0" dirty="0">
                <a:solidFill>
                  <a:schemeClr val="tx1"/>
                </a:solidFill>
              </a:rPr>
              <a:t>there are many programs to support people, however they are not linked and can be difficult to </a:t>
            </a:r>
            <a:r>
              <a:rPr lang="en-AU" sz="1000" b="0" dirty="0" smtClean="0">
                <a:solidFill>
                  <a:schemeClr val="tx1"/>
                </a:solidFill>
              </a:rPr>
              <a:t>navigate.</a:t>
            </a:r>
          </a:p>
          <a:p>
            <a:pPr marL="171450" indent="-171450">
              <a:buFont typeface="Arial" panose="020B0604020202020204" pitchFamily="34" charset="0"/>
              <a:buChar char="•"/>
            </a:pPr>
            <a:r>
              <a:rPr lang="en-AU" sz="1000" b="0" dirty="0" smtClean="0">
                <a:solidFill>
                  <a:schemeClr val="tx1"/>
                </a:solidFill>
              </a:rPr>
              <a:t>Services sometimes feel limited in meeting the needs of clients because of the program guidelines and funding requirements.</a:t>
            </a:r>
          </a:p>
          <a:p>
            <a:pPr marL="171450" indent="-171450">
              <a:buFont typeface="Arial" panose="020B0604020202020204" pitchFamily="34" charset="0"/>
              <a:buChar char="•"/>
            </a:pPr>
            <a:r>
              <a:rPr lang="en-AU" sz="1000" b="0" dirty="0"/>
              <a:t>There is a need </a:t>
            </a:r>
            <a:r>
              <a:rPr lang="en-AU" sz="1000" b="0" dirty="0">
                <a:solidFill>
                  <a:schemeClr val="tx1"/>
                </a:solidFill>
              </a:rPr>
              <a:t>for</a:t>
            </a:r>
            <a:r>
              <a:rPr lang="en-AU" sz="1000" b="0" dirty="0"/>
              <a:t> resources to educate health service providers and new migrants about recognising forms of violence, available services, legal and work rights, and cultural </a:t>
            </a:r>
            <a:r>
              <a:rPr lang="en-AU" sz="1000" b="0" dirty="0" smtClean="0"/>
              <a:t>attitudes.</a:t>
            </a:r>
            <a:endParaRPr lang="en-AU" sz="1000" b="0" dirty="0">
              <a:solidFill>
                <a:schemeClr val="tx1"/>
              </a:solidFill>
            </a:endParaRPr>
          </a:p>
          <a:p>
            <a:r>
              <a:rPr lang="en-AU" dirty="0" smtClean="0"/>
              <a:t>New approaches to service delivery</a:t>
            </a:r>
            <a:endParaRPr lang="en-AU" dirty="0"/>
          </a:p>
          <a:p>
            <a:pPr marL="171450" lvl="1" indent="-171450">
              <a:buSzTx/>
              <a:buFont typeface="Arial" panose="020B0604020202020204" pitchFamily="34" charset="0"/>
              <a:buChar char="•"/>
            </a:pPr>
            <a:r>
              <a:rPr lang="en-AU" dirty="0" smtClean="0">
                <a:solidFill>
                  <a:schemeClr val="tx1"/>
                </a:solidFill>
              </a:rPr>
              <a:t>Service </a:t>
            </a:r>
            <a:r>
              <a:rPr lang="en-AU" dirty="0">
                <a:solidFill>
                  <a:schemeClr val="tx1"/>
                </a:solidFill>
              </a:rPr>
              <a:t>delivery should be holistic </a:t>
            </a:r>
            <a:r>
              <a:rPr lang="en-AU" dirty="0" smtClean="0">
                <a:solidFill>
                  <a:schemeClr val="tx1"/>
                </a:solidFill>
              </a:rPr>
              <a:t>(i.e. consider </a:t>
            </a:r>
            <a:r>
              <a:rPr lang="en-AU" dirty="0">
                <a:solidFill>
                  <a:schemeClr val="tx1"/>
                </a:solidFill>
              </a:rPr>
              <a:t>sexual and reproductive health, mental health, physical health </a:t>
            </a:r>
            <a:r>
              <a:rPr lang="en-AU" dirty="0" err="1" smtClean="0">
                <a:solidFill>
                  <a:schemeClr val="tx1"/>
                </a:solidFill>
              </a:rPr>
              <a:t>etc</a:t>
            </a:r>
            <a:r>
              <a:rPr lang="en-AU" dirty="0" smtClean="0">
                <a:solidFill>
                  <a:schemeClr val="tx1"/>
                </a:solidFill>
              </a:rPr>
              <a:t>).</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The </a:t>
            </a:r>
            <a:r>
              <a:rPr lang="en-AU" dirty="0">
                <a:solidFill>
                  <a:schemeClr val="tx1"/>
                </a:solidFill>
              </a:rPr>
              <a:t>Support for Trafficked People </a:t>
            </a:r>
            <a:r>
              <a:rPr lang="en-AU" dirty="0" smtClean="0">
                <a:solidFill>
                  <a:schemeClr val="tx1"/>
                </a:solidFill>
              </a:rPr>
              <a:t>Program should be de-linked </a:t>
            </a:r>
            <a:r>
              <a:rPr lang="en-AU" dirty="0">
                <a:solidFill>
                  <a:schemeClr val="tx1"/>
                </a:solidFill>
              </a:rPr>
              <a:t>from the criminal justice system and provide long-term </a:t>
            </a:r>
            <a:r>
              <a:rPr lang="en-AU" dirty="0" smtClean="0">
                <a:solidFill>
                  <a:schemeClr val="tx1"/>
                </a:solidFill>
              </a:rPr>
              <a:t>supports.</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A </a:t>
            </a:r>
            <a:r>
              <a:rPr lang="en-AU" dirty="0">
                <a:solidFill>
                  <a:schemeClr val="tx1"/>
                </a:solidFill>
              </a:rPr>
              <a:t>trauma-informed, human rights based </a:t>
            </a:r>
            <a:r>
              <a:rPr lang="en-AU" dirty="0" smtClean="0">
                <a:solidFill>
                  <a:schemeClr val="tx1"/>
                </a:solidFill>
              </a:rPr>
              <a:t>approach should be taken for the delivery of services.</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Services </a:t>
            </a:r>
            <a:r>
              <a:rPr lang="en-AU" dirty="0" smtClean="0">
                <a:solidFill>
                  <a:schemeClr val="tx1"/>
                </a:solidFill>
              </a:rPr>
              <a:t>should </a:t>
            </a:r>
            <a:r>
              <a:rPr lang="en-AU" dirty="0">
                <a:solidFill>
                  <a:schemeClr val="tx1"/>
                </a:solidFill>
              </a:rPr>
              <a:t>consider early family reunification with families, including offshore and guardianship issues with </a:t>
            </a:r>
            <a:r>
              <a:rPr lang="en-AU" dirty="0" smtClean="0">
                <a:solidFill>
                  <a:schemeClr val="tx1"/>
                </a:solidFill>
              </a:rPr>
              <a:t>children.</a:t>
            </a:r>
            <a:endParaRPr lang="en-AU" dirty="0">
              <a:solidFill>
                <a:schemeClr val="tx1"/>
              </a:solidFill>
            </a:endParaRPr>
          </a:p>
          <a:p>
            <a:pPr lvl="1"/>
            <a:endParaRPr lang="en-AU" dirty="0" smtClean="0">
              <a:solidFill>
                <a:schemeClr val="tx1"/>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9"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2" name="Title 1"/>
          <p:cNvSpPr txBox="1">
            <a:spLocks noGrp="1"/>
          </p:cNvSpPr>
          <p:nvPr>
            <p:ph type="title"/>
          </p:nvPr>
        </p:nvSpPr>
        <p:spPr>
          <a:xfrm>
            <a:off x="284368" y="404823"/>
            <a:ext cx="7972149" cy="329873"/>
          </a:xfrm>
        </p:spPr>
        <p:txBody>
          <a:bodyPr/>
          <a:lstStyle>
            <a:lvl1pPr defTabSz="886968">
              <a:defRPr sz="2328"/>
            </a:lvl1pPr>
          </a:lstStyle>
          <a:p>
            <a:r>
              <a:rPr lang="en-AU" dirty="0"/>
              <a:t>Priority actions</a:t>
            </a:r>
          </a:p>
        </p:txBody>
      </p:sp>
      <p:sp>
        <p:nvSpPr>
          <p:cNvPr id="11" name="Content Placeholder 2">
            <a:extLst>
              <a:ext uri="{FF2B5EF4-FFF2-40B4-BE49-F238E27FC236}">
                <a16:creationId xmlns:a16="http://schemas.microsoft.com/office/drawing/2014/main" id="{7B499BFB-ADD1-45FD-83BC-EA2530601BD8}"/>
              </a:ext>
            </a:extLst>
          </p:cNvPr>
          <p:cNvSpPr txBox="1">
            <a:spLocks noGrp="1"/>
          </p:cNvSpPr>
          <p:nvPr>
            <p:ph type="body" sz="half" idx="1"/>
          </p:nvPr>
        </p:nvSpPr>
        <p:spPr>
          <a:xfrm>
            <a:off x="284368" y="878313"/>
            <a:ext cx="4106478" cy="5448107"/>
          </a:xfrm>
        </p:spPr>
        <p:txBody>
          <a:bodyPr numCol="1" spcCol="360000"/>
          <a:lstStyle/>
          <a:p>
            <a:r>
              <a:rPr lang="en-AU" sz="1100" dirty="0" smtClean="0"/>
              <a:t>Access to supports</a:t>
            </a:r>
            <a:endParaRPr lang="en-AU" sz="1100" dirty="0"/>
          </a:p>
          <a:p>
            <a:pPr marL="171450" lvl="1" indent="-171450">
              <a:buSzTx/>
              <a:buFont typeface="Arial" panose="020B0604020202020204" pitchFamily="34" charset="0"/>
              <a:buChar char="•"/>
            </a:pPr>
            <a:r>
              <a:rPr lang="en-AU" dirty="0" smtClean="0">
                <a:solidFill>
                  <a:schemeClr val="tx1"/>
                </a:solidFill>
              </a:rPr>
              <a:t>Different services and supports should be available </a:t>
            </a:r>
            <a:r>
              <a:rPr lang="en-AU" dirty="0">
                <a:solidFill>
                  <a:schemeClr val="tx1"/>
                </a:solidFill>
              </a:rPr>
              <a:t>to victims and survivors under one roof (e.g. </a:t>
            </a:r>
            <a:r>
              <a:rPr lang="en-AU" dirty="0" smtClean="0">
                <a:solidFill>
                  <a:schemeClr val="tx1"/>
                </a:solidFill>
              </a:rPr>
              <a:t>a central hub).</a:t>
            </a:r>
          </a:p>
          <a:p>
            <a:pPr marL="171450" lvl="1" indent="-171450">
              <a:buSzTx/>
              <a:buFont typeface="Arial" panose="020B0604020202020204" pitchFamily="34" charset="0"/>
              <a:buChar char="•"/>
            </a:pPr>
            <a:r>
              <a:rPr lang="en-AU" dirty="0" smtClean="0">
                <a:solidFill>
                  <a:schemeClr val="tx1"/>
                </a:solidFill>
              </a:rPr>
              <a:t>Referral pathways should be expanded for services for complex violence.</a:t>
            </a:r>
            <a:endParaRPr lang="en-AU" dirty="0">
              <a:solidFill>
                <a:schemeClr val="tx1"/>
              </a:solidFill>
            </a:endParaRPr>
          </a:p>
          <a:p>
            <a:pPr marL="0" lvl="1" indent="0">
              <a:buSzTx/>
              <a:buNone/>
            </a:pPr>
            <a:r>
              <a:rPr lang="en-AU" sz="1100" b="1" dirty="0" smtClean="0"/>
              <a:t>Expanding definition of domestic and family violence</a:t>
            </a:r>
            <a:endParaRPr lang="en-AU" sz="1100" b="1" dirty="0"/>
          </a:p>
          <a:p>
            <a:pPr marL="171450" lvl="1" indent="-171450">
              <a:buSzTx/>
              <a:buFont typeface="Arial" panose="020B0604020202020204" pitchFamily="34" charset="0"/>
              <a:buChar char="•"/>
            </a:pPr>
            <a:r>
              <a:rPr lang="en-AU" dirty="0">
                <a:solidFill>
                  <a:schemeClr val="tx1"/>
                </a:solidFill>
              </a:rPr>
              <a:t>Expand the definition of domestic and family violence to include early and forced marriage and dowry </a:t>
            </a:r>
            <a:r>
              <a:rPr lang="en-AU" dirty="0" smtClean="0">
                <a:solidFill>
                  <a:schemeClr val="tx1"/>
                </a:solidFill>
              </a:rPr>
              <a:t>abuse.</a:t>
            </a:r>
            <a:endParaRPr lang="en-AU" dirty="0">
              <a:solidFill>
                <a:schemeClr val="tx1"/>
              </a:solidFill>
            </a:endParaRPr>
          </a:p>
          <a:p>
            <a:pPr marL="0" lvl="1" indent="0">
              <a:buNone/>
            </a:pPr>
            <a:r>
              <a:rPr lang="en-AU" sz="1100" b="1" dirty="0" smtClean="0">
                <a:solidFill>
                  <a:schemeClr val="tx1"/>
                </a:solidFill>
              </a:rPr>
              <a:t>Workforce capacity and capability</a:t>
            </a:r>
            <a:endParaRPr lang="en-AU" sz="900" dirty="0" smtClean="0">
              <a:solidFill>
                <a:schemeClr val="tx1"/>
              </a:solidFill>
            </a:endParaRPr>
          </a:p>
          <a:p>
            <a:pPr marL="171450" lvl="1" indent="-171450">
              <a:buSzTx/>
              <a:buFont typeface="Arial" panose="020B0604020202020204" pitchFamily="34" charset="0"/>
              <a:buChar char="•"/>
            </a:pPr>
            <a:r>
              <a:rPr lang="en-AU" dirty="0" smtClean="0">
                <a:solidFill>
                  <a:schemeClr val="tx1"/>
                </a:solidFill>
              </a:rPr>
              <a:t>Increase the currently limited </a:t>
            </a:r>
            <a:r>
              <a:rPr lang="en-AU" dirty="0">
                <a:solidFill>
                  <a:schemeClr val="tx1"/>
                </a:solidFill>
              </a:rPr>
              <a:t>knowledge about how to recognise these forms of violence and where to </a:t>
            </a:r>
            <a:r>
              <a:rPr lang="en-AU" dirty="0" smtClean="0">
                <a:solidFill>
                  <a:schemeClr val="tx1"/>
                </a:solidFill>
              </a:rPr>
              <a:t>refer.</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Support mainstream services to increase their workforce capacity to respond to clients in culturally sensitive and appropriate </a:t>
            </a:r>
            <a:r>
              <a:rPr lang="en-AU" dirty="0" smtClean="0">
                <a:solidFill>
                  <a:schemeClr val="tx1"/>
                </a:solidFill>
              </a:rPr>
              <a:t>ways.</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Provide appropriate, tailored service provision for all victims (i.e. regardless of migration/visa status</a:t>
            </a:r>
            <a:r>
              <a:rPr lang="en-AU" dirty="0" smtClean="0">
                <a:solidFill>
                  <a:schemeClr val="tx1"/>
                </a:solidFill>
              </a:rPr>
              <a:t>).</a:t>
            </a:r>
            <a:endParaRPr lang="en-AU" dirty="0">
              <a:solidFill>
                <a:schemeClr val="tx1"/>
              </a:solidFill>
            </a:endParaRPr>
          </a:p>
          <a:p>
            <a:r>
              <a:rPr lang="en-AU" sz="1100" dirty="0" smtClean="0"/>
              <a:t>Coordination </a:t>
            </a:r>
            <a:r>
              <a:rPr lang="en-AU" sz="1100" dirty="0"/>
              <a:t>and accountability of services</a:t>
            </a:r>
          </a:p>
          <a:p>
            <a:pPr marL="171450" lvl="1" indent="-171450">
              <a:buSzTx/>
              <a:buFont typeface="Arial" panose="020B0604020202020204" pitchFamily="34" charset="0"/>
              <a:buChar char="•"/>
            </a:pPr>
            <a:r>
              <a:rPr lang="en-AU" dirty="0">
                <a:solidFill>
                  <a:schemeClr val="tx1"/>
                </a:solidFill>
              </a:rPr>
              <a:t>Ensure </a:t>
            </a:r>
            <a:r>
              <a:rPr lang="en-AU" dirty="0" smtClean="0">
                <a:solidFill>
                  <a:schemeClr val="tx1"/>
                </a:solidFill>
              </a:rPr>
              <a:t>intersectional approaches are embedded when </a:t>
            </a:r>
            <a:r>
              <a:rPr lang="en-AU" dirty="0">
                <a:solidFill>
                  <a:schemeClr val="tx1"/>
                </a:solidFill>
              </a:rPr>
              <a:t>addressing </a:t>
            </a:r>
            <a:r>
              <a:rPr lang="en-AU" dirty="0" smtClean="0">
                <a:solidFill>
                  <a:schemeClr val="tx1"/>
                </a:solidFill>
              </a:rPr>
              <a:t>domestic and family violence </a:t>
            </a:r>
            <a:r>
              <a:rPr lang="en-AU" dirty="0">
                <a:solidFill>
                  <a:schemeClr val="tx1"/>
                </a:solidFill>
              </a:rPr>
              <a:t>and </a:t>
            </a:r>
            <a:r>
              <a:rPr lang="en-AU" dirty="0" smtClean="0">
                <a:solidFill>
                  <a:schemeClr val="tx1"/>
                </a:solidFill>
              </a:rPr>
              <a:t>complex violence.</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Embed greater accountability mechanisms </a:t>
            </a:r>
            <a:r>
              <a:rPr lang="en-AU" dirty="0">
                <a:solidFill>
                  <a:schemeClr val="tx1"/>
                </a:solidFill>
              </a:rPr>
              <a:t>for mainstream services who refer cases they deem too challenging to other </a:t>
            </a:r>
            <a:r>
              <a:rPr lang="en-AU" dirty="0" smtClean="0">
                <a:solidFill>
                  <a:schemeClr val="tx1"/>
                </a:solidFill>
              </a:rPr>
              <a:t>services.</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Include basic benchmarks for each state, territory and local government for providing supports for ‘complex violence.</a:t>
            </a:r>
          </a:p>
          <a:p>
            <a:pPr marL="171450" lvl="1" indent="-171450">
              <a:buSzTx/>
              <a:buFont typeface="Arial" panose="020B0604020202020204" pitchFamily="34" charset="0"/>
              <a:buChar char="•"/>
            </a:pPr>
            <a:r>
              <a:rPr lang="en-AU" dirty="0" smtClean="0">
                <a:solidFill>
                  <a:schemeClr val="tx1"/>
                </a:solidFill>
              </a:rPr>
              <a:t>Be </a:t>
            </a:r>
            <a:r>
              <a:rPr lang="en-AU" dirty="0">
                <a:solidFill>
                  <a:schemeClr val="tx1"/>
                </a:solidFill>
              </a:rPr>
              <a:t>inclusive of all relevant </a:t>
            </a:r>
            <a:r>
              <a:rPr lang="en-AU" dirty="0" smtClean="0">
                <a:solidFill>
                  <a:schemeClr val="tx1"/>
                </a:solidFill>
              </a:rPr>
              <a:t>stakeholders when developing strategies and plans.</a:t>
            </a:r>
            <a:endParaRPr lang="en-AU" dirty="0">
              <a:solidFill>
                <a:schemeClr val="tx1"/>
              </a:solidFill>
            </a:endParaRPr>
          </a:p>
        </p:txBody>
      </p:sp>
      <p:sp>
        <p:nvSpPr>
          <p:cNvPr id="164"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2" name="Text Placeholder 1">
            <a:extLst>
              <a:ext uri="{FF2B5EF4-FFF2-40B4-BE49-F238E27FC236}">
                <a16:creationId xmlns:a16="http://schemas.microsoft.com/office/drawing/2014/main" id="{1BBBC284-AC45-4330-9CC2-CDDA189F42DD}"/>
              </a:ext>
            </a:extLst>
          </p:cNvPr>
          <p:cNvSpPr>
            <a:spLocks noGrp="1"/>
          </p:cNvSpPr>
          <p:nvPr>
            <p:ph type="body" sz="half" idx="10"/>
          </p:nvPr>
        </p:nvSpPr>
        <p:spPr>
          <a:xfrm>
            <a:off x="4649820" y="914456"/>
            <a:ext cx="4211545" cy="5499188"/>
          </a:xfrm>
        </p:spPr>
        <p:txBody>
          <a:bodyPr/>
          <a:lstStyle/>
          <a:p>
            <a:r>
              <a:rPr lang="en-AU" sz="1100" dirty="0"/>
              <a:t>Coordinating Commonwealth and State strategies</a:t>
            </a:r>
          </a:p>
          <a:p>
            <a:pPr marL="171450" lvl="1" indent="-171450">
              <a:buSzTx/>
              <a:buFont typeface="Arial" panose="020B0604020202020204" pitchFamily="34" charset="0"/>
              <a:buChar char="•"/>
            </a:pPr>
            <a:r>
              <a:rPr lang="en-AU" dirty="0">
                <a:solidFill>
                  <a:schemeClr val="tx1"/>
                </a:solidFill>
              </a:rPr>
              <a:t>Link Commonwealth and State plans across all levels of government to the National Action </a:t>
            </a:r>
            <a:r>
              <a:rPr lang="en-AU" dirty="0" smtClean="0">
                <a:solidFill>
                  <a:schemeClr val="tx1"/>
                </a:solidFill>
              </a:rPr>
              <a:t>Plan.</a:t>
            </a:r>
            <a:endParaRPr lang="en-AU" dirty="0">
              <a:solidFill>
                <a:schemeClr val="tx1"/>
              </a:solidFill>
            </a:endParaRPr>
          </a:p>
          <a:p>
            <a:r>
              <a:rPr lang="en-AU" sz="1100" dirty="0" smtClean="0">
                <a:solidFill>
                  <a:schemeClr val="tx1"/>
                </a:solidFill>
              </a:rPr>
              <a:t>Visa </a:t>
            </a:r>
            <a:r>
              <a:rPr lang="en-AU" sz="1100" dirty="0">
                <a:solidFill>
                  <a:schemeClr val="tx1"/>
                </a:solidFill>
              </a:rPr>
              <a:t>conditions</a:t>
            </a:r>
          </a:p>
          <a:p>
            <a:pPr marL="171450" lvl="1" indent="-171450">
              <a:buSzTx/>
              <a:buFont typeface="Arial" panose="020B0604020202020204" pitchFamily="34" charset="0"/>
              <a:buChar char="•"/>
            </a:pPr>
            <a:r>
              <a:rPr lang="en-AU" dirty="0">
                <a:solidFill>
                  <a:schemeClr val="tx1"/>
                </a:solidFill>
              </a:rPr>
              <a:t>Adopt a human rights based approach and recognise that people on temporary visas are more </a:t>
            </a:r>
            <a:r>
              <a:rPr lang="en-AU" dirty="0" smtClean="0">
                <a:solidFill>
                  <a:schemeClr val="tx1"/>
                </a:solidFill>
              </a:rPr>
              <a:t>vulnerable.</a:t>
            </a:r>
            <a:endParaRPr lang="en-AU" dirty="0">
              <a:solidFill>
                <a:schemeClr val="tx1"/>
              </a:solidFill>
            </a:endParaRPr>
          </a:p>
          <a:p>
            <a:pPr marL="171450" lvl="1" indent="-171450">
              <a:buSzTx/>
              <a:buFont typeface="Arial" panose="020B0604020202020204" pitchFamily="34" charset="0"/>
              <a:buChar char="•"/>
            </a:pPr>
            <a:r>
              <a:rPr lang="en-AU" dirty="0" smtClean="0">
                <a:solidFill>
                  <a:schemeClr val="tx1"/>
                </a:solidFill>
              </a:rPr>
              <a:t>Undertake a review of visa conditions, </a:t>
            </a:r>
            <a:r>
              <a:rPr lang="en-AU" dirty="0">
                <a:solidFill>
                  <a:schemeClr val="tx1"/>
                </a:solidFill>
              </a:rPr>
              <a:t>particularly for bridging, </a:t>
            </a:r>
            <a:r>
              <a:rPr lang="en-AU" dirty="0" smtClean="0">
                <a:solidFill>
                  <a:schemeClr val="tx1"/>
                </a:solidFill>
              </a:rPr>
              <a:t>spousal and </a:t>
            </a:r>
            <a:r>
              <a:rPr lang="en-AU" dirty="0">
                <a:solidFill>
                  <a:schemeClr val="tx1"/>
                </a:solidFill>
              </a:rPr>
              <a:t>study </a:t>
            </a:r>
            <a:r>
              <a:rPr lang="en-AU" dirty="0" smtClean="0">
                <a:solidFill>
                  <a:schemeClr val="tx1"/>
                </a:solidFill>
              </a:rPr>
              <a:t>visas.</a:t>
            </a:r>
            <a:endParaRPr lang="en-AU" dirty="0">
              <a:solidFill>
                <a:schemeClr val="tx1"/>
              </a:solidFill>
            </a:endParaRPr>
          </a:p>
          <a:p>
            <a:r>
              <a:rPr lang="en-AU" sz="1100" dirty="0" smtClean="0"/>
              <a:t>Early </a:t>
            </a:r>
            <a:r>
              <a:rPr lang="en-AU" sz="1100" dirty="0"/>
              <a:t>and forced marriage</a:t>
            </a:r>
          </a:p>
          <a:p>
            <a:pPr marL="171450" lvl="1" indent="-171450">
              <a:buSzTx/>
              <a:buFont typeface="Arial" panose="020B0604020202020204" pitchFamily="34" charset="0"/>
              <a:buChar char="•"/>
            </a:pPr>
            <a:r>
              <a:rPr lang="en-AU" dirty="0">
                <a:solidFill>
                  <a:schemeClr val="tx1"/>
                </a:solidFill>
              </a:rPr>
              <a:t>Build the capacity of mainstream, specialist and youth services, including increasing the cultural diversity of the workforce and providing cultural intelligence </a:t>
            </a:r>
            <a:r>
              <a:rPr lang="en-AU" dirty="0" smtClean="0">
                <a:solidFill>
                  <a:schemeClr val="tx1"/>
                </a:solidFill>
              </a:rPr>
              <a:t>training.</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Foundational principle of approach being co-design and responsive to gaps and priority needs (with consumers and community members</a:t>
            </a:r>
            <a:r>
              <a:rPr lang="en-AU" dirty="0" smtClean="0">
                <a:solidFill>
                  <a:schemeClr val="tx1"/>
                </a:solidFill>
              </a:rPr>
              <a:t>).</a:t>
            </a:r>
            <a:endParaRPr lang="en-AU" dirty="0">
              <a:solidFill>
                <a:schemeClr val="tx1"/>
              </a:solidFill>
            </a:endParaRPr>
          </a:p>
          <a:p>
            <a:r>
              <a:rPr lang="en-AU" sz="1100" dirty="0" smtClean="0"/>
              <a:t>Female </a:t>
            </a:r>
            <a:r>
              <a:rPr lang="en-AU" sz="1100" dirty="0"/>
              <a:t>Genital Mutilation/Cutting (FGM/C)</a:t>
            </a:r>
          </a:p>
          <a:p>
            <a:pPr marL="171450" lvl="1" indent="-171450">
              <a:buSzTx/>
              <a:buFont typeface="Arial" panose="020B0604020202020204" pitchFamily="34" charset="0"/>
              <a:buChar char="•"/>
            </a:pPr>
            <a:r>
              <a:rPr lang="en-AU" dirty="0" smtClean="0">
                <a:solidFill>
                  <a:schemeClr val="tx1"/>
                </a:solidFill>
              </a:rPr>
              <a:t>Foster </a:t>
            </a:r>
            <a:r>
              <a:rPr lang="en-AU" dirty="0">
                <a:solidFill>
                  <a:schemeClr val="tx1"/>
                </a:solidFill>
              </a:rPr>
              <a:t>intergenerational, bilingual, peer or community-led conversations to raise awareness and educate </a:t>
            </a:r>
            <a:r>
              <a:rPr lang="en-AU" dirty="0" smtClean="0">
                <a:solidFill>
                  <a:schemeClr val="tx1"/>
                </a:solidFill>
              </a:rPr>
              <a:t>communities.</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Reframe the issue in a way that reduces stigma and facilitates communication (e.g. sexual and reproductive health) rather than focus on criminal aspect of the practice in </a:t>
            </a:r>
            <a:r>
              <a:rPr lang="en-AU" dirty="0" smtClean="0">
                <a:solidFill>
                  <a:schemeClr val="tx1"/>
                </a:solidFill>
              </a:rPr>
              <a:t>Australia.</a:t>
            </a:r>
            <a:endParaRPr lang="en-AU" dirty="0">
              <a:solidFill>
                <a:schemeClr val="tx1"/>
              </a:solidFill>
            </a:endParaRPr>
          </a:p>
          <a:p>
            <a:pPr marL="171450" lvl="1" indent="-171450">
              <a:buSzTx/>
              <a:buFont typeface="Arial" panose="020B0604020202020204" pitchFamily="34" charset="0"/>
              <a:buChar char="•"/>
            </a:pPr>
            <a:r>
              <a:rPr lang="en-AU" dirty="0">
                <a:solidFill>
                  <a:schemeClr val="tx1"/>
                </a:solidFill>
              </a:rPr>
              <a:t>Build the capacity of </a:t>
            </a:r>
            <a:r>
              <a:rPr lang="en-AU" dirty="0" smtClean="0">
                <a:solidFill>
                  <a:schemeClr val="tx1"/>
                </a:solidFill>
              </a:rPr>
              <a:t>mainstream </a:t>
            </a:r>
            <a:r>
              <a:rPr lang="en-AU" dirty="0">
                <a:solidFill>
                  <a:schemeClr val="tx1"/>
                </a:solidFill>
              </a:rPr>
              <a:t>services to respond and </a:t>
            </a:r>
            <a:r>
              <a:rPr lang="en-AU">
                <a:solidFill>
                  <a:schemeClr val="tx1"/>
                </a:solidFill>
              </a:rPr>
              <a:t>refer </a:t>
            </a:r>
            <a:r>
              <a:rPr lang="en-AU" smtClean="0">
                <a:solidFill>
                  <a:schemeClr val="tx1"/>
                </a:solidFill>
              </a:rPr>
              <a:t>appropriately.</a:t>
            </a:r>
            <a:endParaRPr lang="en-AU" dirty="0">
              <a:solidFill>
                <a:schemeClr val="tx1"/>
              </a:solidFill>
            </a:endParaRPr>
          </a:p>
          <a:p>
            <a:pPr lvl="1"/>
            <a:endParaRPr lang="en-AU" dirty="0"/>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DSS PPT template_Green">
  <a:themeElements>
    <a:clrScheme name="DSS">
      <a:dk1>
        <a:sysClr val="windowText" lastClr="000000"/>
      </a:dk1>
      <a:lt1>
        <a:sysClr val="window" lastClr="FFFFFF"/>
      </a:lt1>
      <a:dk2>
        <a:srgbClr val="000000"/>
      </a:dk2>
      <a:lt2>
        <a:srgbClr val="F8F8F8"/>
      </a:lt2>
      <a:accent1>
        <a:srgbClr val="005A70"/>
      </a:accent1>
      <a:accent2>
        <a:srgbClr val="00B0B9"/>
      </a:accent2>
      <a:accent3>
        <a:srgbClr val="A6192E"/>
      </a:accent3>
      <a:accent4>
        <a:srgbClr val="78BE20"/>
      </a:accent4>
      <a:accent5>
        <a:srgbClr val="275D38"/>
      </a:accent5>
      <a:accent6>
        <a:srgbClr val="500778"/>
      </a:accent6>
      <a:hlink>
        <a:srgbClr val="000000"/>
      </a:hlink>
      <a:folHlink>
        <a:srgbClr val="000000"/>
      </a:folHlink>
    </a:clrScheme>
    <a:fontScheme name="Stronger Relationship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 Point Template - Green.pptx" id="{72E3DAFC-521E-463B-985A-BC8482951DDA}" vid="{BDE24668-1B0E-420D-9A8C-333105DAB705}"/>
    </a:ext>
  </a:extLst>
</a:theme>
</file>

<file path=ppt/theme/theme3.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2234</TotalTime>
  <Words>1616</Words>
  <Application>Microsoft Office PowerPoint</Application>
  <PresentationFormat>On-screen Show (4:3)</PresentationFormat>
  <Paragraphs>129</Paragraphs>
  <Slides>9</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Georgia</vt:lpstr>
      <vt:lpstr>DSS PPT template_Green</vt:lpstr>
      <vt:lpstr>1_DSS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Complex Violence Consultation</vt:lpstr>
      <vt:lpstr>Key themes</vt:lpstr>
      <vt:lpstr>Key themes</vt:lpstr>
      <vt:lpstr>Key themes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SHEED-FINCK, Claire</cp:lastModifiedBy>
  <cp:revision>106</cp:revision>
  <dcterms:modified xsi:type="dcterms:W3CDTF">2019-02-19T00:14:15Z</dcterms:modified>
</cp:coreProperties>
</file>