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65" r:id="rId3"/>
    <p:sldId id="266" r:id="rId4"/>
    <p:sldId id="259" r:id="rId5"/>
    <p:sldId id="260" r:id="rId6"/>
    <p:sldId id="261" r:id="rId7"/>
    <p:sldId id="262" r:id="rId8"/>
    <p:sldId id="263" r:id="rId9"/>
    <p:sldId id="264" r:id="rId10"/>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CH, Joanna" initials="LJ" lastIdx="1" clrIdx="0">
    <p:extLst>
      <p:ext uri="{19B8F6BF-5375-455C-9EA6-DF929625EA0E}">
        <p15:presenceInfo xmlns:p15="http://schemas.microsoft.com/office/powerpoint/2012/main" userId="S-1-5-21-1463861888-1148693830-2432142812-1403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0" name="Shape 120"/>
          <p:cNvSpPr>
            <a:spLocks noGrp="1" noRot="1" noChangeAspect="1"/>
          </p:cNvSpPr>
          <p:nvPr>
            <p:ph type="sldImg"/>
          </p:nvPr>
        </p:nvSpPr>
        <p:spPr>
          <a:xfrm>
            <a:off x="1143000" y="685800"/>
            <a:ext cx="4572000" cy="3429000"/>
          </a:xfrm>
          <a:prstGeom prst="rect">
            <a:avLst/>
          </a:prstGeom>
        </p:spPr>
        <p:txBody>
          <a:bodyPr/>
          <a:lstStyle/>
          <a:p>
            <a:endParaRPr/>
          </a:p>
        </p:txBody>
      </p:sp>
      <p:sp>
        <p:nvSpPr>
          <p:cNvPr id="121" name="Shape 12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4"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4" cy="1080003"/>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0">
              <a:spcBef>
                <a:spcPts val="0"/>
              </a:spcBef>
              <a:buSzTx/>
              <a:buNone/>
              <a:defRPr sz="1600">
                <a:solidFill>
                  <a:srgbClr val="FFFFFF"/>
                </a:solidFill>
                <a:latin typeface="Georgia"/>
                <a:ea typeface="Georgia"/>
                <a:cs typeface="Georgia"/>
                <a:sym typeface="Georgia"/>
              </a:defRPr>
            </a:lvl2pPr>
            <a:lvl3pPr marL="0" indent="0">
              <a:spcBef>
                <a:spcPts val="0"/>
              </a:spcBef>
              <a:buSzTx/>
              <a:buNone/>
              <a:defRPr sz="1600">
                <a:solidFill>
                  <a:srgbClr val="FFFFFF"/>
                </a:solidFill>
                <a:latin typeface="Georgia"/>
                <a:ea typeface="Georgia"/>
                <a:cs typeface="Georgia"/>
                <a:sym typeface="Georgia"/>
              </a:defRPr>
            </a:lvl3pPr>
            <a:lvl4pPr>
              <a:spcBef>
                <a:spcPts val="0"/>
              </a:spcBef>
              <a:defRPr sz="1600">
                <a:solidFill>
                  <a:srgbClr val="FFFFFF"/>
                </a:solidFill>
                <a:latin typeface="Georgia"/>
                <a:ea typeface="Georgia"/>
                <a:cs typeface="Georgia"/>
                <a:sym typeface="Georgia"/>
              </a:defRPr>
            </a:lvl4pPr>
            <a:lvl5pPr>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6421233" y="6292850"/>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icture">
    <p:spTree>
      <p:nvGrpSpPr>
        <p:cNvPr id="1" name=""/>
        <p:cNvGrpSpPr/>
        <p:nvPr/>
      </p:nvGrpSpPr>
      <p:grpSpPr>
        <a:xfrm>
          <a:off x="0" y="0"/>
          <a:ext cx="0" cy="0"/>
          <a:chOff x="0" y="0"/>
          <a:chExt cx="0" cy="0"/>
        </a:xfrm>
      </p:grpSpPr>
      <p:sp>
        <p:nvSpPr>
          <p:cNvPr id="97" name="Title Text"/>
          <p:cNvSpPr txBox="1">
            <a:spLocks noGrp="1"/>
          </p:cNvSpPr>
          <p:nvPr>
            <p:ph type="title"/>
          </p:nvPr>
        </p:nvSpPr>
        <p:spPr>
          <a:xfrm>
            <a:off x="585926" y="472164"/>
            <a:ext cx="7972150" cy="1012620"/>
          </a:xfrm>
          <a:prstGeom prst="rect">
            <a:avLst/>
          </a:prstGeom>
        </p:spPr>
        <p:txBody>
          <a:bodyPr/>
          <a:lstStyle/>
          <a:p>
            <a:r>
              <a:t>Title Text</a:t>
            </a:r>
          </a:p>
        </p:txBody>
      </p:sp>
      <p:sp>
        <p:nvSpPr>
          <p:cNvPr id="98" name="Picture Placeholder 8"/>
          <p:cNvSpPr>
            <a:spLocks noGrp="1"/>
          </p:cNvSpPr>
          <p:nvPr>
            <p:ph type="pic" idx="13"/>
          </p:nvPr>
        </p:nvSpPr>
        <p:spPr>
          <a:xfrm>
            <a:off x="585926" y="1529176"/>
            <a:ext cx="7974001" cy="4348096"/>
          </a:xfrm>
          <a:prstGeom prst="rect">
            <a:avLst/>
          </a:prstGeom>
        </p:spPr>
        <p:txBody>
          <a:bodyPr lIns="91439" tIns="45719" rIns="91439" bIns="45719">
            <a:noAutofit/>
          </a:bodyPr>
          <a:lstStyle/>
          <a:p>
            <a:endParaRPr/>
          </a:p>
        </p:txBody>
      </p:sp>
      <p:sp>
        <p:nvSpPr>
          <p:cNvPr id="99" name="Slide Number"/>
          <p:cNvSpPr txBox="1">
            <a:spLocks noGrp="1"/>
          </p:cNvSpPr>
          <p:nvPr>
            <p:ph type="sldNum" sz="quarter" idx="2"/>
          </p:nvPr>
        </p:nvSpPr>
        <p:spPr>
          <a:xfrm>
            <a:off x="8594523" y="6510924"/>
            <a:ext cx="131968"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06" name="Title Text"/>
          <p:cNvSpPr txBox="1">
            <a:spLocks noGrp="1"/>
          </p:cNvSpPr>
          <p:nvPr>
            <p:ph type="title"/>
          </p:nvPr>
        </p:nvSpPr>
        <p:spPr>
          <a:xfrm>
            <a:off x="585926" y="472164"/>
            <a:ext cx="7972150" cy="508565"/>
          </a:xfrm>
          <a:prstGeom prst="rect">
            <a:avLst/>
          </a:prstGeom>
        </p:spPr>
        <p:txBody>
          <a:bodyPr/>
          <a:lstStyle/>
          <a:p>
            <a:r>
              <a:t>Title Text</a:t>
            </a:r>
          </a:p>
        </p:txBody>
      </p:sp>
      <p:sp>
        <p:nvSpPr>
          <p:cNvPr id="10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4"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Divider 2">
    <p:spTree>
      <p:nvGrpSpPr>
        <p:cNvPr id="1" name=""/>
        <p:cNvGrpSpPr/>
        <p:nvPr/>
      </p:nvGrpSpPr>
      <p:grpSpPr>
        <a:xfrm>
          <a:off x="0" y="0"/>
          <a:ext cx="0" cy="0"/>
          <a:chOff x="0" y="0"/>
          <a:chExt cx="0" cy="0"/>
        </a:xfrm>
      </p:grpSpPr>
      <p:sp>
        <p:nvSpPr>
          <p:cNvPr id="31" name="Straight Connector 8"/>
          <p:cNvSpPr/>
          <p:nvPr/>
        </p:nvSpPr>
        <p:spPr>
          <a:xfrm>
            <a:off x="-1" y="6359033"/>
            <a:ext cx="9144003" cy="3"/>
          </a:xfrm>
          <a:prstGeom prst="line">
            <a:avLst/>
          </a:prstGeom>
          <a:ln w="57150">
            <a:solidFill>
              <a:schemeClr val="accent5"/>
            </a:solidFill>
          </a:ln>
        </p:spPr>
        <p:txBody>
          <a:bodyPr lIns="45718" tIns="45718" rIns="45718" bIns="45718"/>
          <a:lstStyle/>
          <a:p>
            <a:endParaRPr/>
          </a:p>
        </p:txBody>
      </p:sp>
      <p:sp>
        <p:nvSpPr>
          <p:cNvPr id="32" name="Title Text"/>
          <p:cNvSpPr txBox="1">
            <a:spLocks noGrp="1"/>
          </p:cNvSpPr>
          <p:nvPr>
            <p:ph type="title"/>
          </p:nvPr>
        </p:nvSpPr>
        <p:spPr>
          <a:xfrm>
            <a:off x="579267" y="1754076"/>
            <a:ext cx="6120004" cy="2160001"/>
          </a:xfrm>
          <a:prstGeom prst="rect">
            <a:avLst/>
          </a:prstGeom>
        </p:spPr>
        <p:txBody>
          <a:bodyPr/>
          <a:lstStyle>
            <a:lvl1pPr>
              <a:defRPr sz="4400">
                <a:solidFill>
                  <a:srgbClr val="000000"/>
                </a:solidFill>
              </a:defRPr>
            </a:lvl1pPr>
          </a:lstStyle>
          <a:p>
            <a:r>
              <a:t>Title Text</a:t>
            </a:r>
          </a:p>
        </p:txBody>
      </p:sp>
      <p:sp>
        <p:nvSpPr>
          <p:cNvPr id="33"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40" name="Rectangle 7"/>
          <p:cNvSpPr/>
          <p:nvPr/>
        </p:nvSpPr>
        <p:spPr>
          <a:xfrm>
            <a:off x="0" y="-21601"/>
            <a:ext cx="9144000" cy="6879602"/>
          </a:xfrm>
          <a:prstGeom prst="rect">
            <a:avLst/>
          </a:prstGeom>
          <a:solidFill>
            <a:srgbClr val="C2E189"/>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41" name="Title Text"/>
          <p:cNvSpPr txBox="1">
            <a:spLocks noGrp="1"/>
          </p:cNvSpPr>
          <p:nvPr>
            <p:ph type="title"/>
          </p:nvPr>
        </p:nvSpPr>
        <p:spPr>
          <a:xfrm>
            <a:off x="579267" y="720313"/>
            <a:ext cx="7200004" cy="5164550"/>
          </a:xfrm>
          <a:prstGeom prst="rect">
            <a:avLst/>
          </a:prstGeom>
        </p:spPr>
        <p:txBody>
          <a:bodyPr/>
          <a:lstStyle>
            <a:lvl1pPr>
              <a:lnSpc>
                <a:spcPct val="110000"/>
              </a:lnSpc>
              <a:defRPr sz="4000" i="1"/>
            </a:lvl1pPr>
          </a:lstStyle>
          <a:p>
            <a:r>
              <a:t>Title Text</a:t>
            </a:r>
          </a:p>
        </p:txBody>
      </p:sp>
      <p:sp>
        <p:nvSpPr>
          <p:cNvPr id="42" name="Slide Number"/>
          <p:cNvSpPr txBox="1">
            <a:spLocks noGrp="1"/>
          </p:cNvSpPr>
          <p:nvPr>
            <p:ph type="sldNum" sz="quarter" idx="2"/>
          </p:nvPr>
        </p:nvSpPr>
        <p:spPr>
          <a:xfrm>
            <a:off x="6421233" y="6292850"/>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End">
    <p:spTree>
      <p:nvGrpSpPr>
        <p:cNvPr id="1" name=""/>
        <p:cNvGrpSpPr/>
        <p:nvPr/>
      </p:nvGrpSpPr>
      <p:grpSpPr>
        <a:xfrm>
          <a:off x="0" y="0"/>
          <a:ext cx="0" cy="0"/>
          <a:chOff x="0" y="0"/>
          <a:chExt cx="0" cy="0"/>
        </a:xfrm>
      </p:grpSpPr>
      <p:sp>
        <p:nvSpPr>
          <p:cNvPr id="49" name="Rectangle 8"/>
          <p:cNvSpPr/>
          <p:nvPr/>
        </p:nvSpPr>
        <p:spPr>
          <a:xfrm>
            <a:off x="0" y="0"/>
            <a:ext cx="9144000" cy="6332400"/>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50" name="Title Text"/>
          <p:cNvSpPr txBox="1">
            <a:spLocks noGrp="1"/>
          </p:cNvSpPr>
          <p:nvPr>
            <p:ph type="title"/>
          </p:nvPr>
        </p:nvSpPr>
        <p:spPr>
          <a:xfrm>
            <a:off x="579267" y="1529174"/>
            <a:ext cx="6120004" cy="1081384"/>
          </a:xfrm>
          <a:prstGeom prst="rect">
            <a:avLst/>
          </a:prstGeom>
        </p:spPr>
        <p:txBody>
          <a:bodyPr anchor="b"/>
          <a:lstStyle>
            <a:lvl1pPr>
              <a:defRPr sz="6300">
                <a:solidFill>
                  <a:srgbClr val="FFFFFF"/>
                </a:solidFill>
              </a:defRPr>
            </a:lvl1pPr>
          </a:lstStyle>
          <a:p>
            <a:r>
              <a:t>Title Text</a:t>
            </a:r>
          </a:p>
        </p:txBody>
      </p:sp>
      <p:sp>
        <p:nvSpPr>
          <p:cNvPr id="51" name="Body Level One…"/>
          <p:cNvSpPr txBox="1">
            <a:spLocks noGrp="1"/>
          </p:cNvSpPr>
          <p:nvPr>
            <p:ph type="body" sz="quarter" idx="1"/>
          </p:nvPr>
        </p:nvSpPr>
        <p:spPr>
          <a:xfrm>
            <a:off x="579267" y="3004846"/>
            <a:ext cx="6120004" cy="1080003"/>
          </a:xfrm>
          <a:prstGeom prst="rect">
            <a:avLst/>
          </a:prstGeom>
        </p:spPr>
        <p:txBody>
          <a:bodyPr/>
          <a:lstStyle>
            <a:lvl1pPr>
              <a:lnSpc>
                <a:spcPct val="95000"/>
              </a:lnSpc>
              <a:spcBef>
                <a:spcPts val="0"/>
              </a:spcBef>
              <a:defRPr sz="2500" i="1">
                <a:solidFill>
                  <a:srgbClr val="FFFFFF"/>
                </a:solidFill>
                <a:latin typeface="Georgia"/>
                <a:ea typeface="Georgia"/>
                <a:cs typeface="Georgia"/>
                <a:sym typeface="Georgia"/>
              </a:defRPr>
            </a:lvl1pPr>
            <a:lvl2pPr marL="0" indent="0">
              <a:lnSpc>
                <a:spcPct val="95000"/>
              </a:lnSpc>
              <a:spcBef>
                <a:spcPts val="0"/>
              </a:spcBef>
              <a:buSzTx/>
              <a:buNone/>
              <a:defRPr sz="2500" i="1">
                <a:solidFill>
                  <a:srgbClr val="FFFFFF"/>
                </a:solidFill>
                <a:latin typeface="Georgia"/>
                <a:ea typeface="Georgia"/>
                <a:cs typeface="Georgia"/>
                <a:sym typeface="Georgia"/>
              </a:defRPr>
            </a:lvl2pPr>
            <a:lvl3pPr marL="0" indent="0">
              <a:lnSpc>
                <a:spcPct val="95000"/>
              </a:lnSpc>
              <a:spcBef>
                <a:spcPts val="0"/>
              </a:spcBef>
              <a:buSzTx/>
              <a:buNone/>
              <a:defRPr sz="2500" i="1">
                <a:solidFill>
                  <a:srgbClr val="FFFFFF"/>
                </a:solidFill>
                <a:latin typeface="Georgia"/>
                <a:ea typeface="Georgia"/>
                <a:cs typeface="Georgia"/>
                <a:sym typeface="Georgia"/>
              </a:defRPr>
            </a:lvl3pPr>
            <a:lvl4pPr>
              <a:lnSpc>
                <a:spcPct val="95000"/>
              </a:lnSpc>
              <a:spcBef>
                <a:spcPts val="0"/>
              </a:spcBef>
              <a:defRPr sz="2500" i="1">
                <a:solidFill>
                  <a:srgbClr val="FFFFFF"/>
                </a:solidFill>
                <a:latin typeface="Georgia"/>
                <a:ea typeface="Georgia"/>
                <a:cs typeface="Georgia"/>
                <a:sym typeface="Georgia"/>
              </a:defRPr>
            </a:lvl4pPr>
            <a:lvl5pPr>
              <a:lnSpc>
                <a:spcPct val="95000"/>
              </a:lnSpc>
              <a:spcBef>
                <a:spcPts val="0"/>
              </a:spcBef>
              <a:defRPr sz="2500" i="1">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52"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9" name="Title Text"/>
          <p:cNvSpPr txBox="1">
            <a:spLocks noGrp="1"/>
          </p:cNvSpPr>
          <p:nvPr>
            <p:ph type="title"/>
          </p:nvPr>
        </p:nvSpPr>
        <p:spPr>
          <a:prstGeom prst="rect">
            <a:avLst/>
          </a:prstGeom>
        </p:spPr>
        <p:txBody>
          <a:bodyPr/>
          <a:lstStyle/>
          <a:p>
            <a:r>
              <a:t>Title Text</a:t>
            </a:r>
          </a:p>
        </p:txBody>
      </p:sp>
      <p:sp>
        <p:nvSpPr>
          <p:cNvPr id="60" name="Body Level One…"/>
          <p:cNvSpPr txBox="1">
            <a:spLocks noGrp="1"/>
          </p:cNvSpPr>
          <p:nvPr>
            <p:ph type="body" sz="half" idx="1"/>
          </p:nvPr>
        </p:nvSpPr>
        <p:spPr>
          <a:xfrm>
            <a:off x="585926" y="1125687"/>
            <a:ext cx="3785586" cy="500323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8" name="Title Text"/>
          <p:cNvSpPr txBox="1">
            <a:spLocks noGrp="1"/>
          </p:cNvSpPr>
          <p:nvPr>
            <p:ph type="title"/>
          </p:nvPr>
        </p:nvSpPr>
        <p:spPr>
          <a:prstGeom prst="rect">
            <a:avLst/>
          </a:prstGeom>
        </p:spPr>
        <p:txBody>
          <a:bodyPr/>
          <a:lstStyle/>
          <a:p>
            <a:r>
              <a:t>Title Text</a:t>
            </a:r>
          </a:p>
        </p:txBody>
      </p:sp>
      <p:sp>
        <p:nvSpPr>
          <p:cNvPr id="69"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ext and Chart">
    <p:spTree>
      <p:nvGrpSpPr>
        <p:cNvPr id="1" name=""/>
        <p:cNvGrpSpPr/>
        <p:nvPr/>
      </p:nvGrpSpPr>
      <p:grpSpPr>
        <a:xfrm>
          <a:off x="0" y="0"/>
          <a:ext cx="0" cy="0"/>
          <a:chOff x="0" y="0"/>
          <a:chExt cx="0" cy="0"/>
        </a:xfrm>
      </p:grpSpPr>
      <p:sp>
        <p:nvSpPr>
          <p:cNvPr id="77" name="Title Text"/>
          <p:cNvSpPr txBox="1">
            <a:spLocks noGrp="1"/>
          </p:cNvSpPr>
          <p:nvPr>
            <p:ph type="title"/>
          </p:nvPr>
        </p:nvSpPr>
        <p:spPr>
          <a:xfrm>
            <a:off x="585926" y="472164"/>
            <a:ext cx="7972150" cy="1012620"/>
          </a:xfrm>
          <a:prstGeom prst="rect">
            <a:avLst/>
          </a:prstGeom>
        </p:spPr>
        <p:txBody>
          <a:bodyPr/>
          <a:lstStyle/>
          <a:p>
            <a:r>
              <a:t>Title Text</a:t>
            </a:r>
          </a:p>
        </p:txBody>
      </p:sp>
      <p:sp>
        <p:nvSpPr>
          <p:cNvPr id="78" name="Body Level One…"/>
          <p:cNvSpPr txBox="1">
            <a:spLocks noGrp="1"/>
          </p:cNvSpPr>
          <p:nvPr>
            <p:ph type="body" sz="half" idx="1"/>
          </p:nvPr>
        </p:nvSpPr>
        <p:spPr>
          <a:xfrm>
            <a:off x="585926" y="1529176"/>
            <a:ext cx="4490131" cy="4525963"/>
          </a:xfrm>
          <a:prstGeom prst="rect">
            <a:avLst/>
          </a:prstGeom>
        </p:spPr>
        <p:txBody>
          <a:bodyPr/>
          <a:lstStyle>
            <a:lvl4pPr marL="1128076" indent="-320038">
              <a:buSzPct val="100000"/>
              <a:buChar char="–"/>
            </a:lvl4pPr>
            <a:lvl5pPr marL="1392870"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79" name="Text Placeholder 2"/>
          <p:cNvSpPr>
            <a:spLocks noGrp="1"/>
          </p:cNvSpPr>
          <p:nvPr>
            <p:ph type="body" sz="quarter" idx="13"/>
          </p:nvPr>
        </p:nvSpPr>
        <p:spPr>
          <a:xfrm>
            <a:off x="5678073" y="1529177"/>
            <a:ext cx="2880003" cy="477177"/>
          </a:xfrm>
          <a:prstGeom prst="rect">
            <a:avLst/>
          </a:prstGeom>
        </p:spPr>
        <p:txBody>
          <a:bodyPr/>
          <a:lstStyle/>
          <a:p>
            <a:endParaRPr/>
          </a:p>
        </p:txBody>
      </p:sp>
      <p:sp>
        <p:nvSpPr>
          <p:cNvPr id="80" name="Slide Number"/>
          <p:cNvSpPr txBox="1">
            <a:spLocks noGrp="1"/>
          </p:cNvSpPr>
          <p:nvPr>
            <p:ph type="sldNum" sz="quarter" idx="2"/>
          </p:nvPr>
        </p:nvSpPr>
        <p:spPr>
          <a:xfrm>
            <a:off x="8594523" y="6510924"/>
            <a:ext cx="131968"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ext and Picture">
    <p:spTree>
      <p:nvGrpSpPr>
        <p:cNvPr id="1" name=""/>
        <p:cNvGrpSpPr/>
        <p:nvPr/>
      </p:nvGrpSpPr>
      <p:grpSpPr>
        <a:xfrm>
          <a:off x="0" y="0"/>
          <a:ext cx="0" cy="0"/>
          <a:chOff x="0" y="0"/>
          <a:chExt cx="0" cy="0"/>
        </a:xfrm>
      </p:grpSpPr>
      <p:sp>
        <p:nvSpPr>
          <p:cNvPr id="87" name="Title Text"/>
          <p:cNvSpPr txBox="1">
            <a:spLocks noGrp="1"/>
          </p:cNvSpPr>
          <p:nvPr>
            <p:ph type="title"/>
          </p:nvPr>
        </p:nvSpPr>
        <p:spPr>
          <a:xfrm>
            <a:off x="585926" y="472164"/>
            <a:ext cx="7972150" cy="1012620"/>
          </a:xfrm>
          <a:prstGeom prst="rect">
            <a:avLst/>
          </a:prstGeom>
        </p:spPr>
        <p:txBody>
          <a:bodyPr/>
          <a:lstStyle/>
          <a:p>
            <a:r>
              <a:t>Title Text</a:t>
            </a:r>
          </a:p>
        </p:txBody>
      </p:sp>
      <p:sp>
        <p:nvSpPr>
          <p:cNvPr id="88" name="Body Level One…"/>
          <p:cNvSpPr txBox="1">
            <a:spLocks noGrp="1"/>
          </p:cNvSpPr>
          <p:nvPr>
            <p:ph type="body" sz="half" idx="1"/>
          </p:nvPr>
        </p:nvSpPr>
        <p:spPr>
          <a:xfrm>
            <a:off x="585926" y="1529176"/>
            <a:ext cx="4490131" cy="4525963"/>
          </a:xfrm>
          <a:prstGeom prst="rect">
            <a:avLst/>
          </a:prstGeom>
        </p:spPr>
        <p:txBody>
          <a:bodyPr/>
          <a:lstStyle>
            <a:lvl4pPr marL="1128076" indent="-320038">
              <a:buSzPct val="100000"/>
              <a:buChar char="–"/>
            </a:lvl4pPr>
            <a:lvl5pPr marL="1392870"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89" name="Picture Placeholder 8"/>
          <p:cNvSpPr>
            <a:spLocks noGrp="1"/>
          </p:cNvSpPr>
          <p:nvPr>
            <p:ph type="pic" sz="quarter" idx="13"/>
          </p:nvPr>
        </p:nvSpPr>
        <p:spPr>
          <a:xfrm>
            <a:off x="5678073" y="1529176"/>
            <a:ext cx="2880003" cy="3240000"/>
          </a:xfrm>
          <a:prstGeom prst="rect">
            <a:avLst/>
          </a:prstGeom>
        </p:spPr>
        <p:txBody>
          <a:bodyPr lIns="91439" tIns="45719" rIns="91439" bIns="45719">
            <a:noAutofit/>
          </a:bodyPr>
          <a:lstStyle/>
          <a:p>
            <a:endParaRPr/>
          </a:p>
        </p:txBody>
      </p:sp>
      <p:sp>
        <p:nvSpPr>
          <p:cNvPr id="90" name="Slide Number"/>
          <p:cNvSpPr txBox="1">
            <a:spLocks noGrp="1"/>
          </p:cNvSpPr>
          <p:nvPr>
            <p:ph type="sldNum" sz="quarter" idx="2"/>
          </p:nvPr>
        </p:nvSpPr>
        <p:spPr>
          <a:xfrm>
            <a:off x="8594523" y="6510924"/>
            <a:ext cx="131968"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3" name="Title Text"/>
          <p:cNvSpPr txBox="1">
            <a:spLocks noGrp="1"/>
          </p:cNvSpPr>
          <p:nvPr>
            <p:ph type="title"/>
          </p:nvPr>
        </p:nvSpPr>
        <p:spPr>
          <a:xfrm>
            <a:off x="585926" y="472164"/>
            <a:ext cx="7972150" cy="3298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50" cy="50032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8594523"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2pPr>
      <a:lvl3pPr marL="862963" marR="0" indent="-329565"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3pPr>
      <a:lvl4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4pPr>
      <a:lvl5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itle 1"/>
          <p:cNvSpPr txBox="1"/>
          <p:nvPr/>
        </p:nvSpPr>
        <p:spPr>
          <a:xfrm>
            <a:off x="467542" y="3356990"/>
            <a:ext cx="6120005" cy="1320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nSpc>
                <a:spcPct val="80000"/>
              </a:lnSpc>
              <a:defRPr sz="3500">
                <a:solidFill>
                  <a:srgbClr val="FFFFFF"/>
                </a:solidFill>
                <a:latin typeface="Georgia"/>
                <a:ea typeface="Georgia"/>
                <a:cs typeface="Georgia"/>
                <a:sym typeface="Georgia"/>
              </a:defRPr>
            </a:lvl1pPr>
          </a:lstStyle>
          <a:p>
            <a:r>
              <a:t>Indigenous Family Violence Consultation Summary - Men’s Break Away Group</a:t>
            </a:r>
          </a:p>
        </p:txBody>
      </p:sp>
      <p:sp>
        <p:nvSpPr>
          <p:cNvPr id="124" name="Subtitle 2"/>
          <p:cNvSpPr txBox="1"/>
          <p:nvPr/>
        </p:nvSpPr>
        <p:spPr>
          <a:xfrm>
            <a:off x="467542" y="5112680"/>
            <a:ext cx="6120005"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defRPr sz="1600" b="1">
                <a:solidFill>
                  <a:srgbClr val="FFFFFF"/>
                </a:solidFill>
                <a:latin typeface="Georgia"/>
                <a:ea typeface="Georgia"/>
                <a:cs typeface="Georgia"/>
                <a:sym typeface="Georgia"/>
              </a:defRPr>
            </a:pPr>
            <a:r>
              <a:t>Fourth Action Plan of the </a:t>
            </a:r>
            <a:r>
              <a:rPr i="1"/>
              <a:t>National Plan to Reduce Violence against Women and their Children 2010-2022</a:t>
            </a:r>
          </a:p>
          <a:p>
            <a:pPr>
              <a:defRPr sz="1600" b="1">
                <a:solidFill>
                  <a:srgbClr val="FFFFFF"/>
                </a:solidFill>
                <a:latin typeface="Georgia"/>
                <a:ea typeface="Georgia"/>
                <a:cs typeface="Georgia"/>
                <a:sym typeface="Georgia"/>
              </a:defRPr>
            </a:pPr>
            <a:endParaRPr i="1"/>
          </a:p>
          <a:p>
            <a:pPr>
              <a:defRPr sz="1600" b="1">
                <a:solidFill>
                  <a:srgbClr val="FFFFFF"/>
                </a:solidFill>
                <a:latin typeface="Georgia"/>
                <a:ea typeface="Georgia"/>
                <a:cs typeface="Georgia"/>
                <a:sym typeface="Georgia"/>
              </a:defRPr>
            </a:pPr>
            <a:r>
              <a:t>Summary of Consultation - 5 September 2018</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135269422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dirty="0"/>
              <a:t>These notes relate to a break-away session focused on family violence experienced in Indigenous communities, attended by men. This was held by the Department of Social Services as part of the development of the Fourth Action Plan in Alice Springs Northern Territory. This session was facilitated by Mr Desmond Campbell from the Anti-Discrimination Commission in the Northern </a:t>
            </a:r>
            <a:r>
              <a:rPr lang="en-AU" dirty="0" smtClean="0"/>
              <a:t>Territory.</a:t>
            </a:r>
            <a:endParaRPr lang="en-AU" dirty="0"/>
          </a:p>
          <a:p>
            <a:pPr>
              <a:defRPr sz="1000" b="0"/>
            </a:pPr>
            <a:r>
              <a:rPr lang="en-AU" sz="1000" dirty="0" smtClean="0"/>
              <a:t>The </a:t>
            </a:r>
            <a:r>
              <a:rPr lang="en-AU" sz="1000" dirty="0"/>
              <a:t>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extLst>
      <p:ext uri="{BB962C8B-B14F-4D97-AF65-F5344CB8AC3E}">
        <p14:creationId xmlns:p14="http://schemas.microsoft.com/office/powerpoint/2010/main" val="95228563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Footer Placeholder 3"/>
          <p:cNvSpPr txBox="1"/>
          <p:nvPr/>
        </p:nvSpPr>
        <p:spPr>
          <a:xfrm>
            <a:off x="585925" y="6541661"/>
            <a:ext cx="7226435"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37" name="Title 1"/>
          <p:cNvSpPr txBox="1">
            <a:spLocks noGrp="1"/>
          </p:cNvSpPr>
          <p:nvPr>
            <p:ph type="title"/>
          </p:nvPr>
        </p:nvSpPr>
        <p:spPr>
          <a:xfrm>
            <a:off x="585925" y="472164"/>
            <a:ext cx="7972150" cy="329876"/>
          </a:xfrm>
          <a:prstGeom prst="rect">
            <a:avLst/>
          </a:prstGeom>
        </p:spPr>
        <p:txBody>
          <a:bodyPr/>
          <a:lstStyle>
            <a:lvl1pPr defTabSz="549919">
              <a:defRPr sz="1426"/>
            </a:lvl1pPr>
          </a:lstStyle>
          <a:p>
            <a:r>
              <a:rPr dirty="0"/>
              <a:t>Participants of Men’s workshop on domestic, family and sexual violence in Indigenous communities</a:t>
            </a:r>
          </a:p>
        </p:txBody>
      </p:sp>
      <p:sp>
        <p:nvSpPr>
          <p:cNvPr id="138"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graphicFrame>
        <p:nvGraphicFramePr>
          <p:cNvPr id="139" name="Table 8"/>
          <p:cNvGraphicFramePr/>
          <p:nvPr>
            <p:extLst>
              <p:ext uri="{D42A27DB-BD31-4B8C-83A1-F6EECF244321}">
                <p14:modId xmlns:p14="http://schemas.microsoft.com/office/powerpoint/2010/main" val="2647241725"/>
              </p:ext>
            </p:extLst>
          </p:nvPr>
        </p:nvGraphicFramePr>
        <p:xfrm>
          <a:off x="1147584" y="1296603"/>
          <a:ext cx="6442929" cy="2419081"/>
        </p:xfrm>
        <a:graphic>
          <a:graphicData uri="http://schemas.openxmlformats.org/drawingml/2006/table">
            <a:tbl>
              <a:tblPr bandRow="1">
                <a:tableStyleId>{4C3C2611-4C71-4FC5-86AE-919BDF0F9419}</a:tableStyleId>
              </a:tblPr>
              <a:tblGrid>
                <a:gridCol w="6442929">
                  <a:extLst>
                    <a:ext uri="{9D8B030D-6E8A-4147-A177-3AD203B41FA5}">
                      <a16:colId xmlns:a16="http://schemas.microsoft.com/office/drawing/2014/main" val="20000"/>
                    </a:ext>
                  </a:extLst>
                </a:gridCol>
              </a:tblGrid>
              <a:tr h="345583">
                <a:tc>
                  <a:txBody>
                    <a:bodyPr/>
                    <a:lstStyle/>
                    <a:p>
                      <a:pPr algn="l" defTabSz="457200">
                        <a:defRPr sz="1800"/>
                      </a:pPr>
                      <a:r>
                        <a:rPr sz="1400" dirty="0">
                          <a:sym typeface="Calibri"/>
                        </a:rPr>
                        <a:t>Central Australian Aboriginal Congress Aboriginal Corporation</a:t>
                      </a:r>
                    </a:p>
                  </a:txBody>
                  <a:tcPr marL="36000" marR="36000" marT="36000" marB="36000" anchor="ctr" horzOverflow="overflow"/>
                </a:tc>
                <a:extLst>
                  <a:ext uri="{0D108BD9-81ED-4DB2-BD59-A6C34878D82A}">
                    <a16:rowId xmlns:a16="http://schemas.microsoft.com/office/drawing/2014/main" val="10000"/>
                  </a:ext>
                </a:extLst>
              </a:tr>
              <a:tr h="34558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sz="1800"/>
                      </a:pPr>
                      <a:r>
                        <a:rPr lang="en-AU" sz="1400" b="0" i="0" u="none" strike="noStrike" cap="none" spc="0" baseline="0" dirty="0" err="1" smtClean="0">
                          <a:ln>
                            <a:noFill/>
                          </a:ln>
                          <a:solidFill>
                            <a:srgbClr val="000000"/>
                          </a:solidFill>
                          <a:effectLst/>
                          <a:uFillTx/>
                          <a:latin typeface="+mj-lt"/>
                          <a:ea typeface="+mj-ea"/>
                          <a:cs typeface="+mj-cs"/>
                          <a:sym typeface="Georgia"/>
                        </a:rPr>
                        <a:t>Tangentyere's</a:t>
                      </a:r>
                      <a:r>
                        <a:rPr lang="en-AU" sz="1400" b="0" i="0" u="none" strike="noStrike" cap="none" spc="0" baseline="0" dirty="0" smtClean="0">
                          <a:ln>
                            <a:noFill/>
                          </a:ln>
                          <a:solidFill>
                            <a:srgbClr val="000000"/>
                          </a:solidFill>
                          <a:effectLst/>
                          <a:uFillTx/>
                          <a:latin typeface="+mj-lt"/>
                          <a:ea typeface="+mj-ea"/>
                          <a:cs typeface="+mj-cs"/>
                          <a:sym typeface="Georgia"/>
                        </a:rPr>
                        <a:t> Men's Four Corners</a:t>
                      </a:r>
                    </a:p>
                  </a:txBody>
                  <a:tcPr marL="36000" marR="36000" marT="36000" marB="36000" anchor="ctr" horzOverflow="overflow"/>
                </a:tc>
                <a:extLst>
                  <a:ext uri="{0D108BD9-81ED-4DB2-BD59-A6C34878D82A}">
                    <a16:rowId xmlns:a16="http://schemas.microsoft.com/office/drawing/2014/main" val="10001"/>
                  </a:ext>
                </a:extLst>
              </a:tr>
              <a:tr h="345583">
                <a:tc>
                  <a:txBody>
                    <a:bodyPr/>
                    <a:lstStyle/>
                    <a:p>
                      <a:pPr algn="l" defTabSz="457200">
                        <a:defRPr sz="1800"/>
                      </a:pPr>
                      <a:r>
                        <a:rPr sz="1400" dirty="0" err="1">
                          <a:latin typeface="+mj-lt"/>
                          <a:ea typeface="Arial"/>
                          <a:cs typeface="Arial"/>
                          <a:sym typeface="Arial"/>
                        </a:rPr>
                        <a:t>Tangentyere</a:t>
                      </a:r>
                      <a:r>
                        <a:rPr sz="1400" dirty="0">
                          <a:latin typeface="+mj-lt"/>
                          <a:ea typeface="Arial"/>
                          <a:cs typeface="Arial"/>
                          <a:sym typeface="Arial"/>
                        </a:rPr>
                        <a:t> Council</a:t>
                      </a:r>
                    </a:p>
                  </a:txBody>
                  <a:tcPr marL="36000" marR="36000" marT="36000" marB="36000" anchor="ctr" horzOverflow="overflow"/>
                </a:tc>
                <a:extLst>
                  <a:ext uri="{0D108BD9-81ED-4DB2-BD59-A6C34878D82A}">
                    <a16:rowId xmlns:a16="http://schemas.microsoft.com/office/drawing/2014/main" val="10002"/>
                  </a:ext>
                </a:extLst>
              </a:tr>
              <a:tr h="345583">
                <a:tc>
                  <a:txBody>
                    <a:bodyPr/>
                    <a:lstStyle/>
                    <a:p>
                      <a:pPr algn="l" defTabSz="457200">
                        <a:defRPr sz="1800"/>
                      </a:pPr>
                      <a:r>
                        <a:rPr lang="en-AU" sz="1400" dirty="0" err="1" smtClean="0">
                          <a:latin typeface="+mj-lt"/>
                          <a:ea typeface="Arial"/>
                          <a:cs typeface="Arial"/>
                          <a:sym typeface="Arial"/>
                        </a:rPr>
                        <a:t>Ingkintja</a:t>
                      </a:r>
                      <a:r>
                        <a:rPr lang="en-AU" sz="1400" dirty="0" smtClean="0">
                          <a:latin typeface="+mj-lt"/>
                          <a:ea typeface="Arial"/>
                          <a:cs typeface="Arial"/>
                          <a:sym typeface="Arial"/>
                        </a:rPr>
                        <a:t> Male Health Service</a:t>
                      </a:r>
                      <a:endParaRPr sz="1400" dirty="0">
                        <a:latin typeface="+mj-lt"/>
                        <a:ea typeface="Arial"/>
                        <a:cs typeface="Arial"/>
                        <a:sym typeface="Arial"/>
                      </a:endParaRPr>
                    </a:p>
                  </a:txBody>
                  <a:tcPr marL="36000" marR="36000" marT="36000" marB="36000" anchor="ctr" horzOverflow="overflow"/>
                </a:tc>
                <a:extLst>
                  <a:ext uri="{0D108BD9-81ED-4DB2-BD59-A6C34878D82A}">
                    <a16:rowId xmlns:a16="http://schemas.microsoft.com/office/drawing/2014/main" val="10003"/>
                  </a:ext>
                </a:extLst>
              </a:tr>
              <a:tr h="345583">
                <a:tc>
                  <a:txBody>
                    <a:bodyPr/>
                    <a:lstStyle/>
                    <a:p>
                      <a:pPr algn="l" defTabSz="457200">
                        <a:defRPr sz="1800"/>
                      </a:pPr>
                      <a:r>
                        <a:rPr lang="en-AU" sz="1400" dirty="0" smtClean="0">
                          <a:latin typeface="+mj-lt"/>
                          <a:ea typeface="Arial"/>
                          <a:cs typeface="Arial"/>
                          <a:sym typeface="Arial"/>
                        </a:rPr>
                        <a:t>Central Australian Aboriginal Congress Social &amp; Emotional Wellbeing (SEWB)</a:t>
                      </a:r>
                      <a:endParaRPr sz="1400" dirty="0">
                        <a:latin typeface="+mj-lt"/>
                        <a:ea typeface="Arial"/>
                        <a:cs typeface="Arial"/>
                        <a:sym typeface="Arial"/>
                      </a:endParaRPr>
                    </a:p>
                  </a:txBody>
                  <a:tcPr marL="36000" marR="36000" marT="36000" marB="36000" anchor="ctr" horzOverflow="overflow"/>
                </a:tc>
                <a:extLst>
                  <a:ext uri="{0D108BD9-81ED-4DB2-BD59-A6C34878D82A}">
                    <a16:rowId xmlns:a16="http://schemas.microsoft.com/office/drawing/2014/main" val="10004"/>
                  </a:ext>
                </a:extLst>
              </a:tr>
              <a:tr h="345583">
                <a:tc>
                  <a:txBody>
                    <a:bodyPr/>
                    <a:lstStyle/>
                    <a:p>
                      <a:pPr algn="l" defTabSz="457200">
                        <a:defRPr sz="1800"/>
                      </a:pPr>
                      <a:r>
                        <a:rPr sz="1400" dirty="0">
                          <a:latin typeface="+mj-lt"/>
                          <a:ea typeface="Arial"/>
                          <a:cs typeface="Arial"/>
                          <a:sym typeface="Arial"/>
                        </a:rPr>
                        <a:t>Anti-Discrimination Commission (NT Government)</a:t>
                      </a:r>
                    </a:p>
                  </a:txBody>
                  <a:tcPr marL="36000" marR="36000" marT="36000" marB="36000" anchor="ctr" horzOverflow="overflow"/>
                </a:tc>
                <a:extLst>
                  <a:ext uri="{0D108BD9-81ED-4DB2-BD59-A6C34878D82A}">
                    <a16:rowId xmlns:a16="http://schemas.microsoft.com/office/drawing/2014/main" val="10005"/>
                  </a:ext>
                </a:extLst>
              </a:tr>
              <a:tr h="345583">
                <a:tc>
                  <a:txBody>
                    <a:bodyPr/>
                    <a:lstStyle/>
                    <a:p>
                      <a:pPr algn="l" defTabSz="457200">
                        <a:defRPr sz="1800"/>
                      </a:pPr>
                      <a:r>
                        <a:rPr lang="en-AU" sz="1400" dirty="0" smtClean="0">
                          <a:latin typeface="+mj-lt"/>
                          <a:ea typeface="Arial"/>
                          <a:cs typeface="Arial"/>
                          <a:sym typeface="Arial"/>
                        </a:rPr>
                        <a:t>Central Australian Aboriginal Congress Targeted Family Support Service (TFSS)</a:t>
                      </a:r>
                      <a:endParaRPr sz="1400" dirty="0">
                        <a:latin typeface="+mj-lt"/>
                        <a:ea typeface="Arial"/>
                        <a:cs typeface="Arial"/>
                        <a:sym typeface="Arial"/>
                      </a:endParaRPr>
                    </a:p>
                  </a:txBody>
                  <a:tcPr marL="36000" marR="36000" marT="36000" marB="36000" anchor="ctr" horzOverflow="overflow"/>
                </a:tc>
                <a:extLst>
                  <a:ext uri="{0D108BD9-81ED-4DB2-BD59-A6C34878D82A}">
                    <a16:rowId xmlns:a16="http://schemas.microsoft.com/office/drawing/2014/main" val="10006"/>
                  </a:ext>
                </a:extLst>
              </a:tr>
            </a:tbl>
          </a:graphicData>
        </a:graphic>
      </p:graphicFrame>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Footer Placeholder 2"/>
          <p:cNvSpPr txBox="1"/>
          <p:nvPr/>
        </p:nvSpPr>
        <p:spPr>
          <a:xfrm>
            <a:off x="585925" y="6541661"/>
            <a:ext cx="7370451"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p>
            <a:pPr>
              <a:defRPr sz="900">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42" name="Title 1"/>
          <p:cNvSpPr txBox="1">
            <a:spLocks noGrp="1"/>
          </p:cNvSpPr>
          <p:nvPr>
            <p:ph type="title"/>
          </p:nvPr>
        </p:nvSpPr>
        <p:spPr>
          <a:xfrm>
            <a:off x="579266" y="3987307"/>
            <a:ext cx="6120005" cy="2160000"/>
          </a:xfrm>
          <a:prstGeom prst="rect">
            <a:avLst/>
          </a:prstGeom>
        </p:spPr>
        <p:txBody>
          <a:bodyPr/>
          <a:lstStyle/>
          <a:p>
            <a:r>
              <a:t>Key themes</a:t>
            </a:r>
          </a:p>
        </p:txBody>
      </p:sp>
      <p:sp>
        <p:nvSpPr>
          <p:cNvPr id="143" name="Slide Number Placeholder 3"/>
          <p:cNvSpPr txBox="1">
            <a:spLocks noGrp="1"/>
          </p:cNvSpPr>
          <p:nvPr>
            <p:ph type="sldNum" sz="quarter" idx="4294967295"/>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defRPr>
            </a:lvl1p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Footer Placeholder 3"/>
          <p:cNvSpPr txBox="1"/>
          <p:nvPr/>
        </p:nvSpPr>
        <p:spPr>
          <a:xfrm>
            <a:off x="585925" y="6541661"/>
            <a:ext cx="7226435"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46" name="Title 1"/>
          <p:cNvSpPr txBox="1">
            <a:spLocks noGrp="1"/>
          </p:cNvSpPr>
          <p:nvPr>
            <p:ph type="title"/>
          </p:nvPr>
        </p:nvSpPr>
        <p:spPr>
          <a:xfrm>
            <a:off x="585925" y="472164"/>
            <a:ext cx="7972150" cy="329876"/>
          </a:xfrm>
          <a:prstGeom prst="rect">
            <a:avLst/>
          </a:prstGeom>
        </p:spPr>
        <p:txBody>
          <a:bodyPr/>
          <a:lstStyle>
            <a:lvl1pPr defTabSz="594359">
              <a:defRPr sz="2300"/>
            </a:lvl1pPr>
          </a:lstStyle>
          <a:p>
            <a:r>
              <a:t>Key themes</a:t>
            </a:r>
          </a:p>
        </p:txBody>
      </p:sp>
      <p:sp>
        <p:nvSpPr>
          <p:cNvPr id="147" name="Content Placeholder 2"/>
          <p:cNvSpPr txBox="1">
            <a:spLocks noGrp="1"/>
          </p:cNvSpPr>
          <p:nvPr>
            <p:ph type="body" idx="1"/>
          </p:nvPr>
        </p:nvSpPr>
        <p:spPr>
          <a:xfrm>
            <a:off x="585925" y="1125686"/>
            <a:ext cx="7719177" cy="5003232"/>
          </a:xfrm>
          <a:prstGeom prst="rect">
            <a:avLst/>
          </a:prstGeom>
        </p:spPr>
        <p:txBody>
          <a:bodyPr/>
          <a:lstStyle/>
          <a:p>
            <a:r>
              <a:t>Addressing the role that alcohol plays in domestic, family and sexual violence</a:t>
            </a:r>
          </a:p>
          <a:p>
            <a:pPr marL="541337" lvl="1" indent="-274638">
              <a:spcBef>
                <a:spcPts val="300"/>
              </a:spcBef>
              <a:buFont typeface="Arial"/>
              <a:defRPr sz="1000" b="0"/>
            </a:pPr>
            <a:r>
              <a:t>Addressing alcohol abuse is more effectively and safely dealt with when led by trusted local people with existing relationships or community standing</a:t>
            </a:r>
          </a:p>
          <a:p>
            <a:pPr marL="541337" lvl="1" indent="-274638">
              <a:spcBef>
                <a:spcPts val="300"/>
              </a:spcBef>
              <a:buFont typeface="Arial"/>
              <a:defRPr sz="1000" b="0"/>
            </a:pPr>
            <a:r>
              <a:t>There is not enough community education and discussion around alcohol abuse and healthier consumption of alcohol </a:t>
            </a:r>
          </a:p>
          <a:p>
            <a:pPr marL="541337" lvl="1" indent="-274638">
              <a:spcBef>
                <a:spcPts val="300"/>
              </a:spcBef>
              <a:buFont typeface="Arial"/>
              <a:defRPr sz="1000" b="0"/>
            </a:pPr>
            <a:r>
              <a:t>Too many non-Indigenous people are speaking about alcohol abuse on ‘behalf’ of Indigenous people. Indigenous experiences need to told by Indigenous peoples</a:t>
            </a:r>
          </a:p>
          <a:p>
            <a:pPr marL="541337" lvl="1" indent="-274638">
              <a:spcBef>
                <a:spcPts val="300"/>
              </a:spcBef>
              <a:buFont typeface="Arial"/>
              <a:defRPr sz="1000" b="0"/>
            </a:pPr>
            <a:r>
              <a:t>Mutual violence whilst under the influences of alcohol is an issues that is not being addressed</a:t>
            </a:r>
          </a:p>
          <a:p>
            <a:pPr marL="541337" lvl="1" indent="-274638">
              <a:spcBef>
                <a:spcPts val="300"/>
              </a:spcBef>
              <a:buFont typeface="Arial"/>
              <a:defRPr sz="1000" b="0"/>
            </a:pPr>
            <a:r>
              <a:t>There are so many restrictions in place around alcohol sales which is promoting unhealthy consumption. People are turning to black market purchases, and drinking to excess when they have the opportunity</a:t>
            </a:r>
          </a:p>
          <a:p>
            <a:endParaRPr sz="1000" b="0"/>
          </a:p>
          <a:p>
            <a:r>
              <a:t>The importance on local community controlled approaches to address violence</a:t>
            </a:r>
            <a:endParaRPr sz="1000" b="0"/>
          </a:p>
          <a:p>
            <a:pPr marL="541337" lvl="1" indent="-274638">
              <a:spcBef>
                <a:spcPts val="300"/>
              </a:spcBef>
              <a:buFont typeface="Arial"/>
              <a:defRPr sz="1000" b="0"/>
            </a:pPr>
            <a:r>
              <a:t>Many of the responses are ‘Darwin’ or ‘Canberra’ focused, delivered by mainstream organisations for programs that are designed elsewhere. </a:t>
            </a:r>
          </a:p>
          <a:p>
            <a:pPr marL="541337" lvl="1" indent="-274638">
              <a:spcBef>
                <a:spcPts val="300"/>
              </a:spcBef>
              <a:buFont typeface="Arial"/>
              <a:defRPr sz="1000" b="0"/>
            </a:pPr>
            <a:r>
              <a:t>It is important that local Indigenous people are trusted to drive the change in their communities</a:t>
            </a:r>
          </a:p>
          <a:p>
            <a:endParaRPr sz="1000" b="0"/>
          </a:p>
          <a:p>
            <a:r>
              <a:t>Services are needed to support men</a:t>
            </a:r>
            <a:endParaRPr sz="1000" b="0"/>
          </a:p>
          <a:p>
            <a:pPr marL="541337" lvl="1" indent="-274638">
              <a:spcBef>
                <a:spcPts val="300"/>
              </a:spcBef>
              <a:buFont typeface="Arial"/>
              <a:defRPr sz="1000" b="0"/>
            </a:pPr>
            <a:r>
              <a:t>The language around 'women and their children’ cuts men out of the issues - both as users of violence and as victims</a:t>
            </a:r>
          </a:p>
          <a:p>
            <a:pPr marL="541337" lvl="1" indent="-274638">
              <a:spcBef>
                <a:spcPts val="300"/>
              </a:spcBef>
              <a:buFont typeface="Arial"/>
              <a:defRPr sz="1000" b="0"/>
            </a:pPr>
            <a:r>
              <a:t>All cases of violence are painted with the same brush with no understanding of the different experiences of men</a:t>
            </a:r>
          </a:p>
          <a:p>
            <a:pPr marL="541337" lvl="1" indent="-274638">
              <a:spcBef>
                <a:spcPts val="300"/>
              </a:spcBef>
              <a:buFont typeface="Arial"/>
              <a:defRPr sz="1000" b="0"/>
            </a:pPr>
            <a:r>
              <a:t>Society does not acknowledge that women can also be users of violence</a:t>
            </a:r>
          </a:p>
          <a:p>
            <a:pPr marL="541337" lvl="1" indent="-274638">
              <a:spcBef>
                <a:spcPts val="300"/>
              </a:spcBef>
              <a:buFont typeface="Arial"/>
              <a:defRPr sz="1000" b="0"/>
            </a:pPr>
            <a:r>
              <a:t>Safe spaces need to be available for men</a:t>
            </a:r>
          </a:p>
          <a:p>
            <a:pPr marL="541337" lvl="1" indent="-274638">
              <a:spcBef>
                <a:spcPts val="300"/>
              </a:spcBef>
              <a:buFont typeface="Arial"/>
              <a:defRPr sz="1000" b="0"/>
            </a:pPr>
            <a:r>
              <a:t>Domestic Violence Orders (DVOs) do not consider where men will stay - there is a greater need for places for men to stay if they are under a DVO</a:t>
            </a:r>
          </a:p>
          <a:p>
            <a:pPr marL="541337" lvl="1" indent="-274638">
              <a:spcBef>
                <a:spcPts val="300"/>
              </a:spcBef>
              <a:buFont typeface="Arial"/>
              <a:defRPr sz="1000" b="0"/>
            </a:pPr>
            <a:r>
              <a:t>Some women are using DVOs against men when they do not like something that he is doing (i.e. non-domestic violence reasons)</a:t>
            </a:r>
          </a:p>
        </p:txBody>
      </p:sp>
      <p:sp>
        <p:nvSpPr>
          <p:cNvPr id="148"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Footer Placeholder 2"/>
          <p:cNvSpPr txBox="1"/>
          <p:nvPr/>
        </p:nvSpPr>
        <p:spPr>
          <a:xfrm>
            <a:off x="585925" y="6541661"/>
            <a:ext cx="7370451"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p>
            <a:pPr>
              <a:defRPr sz="900">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51" name="Title 1"/>
          <p:cNvSpPr txBox="1">
            <a:spLocks noGrp="1"/>
          </p:cNvSpPr>
          <p:nvPr>
            <p:ph type="title"/>
          </p:nvPr>
        </p:nvSpPr>
        <p:spPr>
          <a:xfrm>
            <a:off x="579266" y="3987307"/>
            <a:ext cx="6120005" cy="2160000"/>
          </a:xfrm>
          <a:prstGeom prst="rect">
            <a:avLst/>
          </a:prstGeom>
        </p:spPr>
        <p:txBody>
          <a:bodyPr/>
          <a:lstStyle/>
          <a:p>
            <a:r>
              <a:t>Priority actions</a:t>
            </a:r>
          </a:p>
        </p:txBody>
      </p:sp>
      <p:sp>
        <p:nvSpPr>
          <p:cNvPr id="152" name="Slide Number Placeholder 3"/>
          <p:cNvSpPr txBox="1">
            <a:spLocks noGrp="1"/>
          </p:cNvSpPr>
          <p:nvPr>
            <p:ph type="sldNum" sz="quarter" idx="4294967295"/>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defRPr>
            </a:lvl1p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Footer Placeholder 3"/>
          <p:cNvSpPr txBox="1"/>
          <p:nvPr/>
        </p:nvSpPr>
        <p:spPr>
          <a:xfrm>
            <a:off x="585925" y="6541661"/>
            <a:ext cx="7802499"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55" name="Title 1"/>
          <p:cNvSpPr txBox="1">
            <a:spLocks noGrp="1"/>
          </p:cNvSpPr>
          <p:nvPr>
            <p:ph type="title"/>
          </p:nvPr>
        </p:nvSpPr>
        <p:spPr>
          <a:xfrm>
            <a:off x="585925" y="472164"/>
            <a:ext cx="7972150" cy="329876"/>
          </a:xfrm>
          <a:prstGeom prst="rect">
            <a:avLst/>
          </a:prstGeom>
        </p:spPr>
        <p:txBody>
          <a:bodyPr/>
          <a:lstStyle>
            <a:lvl1pPr defTabSz="594359">
              <a:defRPr sz="2300"/>
            </a:lvl1pPr>
          </a:lstStyle>
          <a:p>
            <a:r>
              <a:t>Priority actions </a:t>
            </a:r>
          </a:p>
        </p:txBody>
      </p:sp>
      <p:sp>
        <p:nvSpPr>
          <p:cNvPr id="156" name="Content Placeholder 2"/>
          <p:cNvSpPr txBox="1">
            <a:spLocks noGrp="1"/>
          </p:cNvSpPr>
          <p:nvPr>
            <p:ph type="body" sz="half" idx="1"/>
          </p:nvPr>
        </p:nvSpPr>
        <p:spPr>
          <a:xfrm>
            <a:off x="585924" y="1125686"/>
            <a:ext cx="3785591" cy="5003232"/>
          </a:xfrm>
          <a:prstGeom prst="rect">
            <a:avLst/>
          </a:prstGeom>
        </p:spPr>
        <p:txBody>
          <a:bodyPr/>
          <a:lstStyle/>
          <a:p>
            <a:pPr marL="680964" indent="-668264" defTabSz="755751">
              <a:spcBef>
                <a:spcPts val="100"/>
              </a:spcBef>
            </a:pPr>
            <a:r>
              <a:t>The men’s family violence space should look different</a:t>
            </a:r>
          </a:p>
          <a:p>
            <a:pPr marL="447414" lvl="1" indent="-226988" defTabSz="755751">
              <a:spcBef>
                <a:spcPts val="100"/>
              </a:spcBef>
              <a:buFont typeface="Arial"/>
              <a:defRPr sz="1000" b="0"/>
            </a:pPr>
            <a:r>
              <a:t>There should be culturally appropriate supports that wrap around men after experiences of family violence and are easily accessible</a:t>
            </a:r>
          </a:p>
          <a:p>
            <a:pPr marL="447414" lvl="1" indent="-226988" defTabSz="755751">
              <a:spcBef>
                <a:spcPts val="100"/>
              </a:spcBef>
              <a:buFont typeface="Arial"/>
              <a:defRPr sz="1000" b="0"/>
            </a:pPr>
            <a:r>
              <a:t>A number of services need to be available, including men’s sheds, safe spaces with showers and beds, accomodation, counsellors and availability of education</a:t>
            </a:r>
          </a:p>
          <a:p>
            <a:pPr marL="447414" lvl="1" indent="-226988" defTabSz="755751">
              <a:spcBef>
                <a:spcPts val="100"/>
              </a:spcBef>
              <a:buFont typeface="Arial"/>
              <a:defRPr sz="1000" b="0"/>
            </a:pPr>
            <a:r>
              <a:t>Services and supports needs break away from ‘shame’ and begin to address the issues affecting men</a:t>
            </a:r>
          </a:p>
          <a:p>
            <a:pPr marL="447414" lvl="1" indent="-226988" defTabSz="755751">
              <a:spcBef>
                <a:spcPts val="100"/>
              </a:spcBef>
              <a:buFont typeface="Arial"/>
              <a:defRPr sz="1000" b="0"/>
            </a:pPr>
            <a:r>
              <a:t>Legal advice and education is required for men that is more easily accessible</a:t>
            </a:r>
          </a:p>
          <a:p>
            <a:pPr marL="680964" indent="-668264" defTabSz="755751">
              <a:spcBef>
                <a:spcPts val="100"/>
              </a:spcBef>
            </a:pPr>
            <a:endParaRPr/>
          </a:p>
          <a:p>
            <a:pPr marL="680964" indent="-668264" defTabSz="755751">
              <a:spcBef>
                <a:spcPts val="100"/>
              </a:spcBef>
            </a:pPr>
            <a:r>
              <a:t>Men’s behaviour change programs</a:t>
            </a:r>
          </a:p>
          <a:p>
            <a:pPr marL="447414" lvl="1" indent="-226988" defTabSz="755751">
              <a:spcBef>
                <a:spcPts val="100"/>
              </a:spcBef>
              <a:buFont typeface="Arial"/>
              <a:defRPr sz="1000" b="0"/>
            </a:pPr>
            <a:r>
              <a:t>There needs to be programs based on family; not just gender. Mens and womens programs need to be separate, but also need opportunities to come together</a:t>
            </a:r>
          </a:p>
          <a:p>
            <a:pPr marL="447414" lvl="1" indent="-226988" defTabSz="755751">
              <a:spcBef>
                <a:spcPts val="100"/>
              </a:spcBef>
              <a:buFont typeface="Arial"/>
              <a:defRPr sz="1000" b="0"/>
            </a:pPr>
            <a:r>
              <a:t>Alice Springs has a lot of good men who should be given a chance to lead</a:t>
            </a:r>
          </a:p>
          <a:p>
            <a:pPr marL="447414" lvl="1" indent="-226988" defTabSz="755751">
              <a:spcBef>
                <a:spcPts val="100"/>
              </a:spcBef>
              <a:buFont typeface="Arial"/>
              <a:defRPr sz="1000" b="0"/>
            </a:pPr>
            <a:r>
              <a:t>More programs are needed. These need to employ local people who have been through the program and draw on local men’s networks</a:t>
            </a:r>
          </a:p>
          <a:p>
            <a:pPr marL="447414" lvl="1" indent="-226988" defTabSz="755751">
              <a:spcBef>
                <a:spcPts val="100"/>
              </a:spcBef>
              <a:buFont typeface="Arial"/>
              <a:defRPr sz="1000" b="0"/>
            </a:pPr>
            <a:r>
              <a:t>The 4 Corners Program (program led by local men that promote community safety and strong leadership) should be expanded. Greater funding is needed for the Ingkja Mens Program</a:t>
            </a:r>
          </a:p>
          <a:p>
            <a:pPr marL="447414" lvl="1" indent="-226988" defTabSz="755751">
              <a:spcBef>
                <a:spcPts val="100"/>
              </a:spcBef>
              <a:buFont typeface="Arial"/>
              <a:defRPr sz="1000" b="0"/>
            </a:pPr>
            <a:endParaRPr/>
          </a:p>
          <a:p>
            <a:pPr marL="447414" lvl="1" indent="-226988" defTabSz="755751">
              <a:spcBef>
                <a:spcPts val="100"/>
              </a:spcBef>
              <a:buFont typeface="Arial"/>
              <a:defRPr sz="1000" b="0"/>
            </a:pPr>
            <a:endParaRPr sz="700"/>
          </a:p>
        </p:txBody>
      </p:sp>
      <p:sp>
        <p:nvSpPr>
          <p:cNvPr id="157" name="Slide Number Placeholder 4"/>
          <p:cNvSpPr txBox="1">
            <a:spLocks noGrp="1"/>
          </p:cNvSpPr>
          <p:nvPr>
            <p:ph type="sldNum" sz="quarter" idx="4294967295"/>
          </p:nvPr>
        </p:nvSpPr>
        <p:spPr>
          <a:xfrm>
            <a:off x="8599489"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158" name="Content Placeholder 5"/>
          <p:cNvSpPr txBox="1"/>
          <p:nvPr/>
        </p:nvSpPr>
        <p:spPr>
          <a:xfrm>
            <a:off x="4772490" y="1125686"/>
            <a:ext cx="3785589" cy="50032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marL="823913" indent="-1098551">
              <a:spcBef>
                <a:spcPts val="600"/>
              </a:spcBef>
              <a:defRPr sz="1200" b="1">
                <a:latin typeface="Arial"/>
                <a:ea typeface="Arial"/>
                <a:cs typeface="Arial"/>
                <a:sym typeface="Arial"/>
              </a:defRPr>
            </a:pPr>
            <a:r>
              <a:t>Engagement with young people</a:t>
            </a:r>
          </a:p>
          <a:p>
            <a:pPr marL="541337" lvl="1" indent="-274638">
              <a:spcBef>
                <a:spcPts val="300"/>
              </a:spcBef>
              <a:buSzPct val="100000"/>
              <a:buFont typeface="Arial"/>
              <a:buChar char="•"/>
              <a:defRPr sz="1000">
                <a:latin typeface="Arial"/>
                <a:ea typeface="Arial"/>
                <a:cs typeface="Arial"/>
                <a:sym typeface="Arial"/>
              </a:defRPr>
            </a:pPr>
            <a:r>
              <a:t>Drop in centres need to be open 24 hours a day. </a:t>
            </a:r>
          </a:p>
          <a:p>
            <a:pPr marL="541337" lvl="1" indent="-274638">
              <a:spcBef>
                <a:spcPts val="300"/>
              </a:spcBef>
              <a:buSzPct val="100000"/>
              <a:buFont typeface="Arial"/>
              <a:buChar char="•"/>
              <a:defRPr sz="1000">
                <a:latin typeface="Arial"/>
                <a:ea typeface="Arial"/>
                <a:cs typeface="Arial"/>
                <a:sym typeface="Arial"/>
              </a:defRPr>
            </a:pPr>
            <a:r>
              <a:t>There needs to be a safe space for young people, like men’s safe spaces. These need meals, showers and a bed</a:t>
            </a:r>
          </a:p>
          <a:p>
            <a:pPr marL="541337" lvl="1" indent="-274638">
              <a:spcBef>
                <a:spcPts val="300"/>
              </a:spcBef>
              <a:buSzPct val="100000"/>
              <a:buFont typeface="Arial"/>
              <a:buChar char="•"/>
              <a:defRPr sz="1000">
                <a:latin typeface="Arial"/>
                <a:ea typeface="Arial"/>
                <a:cs typeface="Arial"/>
                <a:sym typeface="Arial"/>
              </a:defRPr>
            </a:pPr>
            <a:r>
              <a:t>There is a need for programs to specifically support and wrap around young people</a:t>
            </a:r>
          </a:p>
          <a:p>
            <a:pPr marL="541337" lvl="1" indent="-274638">
              <a:spcBef>
                <a:spcPts val="300"/>
              </a:spcBef>
              <a:buSzPct val="100000"/>
              <a:buFont typeface="Arial"/>
              <a:buChar char="•"/>
              <a:defRPr sz="1000">
                <a:latin typeface="Arial"/>
                <a:ea typeface="Arial"/>
                <a:cs typeface="Arial"/>
                <a:sym typeface="Arial"/>
              </a:defRPr>
            </a:pPr>
            <a:r>
              <a:t>Life lessons from leaders need to be transferred to young people</a:t>
            </a:r>
          </a:p>
          <a:p>
            <a:pPr marL="823913" indent="-1098551">
              <a:spcBef>
                <a:spcPts val="600"/>
              </a:spcBef>
              <a:defRPr sz="1200" b="1">
                <a:latin typeface="Arial"/>
                <a:ea typeface="Arial"/>
                <a:cs typeface="Arial"/>
                <a:sym typeface="Arial"/>
              </a:defRPr>
            </a:pPr>
            <a:endParaRPr/>
          </a:p>
          <a:p>
            <a:pPr marL="823913" indent="-1098551">
              <a:spcBef>
                <a:spcPts val="600"/>
              </a:spcBef>
              <a:defRPr sz="1200" b="1">
                <a:latin typeface="Arial"/>
                <a:ea typeface="Arial"/>
                <a:cs typeface="Arial"/>
                <a:sym typeface="Arial"/>
              </a:defRPr>
            </a:pPr>
            <a:r>
              <a:t>Indigenous culture and empowerment </a:t>
            </a:r>
          </a:p>
          <a:p>
            <a:pPr marL="541337" lvl="1" indent="-274638">
              <a:spcBef>
                <a:spcPts val="300"/>
              </a:spcBef>
              <a:buSzPct val="100000"/>
              <a:buFont typeface="Arial"/>
              <a:buChar char="•"/>
              <a:defRPr sz="1000">
                <a:latin typeface="Arial"/>
                <a:ea typeface="Arial"/>
                <a:cs typeface="Arial"/>
                <a:sym typeface="Arial"/>
              </a:defRPr>
            </a:pPr>
            <a:r>
              <a:t>There needs be protocol in drawing on Indigenous culture, which is currently not being shared. Culture programs are needed </a:t>
            </a:r>
          </a:p>
          <a:p>
            <a:pPr marL="541337" lvl="1" indent="-274638">
              <a:spcBef>
                <a:spcPts val="300"/>
              </a:spcBef>
              <a:buSzPct val="100000"/>
              <a:buFont typeface="Arial"/>
              <a:buChar char="•"/>
              <a:defRPr sz="1000">
                <a:latin typeface="Arial"/>
                <a:ea typeface="Arial"/>
                <a:cs typeface="Arial"/>
                <a:sym typeface="Arial"/>
              </a:defRPr>
            </a:pPr>
            <a:r>
              <a:t>There are many Aboriginal visitors from outside Alice Springs that do not follow the local culture. Outside Shires should be responsible for taking their people back to their shires</a:t>
            </a:r>
          </a:p>
          <a:p>
            <a:pPr marL="541337" lvl="1" indent="-274638">
              <a:spcBef>
                <a:spcPts val="300"/>
              </a:spcBef>
              <a:buSzPct val="100000"/>
              <a:buFont typeface="Arial"/>
              <a:buChar char="•"/>
              <a:defRPr sz="1000">
                <a:latin typeface="Arial"/>
                <a:ea typeface="Arial"/>
                <a:cs typeface="Arial"/>
                <a:sym typeface="Arial"/>
              </a:defRPr>
            </a:pPr>
            <a:r>
              <a:t>Indigenous communities need to be given the power to enforce justice</a:t>
            </a:r>
          </a:p>
          <a:p>
            <a:pPr marL="541337" lvl="1" indent="-274638">
              <a:spcBef>
                <a:spcPts val="300"/>
              </a:spcBef>
              <a:buSzPct val="100000"/>
              <a:buFont typeface="Arial"/>
              <a:buChar char="•"/>
              <a:defRPr sz="1000">
                <a:latin typeface="Arial"/>
                <a:ea typeface="Arial"/>
                <a:cs typeface="Arial"/>
                <a:sym typeface="Arial"/>
              </a:defRPr>
            </a:pPr>
            <a:r>
              <a:t>A community justice model needs to be developed by the community, and implemented by the community</a:t>
            </a:r>
          </a:p>
          <a:p>
            <a:pPr marL="541337" lvl="1" indent="-274638">
              <a:spcBef>
                <a:spcPts val="300"/>
              </a:spcBef>
              <a:buSzPct val="100000"/>
              <a:buFont typeface="Arial"/>
              <a:buChar char="•"/>
              <a:defRPr sz="1000">
                <a:latin typeface="Arial"/>
                <a:ea typeface="Arial"/>
                <a:cs typeface="Arial"/>
                <a:sym typeface="Arial"/>
              </a:defRPr>
            </a:pPr>
            <a:endParaRPr/>
          </a:p>
          <a:p>
            <a:pPr marL="541337" lvl="1" indent="-274638">
              <a:spcBef>
                <a:spcPts val="300"/>
              </a:spcBef>
              <a:buSzPct val="100000"/>
              <a:buFont typeface="Arial"/>
              <a:buChar char="•"/>
              <a:defRPr sz="1000">
                <a:latin typeface="Arial"/>
                <a:ea typeface="Arial"/>
                <a:cs typeface="Arial"/>
                <a:sym typeface="Arial"/>
              </a:defRPr>
            </a:pPr>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Footer Placeholder 3"/>
          <p:cNvSpPr txBox="1"/>
          <p:nvPr/>
        </p:nvSpPr>
        <p:spPr>
          <a:xfrm>
            <a:off x="585925" y="6541661"/>
            <a:ext cx="7802499"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61" name="Title 1"/>
          <p:cNvSpPr txBox="1">
            <a:spLocks noGrp="1"/>
          </p:cNvSpPr>
          <p:nvPr>
            <p:ph type="title"/>
          </p:nvPr>
        </p:nvSpPr>
        <p:spPr>
          <a:xfrm>
            <a:off x="585925" y="472164"/>
            <a:ext cx="7972150" cy="329876"/>
          </a:xfrm>
          <a:prstGeom prst="rect">
            <a:avLst/>
          </a:prstGeom>
        </p:spPr>
        <p:txBody>
          <a:bodyPr/>
          <a:lstStyle>
            <a:lvl1pPr defTabSz="594359">
              <a:defRPr sz="2300"/>
            </a:lvl1pPr>
          </a:lstStyle>
          <a:p>
            <a:r>
              <a:t>Priority actions </a:t>
            </a:r>
          </a:p>
        </p:txBody>
      </p:sp>
      <p:sp>
        <p:nvSpPr>
          <p:cNvPr id="162" name="Content Placeholder 2"/>
          <p:cNvSpPr txBox="1">
            <a:spLocks noGrp="1"/>
          </p:cNvSpPr>
          <p:nvPr>
            <p:ph type="body" sz="half" idx="1"/>
          </p:nvPr>
        </p:nvSpPr>
        <p:spPr>
          <a:xfrm>
            <a:off x="585924" y="1125686"/>
            <a:ext cx="3785591" cy="5003232"/>
          </a:xfrm>
          <a:prstGeom prst="rect">
            <a:avLst/>
          </a:prstGeom>
        </p:spPr>
        <p:txBody>
          <a:bodyPr/>
          <a:lstStyle/>
          <a:p>
            <a:pPr marL="680964" indent="-668264" defTabSz="755751">
              <a:spcBef>
                <a:spcPts val="100"/>
              </a:spcBef>
            </a:pPr>
            <a:r>
              <a:t>More mental health support</a:t>
            </a:r>
          </a:p>
          <a:p>
            <a:pPr marL="447414" lvl="1" indent="-226988" defTabSz="755751">
              <a:spcBef>
                <a:spcPts val="100"/>
              </a:spcBef>
              <a:buFont typeface="Arial"/>
              <a:defRPr sz="1000" b="0"/>
            </a:pPr>
            <a:r>
              <a:t>There is limited to no support for addressing mental health issues in men</a:t>
            </a:r>
          </a:p>
          <a:p>
            <a:pPr marL="447414" lvl="1" indent="-226988" defTabSz="755751">
              <a:spcBef>
                <a:spcPts val="100"/>
              </a:spcBef>
              <a:buFont typeface="Arial"/>
              <a:defRPr sz="1000" b="0"/>
            </a:pPr>
            <a:r>
              <a:t>Mental health issues are seen as taboo and there is a lot of shame surrounding them</a:t>
            </a:r>
          </a:p>
          <a:p>
            <a:pPr marL="447414" lvl="1" indent="-226988" defTabSz="755751">
              <a:spcBef>
                <a:spcPts val="100"/>
              </a:spcBef>
              <a:buFont typeface="Arial"/>
              <a:defRPr sz="1000" b="0"/>
            </a:pPr>
            <a:r>
              <a:t>Local healing and yarning programs are needed to assist address the significant mental health issues in Indigenous communities</a:t>
            </a:r>
          </a:p>
          <a:p>
            <a:pPr marL="447414" lvl="1" indent="-226988" defTabSz="755751">
              <a:spcBef>
                <a:spcPts val="100"/>
              </a:spcBef>
              <a:buFont typeface="Arial"/>
              <a:defRPr sz="1000" b="0"/>
            </a:pPr>
            <a:endParaRPr/>
          </a:p>
          <a:p>
            <a:pPr marL="680964" indent="-668264" defTabSz="755751">
              <a:spcBef>
                <a:spcPts val="100"/>
              </a:spcBef>
            </a:pPr>
            <a:r>
              <a:t>Addressing the trauma in Indigenous communities </a:t>
            </a:r>
          </a:p>
          <a:p>
            <a:pPr marL="447414" lvl="1" indent="-226988" defTabSz="755751">
              <a:spcBef>
                <a:spcPts val="100"/>
              </a:spcBef>
              <a:buFont typeface="Arial"/>
              <a:defRPr sz="1000" b="0"/>
            </a:pPr>
            <a:r>
              <a:t>Programs that are culturally appropriate are needed to address trauma experienced by Indigenous peoples</a:t>
            </a:r>
          </a:p>
          <a:p>
            <a:pPr marL="447414" lvl="1" indent="-226988" defTabSz="755751">
              <a:spcBef>
                <a:spcPts val="100"/>
              </a:spcBef>
              <a:buFont typeface="Arial"/>
              <a:defRPr sz="1000" b="0"/>
            </a:pPr>
            <a:r>
              <a:t>The effects of the Northern Territory Intervention are still being felt, and impacting Indigenous peoples</a:t>
            </a:r>
          </a:p>
          <a:p>
            <a:pPr marL="447414" lvl="1" indent="-226988" defTabSz="755751">
              <a:spcBef>
                <a:spcPts val="100"/>
              </a:spcBef>
              <a:buFont typeface="Arial"/>
              <a:defRPr sz="1000" b="0"/>
            </a:pPr>
            <a:r>
              <a:t>Strengths based approaches are needed</a:t>
            </a:r>
          </a:p>
          <a:p>
            <a:pPr marL="447414" lvl="1" indent="-226988" defTabSz="755751">
              <a:spcBef>
                <a:spcPts val="100"/>
              </a:spcBef>
              <a:buFont typeface="Arial"/>
              <a:defRPr sz="1000" b="0"/>
            </a:pPr>
            <a:endParaRPr/>
          </a:p>
          <a:p>
            <a:pPr marL="447414" lvl="1" indent="-226988" defTabSz="755751">
              <a:spcBef>
                <a:spcPts val="100"/>
              </a:spcBef>
              <a:buFont typeface="Arial"/>
              <a:defRPr sz="1000" b="0"/>
            </a:pPr>
            <a:endParaRPr/>
          </a:p>
          <a:p>
            <a:pPr marL="447414" lvl="1" indent="-226988" defTabSz="755751">
              <a:spcBef>
                <a:spcPts val="100"/>
              </a:spcBef>
              <a:buFont typeface="Arial"/>
              <a:defRPr sz="1000" b="0"/>
            </a:pPr>
            <a:endParaRPr/>
          </a:p>
          <a:p>
            <a:pPr marL="447414" lvl="1" indent="-226988" defTabSz="755751">
              <a:spcBef>
                <a:spcPts val="100"/>
              </a:spcBef>
              <a:buFont typeface="Arial"/>
              <a:defRPr sz="1000" b="0"/>
            </a:pPr>
            <a:endParaRPr sz="700"/>
          </a:p>
        </p:txBody>
      </p:sp>
      <p:sp>
        <p:nvSpPr>
          <p:cNvPr id="163"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
        <p:nvSpPr>
          <p:cNvPr id="164" name="Content Placeholder 5"/>
          <p:cNvSpPr txBox="1"/>
          <p:nvPr/>
        </p:nvSpPr>
        <p:spPr>
          <a:xfrm>
            <a:off x="4772490" y="1125686"/>
            <a:ext cx="3785589" cy="50032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marL="823913" indent="-1098551">
              <a:spcBef>
                <a:spcPts val="600"/>
              </a:spcBef>
              <a:defRPr sz="1200" b="1">
                <a:latin typeface="Arial"/>
                <a:ea typeface="Arial"/>
                <a:cs typeface="Arial"/>
                <a:sym typeface="Arial"/>
              </a:defRPr>
            </a:pPr>
            <a:r>
              <a:t>Alcohol and drugs</a:t>
            </a:r>
          </a:p>
          <a:p>
            <a:pPr marL="541337" lvl="1" indent="-274638">
              <a:spcBef>
                <a:spcPts val="300"/>
              </a:spcBef>
              <a:buSzPct val="100000"/>
              <a:buFont typeface="Arial"/>
              <a:buChar char="•"/>
              <a:defRPr sz="1000">
                <a:latin typeface="Arial"/>
                <a:ea typeface="Arial"/>
                <a:cs typeface="Arial"/>
                <a:sym typeface="Arial"/>
              </a:defRPr>
            </a:pPr>
            <a:r>
              <a:t>The issues of ICE are massive in communities, and have significant impacts in family violence</a:t>
            </a:r>
          </a:p>
          <a:p>
            <a:pPr marL="541337" lvl="1" indent="-274638">
              <a:spcBef>
                <a:spcPts val="300"/>
              </a:spcBef>
              <a:buSzPct val="100000"/>
              <a:buFont typeface="Arial"/>
              <a:buChar char="•"/>
              <a:defRPr sz="1000">
                <a:latin typeface="Arial"/>
                <a:ea typeface="Arial"/>
                <a:cs typeface="Arial"/>
                <a:sym typeface="Arial"/>
              </a:defRPr>
            </a:pPr>
            <a:r>
              <a:t>Alcohol is a major contributor to family violence</a:t>
            </a:r>
          </a:p>
          <a:p>
            <a:pPr marL="541337" lvl="1" indent="-274638">
              <a:spcBef>
                <a:spcPts val="300"/>
              </a:spcBef>
              <a:buSzPct val="100000"/>
              <a:buFont typeface="Arial"/>
              <a:buChar char="•"/>
              <a:defRPr sz="1000">
                <a:latin typeface="Arial"/>
                <a:ea typeface="Arial"/>
                <a:cs typeface="Arial"/>
                <a:sym typeface="Arial"/>
              </a:defRPr>
            </a:pPr>
            <a:r>
              <a:t>Programs need to be led by local community members</a:t>
            </a:r>
          </a:p>
          <a:p>
            <a:pPr marL="541337" lvl="1" indent="-274638">
              <a:spcBef>
                <a:spcPts val="300"/>
              </a:spcBef>
              <a:buSzPct val="100000"/>
              <a:buFont typeface="Arial"/>
              <a:buChar char="•"/>
              <a:defRPr sz="1000">
                <a:latin typeface="Arial"/>
                <a:ea typeface="Arial"/>
                <a:cs typeface="Arial"/>
                <a:sym typeface="Arial"/>
              </a:defRPr>
            </a:pPr>
            <a:r>
              <a:t>More alcohol and other drug (AOD) services are needed, both within community and inside prisons</a:t>
            </a:r>
          </a:p>
          <a:p>
            <a:pPr marL="541337" lvl="1" indent="-274638">
              <a:spcBef>
                <a:spcPts val="300"/>
              </a:spcBef>
              <a:buSzPct val="100000"/>
              <a:buFont typeface="Arial"/>
              <a:buChar char="•"/>
              <a:defRPr sz="1000">
                <a:latin typeface="Arial"/>
                <a:ea typeface="Arial"/>
                <a:cs typeface="Arial"/>
                <a:sym typeface="Arial"/>
              </a:defRPr>
            </a:pPr>
            <a:r>
              <a:t>There needs to be greater education of the effects of drugs and alcohol</a:t>
            </a:r>
          </a:p>
          <a:p>
            <a:pPr marL="541337" lvl="1" indent="-274638">
              <a:spcBef>
                <a:spcPts val="300"/>
              </a:spcBef>
              <a:buSzPct val="100000"/>
              <a:buFont typeface="Arial"/>
              <a:buChar char="•"/>
              <a:defRPr sz="1000">
                <a:latin typeface="Arial"/>
                <a:ea typeface="Arial"/>
                <a:cs typeface="Arial"/>
                <a:sym typeface="Arial"/>
              </a:defRPr>
            </a:pPr>
            <a:r>
              <a:t>Police need to focus on targeting the dealers and drug runners; not the people using the drugs</a:t>
            </a:r>
          </a:p>
          <a:p>
            <a:pPr marL="541337" lvl="1" indent="-274638">
              <a:spcBef>
                <a:spcPts val="300"/>
              </a:spcBef>
              <a:buSzPct val="100000"/>
              <a:buFont typeface="Arial"/>
              <a:buChar char="•"/>
              <a:defRPr sz="1000">
                <a:latin typeface="Arial"/>
                <a:ea typeface="Arial"/>
                <a:cs typeface="Arial"/>
                <a:sym typeface="Arial"/>
              </a:defRPr>
            </a:pPr>
            <a:endParaRPr/>
          </a:p>
          <a:p>
            <a:pPr marL="680964" indent="-668264" defTabSz="755751">
              <a:spcBef>
                <a:spcPts val="100"/>
              </a:spcBef>
              <a:defRPr sz="1200" b="1">
                <a:latin typeface="Arial"/>
                <a:ea typeface="Arial"/>
                <a:cs typeface="Arial"/>
                <a:sym typeface="Arial"/>
              </a:defRPr>
            </a:pPr>
            <a:r>
              <a:t>Prison and other justice programs </a:t>
            </a:r>
          </a:p>
          <a:p>
            <a:pPr marL="447414" lvl="1" indent="-226988" defTabSz="755751">
              <a:spcBef>
                <a:spcPts val="100"/>
              </a:spcBef>
              <a:buSzPct val="100000"/>
              <a:buFont typeface="Arial"/>
              <a:buChar char="•"/>
              <a:defRPr sz="1000">
                <a:latin typeface="Arial"/>
                <a:ea typeface="Arial"/>
                <a:cs typeface="Arial"/>
                <a:sym typeface="Arial"/>
              </a:defRPr>
            </a:pPr>
            <a:r>
              <a:t>There should be other justice alternatives to prison</a:t>
            </a:r>
          </a:p>
          <a:p>
            <a:pPr marL="447414" lvl="1" indent="-226988" defTabSz="755751">
              <a:spcBef>
                <a:spcPts val="100"/>
              </a:spcBef>
              <a:buSzPct val="100000"/>
              <a:buFont typeface="Arial"/>
              <a:buChar char="•"/>
              <a:defRPr sz="1000">
                <a:latin typeface="Arial"/>
                <a:ea typeface="Arial"/>
                <a:cs typeface="Arial"/>
                <a:sym typeface="Arial"/>
              </a:defRPr>
            </a:pPr>
            <a:r>
              <a:t>Some men use prison as quiet time: time to get away from family; food; safety; and a bed. This is reflective of the lack of other support to assist local communities</a:t>
            </a:r>
          </a:p>
          <a:p>
            <a:pPr marL="447414" lvl="1" indent="-226988" defTabSz="755751">
              <a:spcBef>
                <a:spcPts val="100"/>
              </a:spcBef>
              <a:buSzPct val="100000"/>
              <a:buFont typeface="Arial"/>
              <a:buChar char="•"/>
              <a:defRPr sz="1000">
                <a:latin typeface="Arial"/>
                <a:ea typeface="Arial"/>
                <a:cs typeface="Arial"/>
                <a:sym typeface="Arial"/>
              </a:defRPr>
            </a:pPr>
            <a:r>
              <a:t>There needs to be more opportunities to engage in culture and ceremony in prisons</a:t>
            </a:r>
          </a:p>
          <a:p>
            <a:pPr marL="541337" lvl="1" indent="-274638">
              <a:spcBef>
                <a:spcPts val="300"/>
              </a:spcBef>
              <a:buSzPct val="100000"/>
              <a:buFont typeface="Arial"/>
              <a:buChar char="•"/>
              <a:defRPr sz="1000">
                <a:latin typeface="Arial"/>
                <a:ea typeface="Arial"/>
                <a:cs typeface="Arial"/>
                <a:sym typeface="Arial"/>
              </a:defRPr>
            </a:pPr>
            <a:endParaRPr/>
          </a:p>
          <a:p>
            <a:pPr marL="541337" lvl="1" indent="-274638">
              <a:spcBef>
                <a:spcPts val="300"/>
              </a:spcBef>
              <a:buSzPct val="100000"/>
              <a:buFont typeface="Arial"/>
              <a:buChar char="•"/>
              <a:defRPr sz="1000">
                <a:latin typeface="Arial"/>
                <a:ea typeface="Arial"/>
                <a:cs typeface="Arial"/>
                <a:sym typeface="Arial"/>
              </a:defRPr>
            </a:pPr>
            <a:endParaRP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TotalTime>
  <Words>1310</Words>
  <Application>Microsoft Office PowerPoint</Application>
  <PresentationFormat>On-screen Show (4:3)</PresentationFormat>
  <Paragraphs>106</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Participants of Men’s workshop on domestic, family and sexual violence in Indigenous communities</vt:lpstr>
      <vt:lpstr>Key themes</vt:lpstr>
      <vt:lpstr>Key themes</vt:lpstr>
      <vt:lpstr>Priority actions</vt:lpstr>
      <vt:lpstr>Priority actions </vt:lpstr>
      <vt:lpstr>Priority actions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LECH, Joanna</dc:creator>
  <cp:lastModifiedBy>PATTERSON, Alex</cp:lastModifiedBy>
  <cp:revision>3</cp:revision>
  <dcterms:modified xsi:type="dcterms:W3CDTF">2018-10-08T05:50:48Z</dcterms:modified>
</cp:coreProperties>
</file>