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6" r:id="rId2"/>
    <p:sldId id="266" r:id="rId3"/>
    <p:sldId id="267" r:id="rId4"/>
    <p:sldId id="259" r:id="rId5"/>
    <p:sldId id="260" r:id="rId6"/>
    <p:sldId id="261" r:id="rId7"/>
    <p:sldId id="262" r:id="rId8"/>
    <p:sldId id="263" r:id="rId9"/>
    <p:sldId id="264" r:id="rId10"/>
    <p:sldId id="265" r:id="rId1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E8CB"/>
          </a:solidFill>
        </a:fill>
      </a:tcStyle>
    </a:wholeTbl>
    <a:band2H>
      <a:tcTxStyle/>
      <a:tcStyle>
        <a:tcBdr/>
        <a:fill>
          <a:solidFill>
            <a:srgbClr val="EBF4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D4"/>
          </a:solidFill>
        </a:fill>
      </a:tcStyle>
    </a:wholeTbl>
    <a:band2H>
      <a:tcTxStyle/>
      <a:tcStyle>
        <a:tcBdr/>
        <a:fill>
          <a:solidFill>
            <a:srgbClr val="E6E9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CBCC"/>
          </a:solidFill>
        </a:fill>
      </a:tcStyle>
    </a:wholeTbl>
    <a:band2H>
      <a:tcTxStyle/>
      <a:tcStyle>
        <a:tcBdr/>
        <a:fill>
          <a:solidFill>
            <a:srgbClr val="F0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AD5"/>
          </a:solidFill>
        </a:fill>
      </a:tcStyle>
    </a:wholeTbl>
    <a:band2H>
      <a:tcTxStyle/>
      <a:tcStyle>
        <a:tcBdr/>
        <a:fill>
          <a:solidFill>
            <a:srgbClr val="E8E6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5" d="100"/>
          <a:sy n="115" d="100"/>
        </p:scale>
        <p:origin x="1494" y="108"/>
      </p:cViewPr>
      <p:guideLst>
        <p:guide orient="horz" pos="2160"/>
        <p:guide pos="2880"/>
      </p:guideLst>
    </p:cSldViewPr>
  </p:slideViewPr>
  <p:notesTextViewPr>
    <p:cViewPr>
      <p:scale>
        <a:sx n="1" d="1"/>
        <a:sy n="1" d="1"/>
      </p:scale>
      <p:origin x="0" y="0"/>
    </p:cViewPr>
  </p:notesTextViewPr>
  <p:notesViewPr>
    <p:cSldViewPr snapToGrid="0">
      <p:cViewPr varScale="1">
        <p:scale>
          <a:sx n="57" d="100"/>
          <a:sy n="57" d="100"/>
        </p:scale>
        <p:origin x="2071" y="48"/>
      </p:cViewPr>
      <p:guideLst/>
    </p:cSldViewPr>
  </p:notesViewPr>
  <p:gridSpacing cx="1800000" cy="180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1402E1-4B73-44AE-B9CC-3BC58673EE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226ED311-7F7C-44C9-8B7F-B20E6391A6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D1A5BF-914A-4E27-BE50-FFE9232575B1}" type="datetimeFigureOut">
              <a:rPr lang="en-AU" smtClean="0"/>
              <a:t>8/10/2018</a:t>
            </a:fld>
            <a:endParaRPr lang="en-AU"/>
          </a:p>
        </p:txBody>
      </p:sp>
      <p:sp>
        <p:nvSpPr>
          <p:cNvPr id="4" name="Footer Placeholder 3">
            <a:extLst>
              <a:ext uri="{FF2B5EF4-FFF2-40B4-BE49-F238E27FC236}">
                <a16:creationId xmlns:a16="http://schemas.microsoft.com/office/drawing/2014/main" id="{82D3430D-9AC2-40C9-B968-EAD406D9EF8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2CC346AF-B3D0-414A-9557-ECAA07501BD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E8DBBB-D336-41C1-9224-8D04A7905BB1}" type="slidenum">
              <a:rPr lang="en-AU" smtClean="0"/>
              <a:t>‹#›</a:t>
            </a:fld>
            <a:endParaRPr lang="en-AU"/>
          </a:p>
        </p:txBody>
      </p:sp>
    </p:spTree>
    <p:extLst>
      <p:ext uri="{BB962C8B-B14F-4D97-AF65-F5344CB8AC3E}">
        <p14:creationId xmlns:p14="http://schemas.microsoft.com/office/powerpoint/2010/main" val="1436014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1143000" y="685800"/>
            <a:ext cx="4572000" cy="3429000"/>
          </a:xfrm>
          <a:prstGeom prst="rect">
            <a:avLst/>
          </a:prstGeom>
        </p:spPr>
        <p:txBody>
          <a:bodyPr/>
          <a:lstStyle/>
          <a:p>
            <a:endParaRPr/>
          </a:p>
        </p:txBody>
      </p:sp>
      <p:sp>
        <p:nvSpPr>
          <p:cNvPr id="122" name="Shape 12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475780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12" name="Picture 7" descr="Picture 7"/>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3" name="Title Text"/>
          <p:cNvSpPr txBox="1">
            <a:spLocks noGrp="1"/>
          </p:cNvSpPr>
          <p:nvPr>
            <p:ph type="title"/>
          </p:nvPr>
        </p:nvSpPr>
        <p:spPr>
          <a:xfrm>
            <a:off x="579267" y="3429000"/>
            <a:ext cx="6120002" cy="1081384"/>
          </a:xfrm>
          <a:prstGeom prst="rect">
            <a:avLst/>
          </a:prstGeom>
        </p:spPr>
        <p:txBody>
          <a:bodyPr/>
          <a:lstStyle>
            <a:lvl1pPr>
              <a:defRPr sz="4400">
                <a:solidFill>
                  <a:srgbClr val="FFFFFF"/>
                </a:solidFill>
              </a:defRPr>
            </a:lvl1pPr>
          </a:lstStyle>
          <a:p>
            <a:r>
              <a:t>Title Text</a:t>
            </a:r>
          </a:p>
        </p:txBody>
      </p:sp>
      <p:sp>
        <p:nvSpPr>
          <p:cNvPr id="14" name="Body Level One…"/>
          <p:cNvSpPr txBox="1">
            <a:spLocks noGrp="1"/>
          </p:cNvSpPr>
          <p:nvPr>
            <p:ph type="body" sz="quarter" idx="1"/>
          </p:nvPr>
        </p:nvSpPr>
        <p:spPr>
          <a:xfrm>
            <a:off x="579267" y="4562388"/>
            <a:ext cx="6120002" cy="1080001"/>
          </a:xfrm>
          <a:prstGeom prst="rect">
            <a:avLst/>
          </a:prstGeom>
        </p:spPr>
        <p:txBody>
          <a:bodyPr/>
          <a:lstStyle>
            <a:lvl1pPr>
              <a:spcBef>
                <a:spcPts val="0"/>
              </a:spcBef>
              <a:defRPr sz="1600">
                <a:solidFill>
                  <a:srgbClr val="FFFFFF"/>
                </a:solidFill>
                <a:latin typeface="Georgia"/>
                <a:ea typeface="Georgia"/>
                <a:cs typeface="Georgia"/>
                <a:sym typeface="Georgia"/>
              </a:defRPr>
            </a:lvl1pPr>
            <a:lvl2pPr marL="0" indent="457200">
              <a:spcBef>
                <a:spcPts val="0"/>
              </a:spcBef>
              <a:buSzTx/>
              <a:buNone/>
              <a:defRPr sz="1600">
                <a:solidFill>
                  <a:srgbClr val="FFFFFF"/>
                </a:solidFill>
                <a:latin typeface="Georgia"/>
                <a:ea typeface="Georgia"/>
                <a:cs typeface="Georgia"/>
                <a:sym typeface="Georgia"/>
              </a:defRPr>
            </a:lvl2pPr>
            <a:lvl3pPr marL="0" indent="914400">
              <a:spcBef>
                <a:spcPts val="0"/>
              </a:spcBef>
              <a:buSzTx/>
              <a:buNone/>
              <a:defRPr sz="1600">
                <a:solidFill>
                  <a:srgbClr val="FFFFFF"/>
                </a:solidFill>
                <a:latin typeface="Georgia"/>
                <a:ea typeface="Georgia"/>
                <a:cs typeface="Georgia"/>
                <a:sym typeface="Georgia"/>
              </a:defRPr>
            </a:lvl3pPr>
            <a:lvl4pPr indent="1371600">
              <a:spcBef>
                <a:spcPts val="0"/>
              </a:spcBef>
              <a:defRPr sz="1600">
                <a:solidFill>
                  <a:srgbClr val="FFFFFF"/>
                </a:solidFill>
                <a:latin typeface="Georgia"/>
                <a:ea typeface="Georgia"/>
                <a:cs typeface="Georgia"/>
                <a:sym typeface="Georgia"/>
              </a:defRPr>
            </a:lvl4pPr>
            <a:lvl5pPr indent="1828800">
              <a:spcBef>
                <a:spcPts val="0"/>
              </a:spcBef>
              <a:defRPr sz="16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p:spTree>
      <p:nvGrpSpPr>
        <p:cNvPr id="1" name=""/>
        <p:cNvGrpSpPr/>
        <p:nvPr/>
      </p:nvGrpSpPr>
      <p:grpSpPr>
        <a:xfrm>
          <a:off x="0" y="0"/>
          <a:ext cx="0" cy="0"/>
          <a:chOff x="0" y="0"/>
          <a:chExt cx="0" cy="0"/>
        </a:xfrm>
      </p:grpSpPr>
      <p:sp>
        <p:nvSpPr>
          <p:cNvPr id="98" name="Title Text"/>
          <p:cNvSpPr txBox="1">
            <a:spLocks noGrp="1"/>
          </p:cNvSpPr>
          <p:nvPr>
            <p:ph type="title"/>
          </p:nvPr>
        </p:nvSpPr>
        <p:spPr>
          <a:xfrm>
            <a:off x="585926" y="472164"/>
            <a:ext cx="7972149" cy="1012620"/>
          </a:xfrm>
          <a:prstGeom prst="rect">
            <a:avLst/>
          </a:prstGeom>
        </p:spPr>
        <p:txBody>
          <a:bodyPr/>
          <a:lstStyle/>
          <a:p>
            <a:r>
              <a:t>Title Text</a:t>
            </a:r>
          </a:p>
        </p:txBody>
      </p:sp>
      <p:sp>
        <p:nvSpPr>
          <p:cNvPr id="99" name="Slide Number"/>
          <p:cNvSpPr txBox="1">
            <a:spLocks noGrp="1"/>
          </p:cNvSpPr>
          <p:nvPr>
            <p:ph type="sldNum" sz="quarter" idx="2"/>
          </p:nvPr>
        </p:nvSpPr>
        <p:spPr>
          <a:xfrm>
            <a:off x="8594521" y="6510924"/>
            <a:ext cx="131968" cy="127001"/>
          </a:xfrm>
          <a:prstGeom prst="rect">
            <a:avLst/>
          </a:prstGeom>
        </p:spPr>
        <p:txBody>
          <a:bodyPr/>
          <a:lstStyle/>
          <a:p>
            <a:fld id="{86CB4B4D-7CA3-9044-876B-883B54F8677D}" type="slidenum">
              <a:t>‹#›</a:t>
            </a:fld>
            <a:endParaRPr/>
          </a:p>
        </p:txBody>
      </p:sp>
      <p:sp>
        <p:nvSpPr>
          <p:cNvPr id="100" name="Picture Placeholder 8"/>
          <p:cNvSpPr>
            <a:spLocks noGrp="1"/>
          </p:cNvSpPr>
          <p:nvPr>
            <p:ph type="pic" idx="13"/>
          </p:nvPr>
        </p:nvSpPr>
        <p:spPr>
          <a:xfrm>
            <a:off x="585926" y="1529176"/>
            <a:ext cx="7974001" cy="4348096"/>
          </a:xfrm>
          <a:prstGeom prst="rect">
            <a:avLst/>
          </a:prstGeom>
        </p:spPr>
        <p:txBody>
          <a:bodyPr lIns="91439" tIns="45719" rIns="91439" bIns="45719">
            <a:noAutofit/>
          </a:bodyPr>
          <a:lstStyle/>
          <a:p>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07" name="Title Text"/>
          <p:cNvSpPr txBox="1">
            <a:spLocks noGrp="1"/>
          </p:cNvSpPr>
          <p:nvPr>
            <p:ph type="title"/>
          </p:nvPr>
        </p:nvSpPr>
        <p:spPr>
          <a:xfrm>
            <a:off x="585926" y="472164"/>
            <a:ext cx="7972149" cy="508564"/>
          </a:xfrm>
          <a:prstGeom prst="rect">
            <a:avLst/>
          </a:prstGeom>
        </p:spPr>
        <p:txBody>
          <a:bodyPr/>
          <a:lstStyle/>
          <a:p>
            <a:r>
              <a:t>Title Text</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5"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ivider 1">
    <p:spTree>
      <p:nvGrpSpPr>
        <p:cNvPr id="1" name=""/>
        <p:cNvGrpSpPr/>
        <p:nvPr/>
      </p:nvGrpSpPr>
      <p:grpSpPr>
        <a:xfrm>
          <a:off x="0" y="0"/>
          <a:ext cx="0" cy="0"/>
          <a:chOff x="0" y="0"/>
          <a:chExt cx="0" cy="0"/>
        </a:xfrm>
      </p:grpSpPr>
      <p:pic>
        <p:nvPicPr>
          <p:cNvPr id="22" name="Picture 8" descr="Picture 8"/>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23" name="Title Text"/>
          <p:cNvSpPr txBox="1">
            <a:spLocks noGrp="1"/>
          </p:cNvSpPr>
          <p:nvPr>
            <p:ph type="title"/>
          </p:nvPr>
        </p:nvSpPr>
        <p:spPr>
          <a:xfrm>
            <a:off x="579267" y="3987307"/>
            <a:ext cx="6120002" cy="2160000"/>
          </a:xfrm>
          <a:prstGeom prst="rect">
            <a:avLst/>
          </a:prstGeom>
        </p:spPr>
        <p:txBody>
          <a:bodyPr/>
          <a:lstStyle>
            <a:lvl1pPr>
              <a:defRPr sz="4400">
                <a:solidFill>
                  <a:srgbClr val="000000"/>
                </a:solidFill>
              </a:defRPr>
            </a:lvl1pPr>
          </a:lstStyle>
          <a:p>
            <a:r>
              <a:t>Title Text</a:t>
            </a:r>
          </a:p>
        </p:txBody>
      </p:sp>
      <p:sp>
        <p:nvSpPr>
          <p:cNvPr id="24"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Quote/Breakout">
    <p:spTree>
      <p:nvGrpSpPr>
        <p:cNvPr id="1" name=""/>
        <p:cNvGrpSpPr/>
        <p:nvPr/>
      </p:nvGrpSpPr>
      <p:grpSpPr>
        <a:xfrm>
          <a:off x="0" y="0"/>
          <a:ext cx="0" cy="0"/>
          <a:chOff x="0" y="0"/>
          <a:chExt cx="0" cy="0"/>
        </a:xfrm>
      </p:grpSpPr>
      <p:sp>
        <p:nvSpPr>
          <p:cNvPr id="31" name="Rectangle 7"/>
          <p:cNvSpPr/>
          <p:nvPr/>
        </p:nvSpPr>
        <p:spPr>
          <a:xfrm>
            <a:off x="0" y="-21601"/>
            <a:ext cx="9144000" cy="6879602"/>
          </a:xfrm>
          <a:prstGeom prst="rect">
            <a:avLst/>
          </a:prstGeom>
          <a:solidFill>
            <a:srgbClr val="C2E189"/>
          </a:solidFill>
          <a:ln w="12700">
            <a:miter lim="400000"/>
          </a:ln>
        </p:spPr>
        <p:txBody>
          <a:bodyPr lIns="45719" rIns="45719" anchor="ctr"/>
          <a:lstStyle/>
          <a:p>
            <a:pPr algn="ctr">
              <a:defRPr>
                <a:solidFill>
                  <a:srgbClr val="FFFFFF"/>
                </a:solidFill>
              </a:defRPr>
            </a:pPr>
            <a:endParaRPr/>
          </a:p>
        </p:txBody>
      </p:sp>
      <p:sp>
        <p:nvSpPr>
          <p:cNvPr id="32" name="Title Text"/>
          <p:cNvSpPr txBox="1">
            <a:spLocks noGrp="1"/>
          </p:cNvSpPr>
          <p:nvPr>
            <p:ph type="title"/>
          </p:nvPr>
        </p:nvSpPr>
        <p:spPr>
          <a:xfrm>
            <a:off x="579267" y="720313"/>
            <a:ext cx="7200002" cy="5164550"/>
          </a:xfrm>
          <a:prstGeom prst="rect">
            <a:avLst/>
          </a:prstGeom>
        </p:spPr>
        <p:txBody>
          <a:bodyPr/>
          <a:lstStyle>
            <a:lvl1pPr>
              <a:lnSpc>
                <a:spcPct val="110000"/>
              </a:lnSpc>
              <a:defRPr sz="4000" i="1"/>
            </a:lvl1pPr>
          </a:lstStyle>
          <a:p>
            <a:r>
              <a:t>Title Text</a:t>
            </a:r>
          </a:p>
        </p:txBody>
      </p:sp>
      <p:sp>
        <p:nvSpPr>
          <p:cNvPr id="33"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End">
    <p:spTree>
      <p:nvGrpSpPr>
        <p:cNvPr id="1" name=""/>
        <p:cNvGrpSpPr/>
        <p:nvPr/>
      </p:nvGrpSpPr>
      <p:grpSpPr>
        <a:xfrm>
          <a:off x="0" y="0"/>
          <a:ext cx="0" cy="0"/>
          <a:chOff x="0" y="0"/>
          <a:chExt cx="0" cy="0"/>
        </a:xfrm>
      </p:grpSpPr>
      <p:sp>
        <p:nvSpPr>
          <p:cNvPr id="40" name="Rectangle 8"/>
          <p:cNvSpPr/>
          <p:nvPr/>
        </p:nvSpPr>
        <p:spPr>
          <a:xfrm>
            <a:off x="0" y="0"/>
            <a:ext cx="9144000" cy="6332400"/>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41" name="Title Text"/>
          <p:cNvSpPr txBox="1">
            <a:spLocks noGrp="1"/>
          </p:cNvSpPr>
          <p:nvPr>
            <p:ph type="title"/>
          </p:nvPr>
        </p:nvSpPr>
        <p:spPr>
          <a:xfrm>
            <a:off x="579267" y="1529174"/>
            <a:ext cx="6120002" cy="1081384"/>
          </a:xfrm>
          <a:prstGeom prst="rect">
            <a:avLst/>
          </a:prstGeom>
        </p:spPr>
        <p:txBody>
          <a:bodyPr anchor="b"/>
          <a:lstStyle>
            <a:lvl1pPr>
              <a:defRPr sz="6300">
                <a:solidFill>
                  <a:srgbClr val="FFFFFF"/>
                </a:solidFill>
              </a:defRPr>
            </a:lvl1pPr>
          </a:lstStyle>
          <a:p>
            <a:r>
              <a:t>Title Text</a:t>
            </a:r>
          </a:p>
        </p:txBody>
      </p:sp>
      <p:sp>
        <p:nvSpPr>
          <p:cNvPr id="42" name="Body Level One…"/>
          <p:cNvSpPr txBox="1">
            <a:spLocks noGrp="1"/>
          </p:cNvSpPr>
          <p:nvPr>
            <p:ph type="body" sz="quarter" idx="1"/>
          </p:nvPr>
        </p:nvSpPr>
        <p:spPr>
          <a:xfrm>
            <a:off x="579267" y="3004846"/>
            <a:ext cx="6120002" cy="1080001"/>
          </a:xfrm>
          <a:prstGeom prst="rect">
            <a:avLst/>
          </a:prstGeom>
        </p:spPr>
        <p:txBody>
          <a:bodyPr/>
          <a:lstStyle>
            <a:lvl1pPr>
              <a:lnSpc>
                <a:spcPct val="95000"/>
              </a:lnSpc>
              <a:spcBef>
                <a:spcPts val="0"/>
              </a:spcBef>
              <a:defRPr sz="2500" i="1">
                <a:solidFill>
                  <a:srgbClr val="FFFFFF"/>
                </a:solidFill>
                <a:latin typeface="Georgia"/>
                <a:ea typeface="Georgia"/>
                <a:cs typeface="Georgia"/>
                <a:sym typeface="Georgia"/>
              </a:defRPr>
            </a:lvl1pPr>
            <a:lvl2pPr marL="0" indent="457200">
              <a:lnSpc>
                <a:spcPct val="95000"/>
              </a:lnSpc>
              <a:spcBef>
                <a:spcPts val="0"/>
              </a:spcBef>
              <a:buSzTx/>
              <a:buNone/>
              <a:defRPr sz="2500" i="1">
                <a:solidFill>
                  <a:srgbClr val="FFFFFF"/>
                </a:solidFill>
                <a:latin typeface="Georgia"/>
                <a:ea typeface="Georgia"/>
                <a:cs typeface="Georgia"/>
                <a:sym typeface="Georgia"/>
              </a:defRPr>
            </a:lvl2pPr>
            <a:lvl3pPr marL="0" indent="914400">
              <a:lnSpc>
                <a:spcPct val="95000"/>
              </a:lnSpc>
              <a:spcBef>
                <a:spcPts val="0"/>
              </a:spcBef>
              <a:buSzTx/>
              <a:buNone/>
              <a:defRPr sz="2500" i="1">
                <a:solidFill>
                  <a:srgbClr val="FFFFFF"/>
                </a:solidFill>
                <a:latin typeface="Georgia"/>
                <a:ea typeface="Georgia"/>
                <a:cs typeface="Georgia"/>
                <a:sym typeface="Georgia"/>
              </a:defRPr>
            </a:lvl3pPr>
            <a:lvl4pPr indent="1371600">
              <a:lnSpc>
                <a:spcPct val="95000"/>
              </a:lnSpc>
              <a:spcBef>
                <a:spcPts val="0"/>
              </a:spcBef>
              <a:defRPr sz="2500" i="1">
                <a:solidFill>
                  <a:srgbClr val="FFFFFF"/>
                </a:solidFill>
                <a:latin typeface="Georgia"/>
                <a:ea typeface="Georgia"/>
                <a:cs typeface="Georgia"/>
                <a:sym typeface="Georgia"/>
              </a:defRPr>
            </a:lvl4pPr>
            <a:lvl5pPr indent="1828800">
              <a:lnSpc>
                <a:spcPct val="95000"/>
              </a:lnSpc>
              <a:spcBef>
                <a:spcPts val="0"/>
              </a:spcBef>
              <a:defRPr sz="2500" i="1">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lumns">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Body Level One…"/>
          <p:cNvSpPr txBox="1">
            <a:spLocks noGrp="1"/>
          </p:cNvSpPr>
          <p:nvPr>
            <p:ph type="body" sz="half" idx="1"/>
          </p:nvPr>
        </p:nvSpPr>
        <p:spPr>
          <a:xfrm>
            <a:off x="585926" y="1125687"/>
            <a:ext cx="3785586" cy="500322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 name="Body Level One…">
            <a:extLst>
              <a:ext uri="{FF2B5EF4-FFF2-40B4-BE49-F238E27FC236}">
                <a16:creationId xmlns:a16="http://schemas.microsoft.com/office/drawing/2014/main" id="{C25DC07A-FB24-420C-A1ED-99E91B8BB325}"/>
              </a:ext>
            </a:extLst>
          </p:cNvPr>
          <p:cNvSpPr txBox="1">
            <a:spLocks noGrp="1"/>
          </p:cNvSpPr>
          <p:nvPr>
            <p:ph type="body" sz="half" idx="10"/>
          </p:nvPr>
        </p:nvSpPr>
        <p:spPr>
          <a:xfrm>
            <a:off x="4772488" y="1125687"/>
            <a:ext cx="3785586" cy="500322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2_Two Columns">
    <p:spTree>
      <p:nvGrpSpPr>
        <p:cNvPr id="1" name=""/>
        <p:cNvGrpSpPr/>
        <p:nvPr/>
      </p:nvGrpSpPr>
      <p:grpSpPr>
        <a:xfrm>
          <a:off x="0" y="0"/>
          <a:ext cx="0" cy="0"/>
          <a:chOff x="0" y="0"/>
          <a:chExt cx="0" cy="0"/>
        </a:xfrm>
      </p:grpSpPr>
      <p:sp>
        <p:nvSpPr>
          <p:cNvPr id="59" name="Title Text"/>
          <p:cNvSpPr txBox="1">
            <a:spLocks noGrp="1"/>
          </p:cNvSpPr>
          <p:nvPr>
            <p:ph type="title"/>
          </p:nvPr>
        </p:nvSpPr>
        <p:spPr>
          <a:xfrm>
            <a:off x="585926" y="472165"/>
            <a:ext cx="3785586" cy="508563"/>
          </a:xfrm>
          <a:prstGeom prst="rect">
            <a:avLst/>
          </a:prstGeom>
        </p:spPr>
        <p:txBody>
          <a:bodyPr/>
          <a:lstStyle>
            <a:lvl1pPr>
              <a:lnSpc>
                <a:spcPct val="100000"/>
              </a:lnSpc>
            </a:lvl1pPr>
          </a:lstStyle>
          <a:p>
            <a:r>
              <a:t>Title Text</a:t>
            </a:r>
          </a:p>
        </p:txBody>
      </p:sp>
      <p:sp>
        <p:nvSpPr>
          <p:cNvPr id="60" name="Body Level One…"/>
          <p:cNvSpPr txBox="1">
            <a:spLocks noGrp="1"/>
          </p:cNvSpPr>
          <p:nvPr>
            <p:ph type="body" sz="half" idx="1"/>
          </p:nvPr>
        </p:nvSpPr>
        <p:spPr>
          <a:xfrm>
            <a:off x="585926" y="1125687"/>
            <a:ext cx="3785586" cy="500322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2" name="Text Placeholder 4"/>
          <p:cNvSpPr>
            <a:spLocks noGrp="1"/>
          </p:cNvSpPr>
          <p:nvPr>
            <p:ph type="body" sz="quarter" idx="13"/>
          </p:nvPr>
        </p:nvSpPr>
        <p:spPr>
          <a:xfrm>
            <a:off x="4772025" y="471487"/>
            <a:ext cx="3786188" cy="508562"/>
          </a:xfrm>
          <a:prstGeom prst="rect">
            <a:avLst/>
          </a:prstGeom>
        </p:spPr>
        <p:txBody>
          <a:bodyPr/>
          <a:lstStyle/>
          <a:p>
            <a:pPr>
              <a:lnSpc>
                <a:spcPct val="80000"/>
              </a:lnSpc>
              <a:spcBef>
                <a:spcPts val="0"/>
              </a:spcBef>
              <a:defRPr sz="2400" b="0">
                <a:solidFill>
                  <a:schemeClr val="accent5"/>
                </a:solidFill>
                <a:latin typeface="Georgia"/>
                <a:ea typeface="Georgia"/>
                <a:cs typeface="Georgia"/>
                <a:sym typeface="Georgia"/>
              </a:defRPr>
            </a:pPr>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1_Two Columns">
    <p:spTree>
      <p:nvGrpSpPr>
        <p:cNvPr id="1" name=""/>
        <p:cNvGrpSpPr/>
        <p:nvPr/>
      </p:nvGrpSpPr>
      <p:grpSpPr>
        <a:xfrm>
          <a:off x="0" y="0"/>
          <a:ext cx="0" cy="0"/>
          <a:chOff x="0" y="0"/>
          <a:chExt cx="0" cy="0"/>
        </a:xfrm>
      </p:grpSpPr>
      <p:sp>
        <p:nvSpPr>
          <p:cNvPr id="69" name="Title Text"/>
          <p:cNvSpPr txBox="1">
            <a:spLocks noGrp="1"/>
          </p:cNvSpPr>
          <p:nvPr>
            <p:ph type="title"/>
          </p:nvPr>
        </p:nvSpPr>
        <p:spPr>
          <a:prstGeom prst="rect">
            <a:avLst/>
          </a:prstGeom>
        </p:spPr>
        <p:txBody>
          <a:bodyPr/>
          <a:lstStyle/>
          <a:p>
            <a:r>
              <a:t>Title Text</a:t>
            </a:r>
          </a:p>
        </p:txBody>
      </p:sp>
      <p:sp>
        <p:nvSpPr>
          <p:cNvPr id="7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ext and Chart">
    <p:spTree>
      <p:nvGrpSpPr>
        <p:cNvPr id="1" name=""/>
        <p:cNvGrpSpPr/>
        <p:nvPr/>
      </p:nvGrpSpPr>
      <p:grpSpPr>
        <a:xfrm>
          <a:off x="0" y="0"/>
          <a:ext cx="0" cy="0"/>
          <a:chOff x="0" y="0"/>
          <a:chExt cx="0" cy="0"/>
        </a:xfrm>
      </p:grpSpPr>
      <p:sp>
        <p:nvSpPr>
          <p:cNvPr id="78" name="Title Text"/>
          <p:cNvSpPr txBox="1">
            <a:spLocks noGrp="1"/>
          </p:cNvSpPr>
          <p:nvPr>
            <p:ph type="title"/>
          </p:nvPr>
        </p:nvSpPr>
        <p:spPr>
          <a:xfrm>
            <a:off x="585926" y="472164"/>
            <a:ext cx="7972149" cy="1012620"/>
          </a:xfrm>
          <a:prstGeom prst="rect">
            <a:avLst/>
          </a:prstGeom>
        </p:spPr>
        <p:txBody>
          <a:bodyPr/>
          <a:lstStyle/>
          <a:p>
            <a:r>
              <a:t>Title Text</a:t>
            </a:r>
          </a:p>
        </p:txBody>
      </p:sp>
      <p:sp>
        <p:nvSpPr>
          <p:cNvPr id="79" name="Body Level One…"/>
          <p:cNvSpPr txBox="1">
            <a:spLocks noGrp="1"/>
          </p:cNvSpPr>
          <p:nvPr>
            <p:ph type="body" sz="half" idx="1"/>
          </p:nvPr>
        </p:nvSpPr>
        <p:spPr>
          <a:xfrm>
            <a:off x="585926" y="1529176"/>
            <a:ext cx="4490131" cy="4525963"/>
          </a:xfrm>
          <a:prstGeom prst="rect">
            <a:avLst/>
          </a:prstGeom>
        </p:spPr>
        <p:txBody>
          <a:bodyPr/>
          <a:lstStyle>
            <a:lvl4pPr marL="1128077" indent="-320039">
              <a:buSzPct val="100000"/>
              <a:buChar char="–"/>
            </a:lvl4pPr>
            <a:lvl5pPr marL="1392872" indent="-318135">
              <a:buSzPct val="100000"/>
              <a:buChar char="–"/>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xfrm>
            <a:off x="8594521" y="6510924"/>
            <a:ext cx="131968" cy="127001"/>
          </a:xfrm>
          <a:prstGeom prst="rect">
            <a:avLst/>
          </a:prstGeom>
        </p:spPr>
        <p:txBody>
          <a:bodyPr/>
          <a:lstStyle/>
          <a:p>
            <a:fld id="{86CB4B4D-7CA3-9044-876B-883B54F8677D}" type="slidenum">
              <a:t>‹#›</a:t>
            </a:fld>
            <a:endParaRPr/>
          </a:p>
        </p:txBody>
      </p:sp>
      <p:sp>
        <p:nvSpPr>
          <p:cNvPr id="81" name="Text Placeholder 2"/>
          <p:cNvSpPr>
            <a:spLocks noGrp="1"/>
          </p:cNvSpPr>
          <p:nvPr>
            <p:ph type="body" sz="quarter" idx="13"/>
          </p:nvPr>
        </p:nvSpPr>
        <p:spPr>
          <a:xfrm>
            <a:off x="5678073" y="1529177"/>
            <a:ext cx="2880001" cy="477177"/>
          </a:xfrm>
          <a:prstGeom prst="rect">
            <a:avLst/>
          </a:prstGeom>
        </p:spPr>
        <p:txBody>
          <a:bodyPr/>
          <a:lstStyle/>
          <a:p>
            <a:pPr>
              <a:lnSpc>
                <a:spcPct val="90000"/>
              </a:lnSpc>
              <a:spcBef>
                <a:spcPts val="0"/>
              </a:spcBef>
              <a:defRPr sz="1600">
                <a:latin typeface="Georgia"/>
                <a:ea typeface="Georgia"/>
                <a:cs typeface="Georgia"/>
                <a:sym typeface="Georgia"/>
              </a:defRPr>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ext and Picture">
    <p:spTree>
      <p:nvGrpSpPr>
        <p:cNvPr id="1" name=""/>
        <p:cNvGrpSpPr/>
        <p:nvPr/>
      </p:nvGrpSpPr>
      <p:grpSpPr>
        <a:xfrm>
          <a:off x="0" y="0"/>
          <a:ext cx="0" cy="0"/>
          <a:chOff x="0" y="0"/>
          <a:chExt cx="0" cy="0"/>
        </a:xfrm>
      </p:grpSpPr>
      <p:sp>
        <p:nvSpPr>
          <p:cNvPr id="88" name="Title Text"/>
          <p:cNvSpPr txBox="1">
            <a:spLocks noGrp="1"/>
          </p:cNvSpPr>
          <p:nvPr>
            <p:ph type="title"/>
          </p:nvPr>
        </p:nvSpPr>
        <p:spPr>
          <a:xfrm>
            <a:off x="585926" y="472164"/>
            <a:ext cx="7972149" cy="1012620"/>
          </a:xfrm>
          <a:prstGeom prst="rect">
            <a:avLst/>
          </a:prstGeom>
        </p:spPr>
        <p:txBody>
          <a:bodyPr/>
          <a:lstStyle/>
          <a:p>
            <a:r>
              <a:t>Title Text</a:t>
            </a:r>
          </a:p>
        </p:txBody>
      </p:sp>
      <p:sp>
        <p:nvSpPr>
          <p:cNvPr id="89" name="Body Level One…"/>
          <p:cNvSpPr txBox="1">
            <a:spLocks noGrp="1"/>
          </p:cNvSpPr>
          <p:nvPr>
            <p:ph type="body" sz="half" idx="1"/>
          </p:nvPr>
        </p:nvSpPr>
        <p:spPr>
          <a:xfrm>
            <a:off x="585926" y="1529176"/>
            <a:ext cx="4490131" cy="4525963"/>
          </a:xfrm>
          <a:prstGeom prst="rect">
            <a:avLst/>
          </a:prstGeom>
        </p:spPr>
        <p:txBody>
          <a:bodyPr/>
          <a:lstStyle>
            <a:lvl4pPr marL="1128077" indent="-320039">
              <a:buSzPct val="100000"/>
              <a:buChar char="–"/>
            </a:lvl4pPr>
            <a:lvl5pPr marL="1392872" indent="-318135">
              <a:buSzPct val="100000"/>
              <a:buChar char="–"/>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xfrm>
            <a:off x="8594521" y="6510924"/>
            <a:ext cx="131968" cy="127001"/>
          </a:xfrm>
          <a:prstGeom prst="rect">
            <a:avLst/>
          </a:prstGeom>
        </p:spPr>
        <p:txBody>
          <a:bodyPr/>
          <a:lstStyle/>
          <a:p>
            <a:fld id="{86CB4B4D-7CA3-9044-876B-883B54F8677D}" type="slidenum">
              <a:t>‹#›</a:t>
            </a:fld>
            <a:endParaRPr/>
          </a:p>
        </p:txBody>
      </p:sp>
      <p:sp>
        <p:nvSpPr>
          <p:cNvPr id="91" name="Picture Placeholder 8"/>
          <p:cNvSpPr>
            <a:spLocks noGrp="1"/>
          </p:cNvSpPr>
          <p:nvPr>
            <p:ph type="pic" sz="quarter" idx="13"/>
          </p:nvPr>
        </p:nvSpPr>
        <p:spPr>
          <a:xfrm>
            <a:off x="5678073" y="1529176"/>
            <a:ext cx="2880001" cy="3240000"/>
          </a:xfrm>
          <a:prstGeom prst="rect">
            <a:avLst/>
          </a:prstGeom>
        </p:spPr>
        <p:txBody>
          <a:bodyPr lIns="91439" tIns="45719" rIns="91439" bIns="45719">
            <a:noAutofit/>
          </a:bodyPr>
          <a:lstStyle/>
          <a:p>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6"/>
          <p:cNvSpPr/>
          <p:nvPr/>
        </p:nvSpPr>
        <p:spPr>
          <a:xfrm>
            <a:off x="0" y="6385835"/>
            <a:ext cx="9144000" cy="472165"/>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3" name="Title Text"/>
          <p:cNvSpPr txBox="1">
            <a:spLocks noGrp="1"/>
          </p:cNvSpPr>
          <p:nvPr>
            <p:ph type="title"/>
          </p:nvPr>
        </p:nvSpPr>
        <p:spPr>
          <a:xfrm>
            <a:off x="585926" y="472165"/>
            <a:ext cx="7972149" cy="3298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Title Text</a:t>
            </a:r>
          </a:p>
        </p:txBody>
      </p:sp>
      <p:sp>
        <p:nvSpPr>
          <p:cNvPr id="4" name="Body Level One…"/>
          <p:cNvSpPr txBox="1">
            <a:spLocks noGrp="1"/>
          </p:cNvSpPr>
          <p:nvPr>
            <p:ph type="body" idx="1"/>
          </p:nvPr>
        </p:nvSpPr>
        <p:spPr>
          <a:xfrm>
            <a:off x="585926" y="1125687"/>
            <a:ext cx="7972149" cy="50032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lide Number"/>
          <p:cNvSpPr txBox="1">
            <a:spLocks noGrp="1"/>
          </p:cNvSpPr>
          <p:nvPr>
            <p:ph type="sldNum" sz="quarter" idx="2"/>
          </p:nvPr>
        </p:nvSpPr>
        <p:spPr>
          <a:xfrm>
            <a:off x="8594521" y="6541661"/>
            <a:ext cx="131968" cy="127001"/>
          </a:xfrm>
          <a:prstGeom prst="rect">
            <a:avLst/>
          </a:prstGeom>
          <a:ln w="12700">
            <a:miter lim="400000"/>
          </a:ln>
        </p:spPr>
        <p:txBody>
          <a:bodyPr wrap="none" lIns="0" tIns="0" rIns="0" bIns="0" anchor="ctr">
            <a:spAutoFit/>
          </a:bodyPr>
          <a:lstStyle>
            <a:lvl1pPr algn="r">
              <a:defRPr sz="900">
                <a:solidFill>
                  <a:srgbClr val="FFFFFF"/>
                </a:solidFill>
                <a:latin typeface="Georgia"/>
                <a:ea typeface="Georgia"/>
                <a:cs typeface="Georgia"/>
                <a:sym typeface="Georgi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1pPr>
      <a:lvl2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2pPr>
      <a:lvl3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3pPr>
      <a:lvl4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4pPr>
      <a:lvl5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5pPr>
      <a:lvl6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6pPr>
      <a:lvl7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7pPr>
      <a:lvl8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8pPr>
      <a:lvl9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9pPr>
    </p:titleStyle>
    <p:bodyStyle>
      <a:lvl1pPr marL="0" marR="0" indent="0" algn="l" defTabSz="914400" rtl="0" latinLnBrk="0">
        <a:lnSpc>
          <a:spcPct val="100000"/>
        </a:lnSpc>
        <a:spcBef>
          <a:spcPts val="600"/>
        </a:spcBef>
        <a:spcAft>
          <a:spcPts val="0"/>
        </a:spcAft>
        <a:buClrTx/>
        <a:buSzTx/>
        <a:buFontTx/>
        <a:buNone/>
        <a:tabLst/>
        <a:defRPr sz="1200" b="1" i="0" u="none" strike="noStrike" cap="none" spc="0" baseline="0">
          <a:ln>
            <a:noFill/>
          </a:ln>
          <a:solidFill>
            <a:srgbClr val="000000"/>
          </a:solidFill>
          <a:uFillTx/>
          <a:latin typeface="Arial"/>
          <a:ea typeface="Arial"/>
          <a:cs typeface="Arial"/>
          <a:sym typeface="Arial"/>
        </a:defRPr>
      </a:lvl1pPr>
      <a:lvl2pPr marL="596265" marR="0" indent="-329565" algn="l" defTabSz="914400" rtl="0" latinLnBrk="0">
        <a:lnSpc>
          <a:spcPct val="100000"/>
        </a:lnSpc>
        <a:spcBef>
          <a:spcPts val="600"/>
        </a:spcBef>
        <a:spcAft>
          <a:spcPts val="0"/>
        </a:spcAft>
        <a:buClrTx/>
        <a:buSzPct val="100000"/>
        <a:buFontTx/>
        <a:buChar char="•"/>
        <a:tabLst/>
        <a:defRPr sz="1000" b="0" i="0" u="none" strike="noStrike" cap="none" spc="0" baseline="0">
          <a:ln>
            <a:noFill/>
          </a:ln>
          <a:solidFill>
            <a:srgbClr val="000000"/>
          </a:solidFill>
          <a:uFillTx/>
          <a:latin typeface="Arial"/>
          <a:ea typeface="Arial"/>
          <a:cs typeface="Arial"/>
          <a:sym typeface="Arial"/>
        </a:defRPr>
      </a:lvl2pPr>
      <a:lvl3pPr marL="862965" marR="0" indent="-329565" algn="l" defTabSz="914400" rtl="0" latinLnBrk="0">
        <a:lnSpc>
          <a:spcPct val="100000"/>
        </a:lnSpc>
        <a:spcBef>
          <a:spcPts val="600"/>
        </a:spcBef>
        <a:spcAft>
          <a:spcPts val="0"/>
        </a:spcAft>
        <a:buClrTx/>
        <a:buSzPct val="100000"/>
        <a:buFontTx/>
        <a:buChar char="–"/>
        <a:tabLst/>
        <a:defRPr sz="1000" b="0" i="0" u="none" strike="noStrike" cap="none" spc="0" baseline="0">
          <a:ln>
            <a:noFill/>
          </a:ln>
          <a:solidFill>
            <a:srgbClr val="000000"/>
          </a:solidFill>
          <a:uFillTx/>
          <a:latin typeface="Arial"/>
          <a:ea typeface="Arial"/>
          <a:cs typeface="Arial"/>
          <a:sym typeface="Arial"/>
        </a:defRPr>
      </a:lvl3pPr>
      <a:lvl4pPr marL="0" marR="0" indent="808037" algn="l" defTabSz="914400" rtl="0" latinLnBrk="0">
        <a:lnSpc>
          <a:spcPct val="100000"/>
        </a:lnSpc>
        <a:spcBef>
          <a:spcPts val="600"/>
        </a:spcBef>
        <a:spcAft>
          <a:spcPts val="0"/>
        </a:spcAft>
        <a:buClrTx/>
        <a:buSzTx/>
        <a:buFontTx/>
        <a:buNone/>
        <a:tabLst/>
        <a:defRPr sz="1000" b="0" i="0" u="none" strike="noStrike" cap="none" spc="0" baseline="0">
          <a:ln>
            <a:noFill/>
          </a:ln>
          <a:solidFill>
            <a:srgbClr val="000000"/>
          </a:solidFill>
          <a:uFillTx/>
          <a:latin typeface="Arial"/>
          <a:ea typeface="Arial"/>
          <a:cs typeface="Arial"/>
          <a:sym typeface="Arial"/>
        </a:defRPr>
      </a:lvl4pPr>
      <a:lvl5pPr marL="0" marR="0" indent="1074737" algn="l" defTabSz="914400" rtl="0" latinLnBrk="0">
        <a:lnSpc>
          <a:spcPct val="100000"/>
        </a:lnSpc>
        <a:spcBef>
          <a:spcPts val="600"/>
        </a:spcBef>
        <a:spcAft>
          <a:spcPts val="0"/>
        </a:spcAft>
        <a:buClrTx/>
        <a:buSzTx/>
        <a:buFontTx/>
        <a:buNone/>
        <a:tabLst/>
        <a:defRPr sz="1000" b="0" i="0" u="none" strike="noStrike" cap="none" spc="0" baseline="0">
          <a:ln>
            <a:noFill/>
          </a:ln>
          <a:solidFill>
            <a:srgbClr val="000000"/>
          </a:solidFill>
          <a:uFillTx/>
          <a:latin typeface="Arial"/>
          <a:ea typeface="Arial"/>
          <a:cs typeface="Arial"/>
          <a:sym typeface="Arial"/>
        </a:defRPr>
      </a:lvl5pPr>
      <a:lvl6pPr marL="24231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6pPr>
      <a:lvl7pPr marL="28803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7pPr>
      <a:lvl8pPr marL="33375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8pPr>
      <a:lvl9pPr marL="37947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itle 1"/>
          <p:cNvSpPr txBox="1"/>
          <p:nvPr/>
        </p:nvSpPr>
        <p:spPr>
          <a:xfrm>
            <a:off x="467542" y="3356991"/>
            <a:ext cx="8676458" cy="9848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nSpc>
                <a:spcPct val="80000"/>
              </a:lnSpc>
              <a:defRPr sz="4400">
                <a:solidFill>
                  <a:srgbClr val="FFFFFF"/>
                </a:solidFill>
                <a:latin typeface="Georgia"/>
                <a:ea typeface="Georgia"/>
                <a:cs typeface="Georgia"/>
                <a:sym typeface="Georgia"/>
              </a:defRPr>
            </a:lvl1pPr>
          </a:lstStyle>
          <a:p>
            <a:r>
              <a:rPr dirty="0"/>
              <a:t>Consultation Summary</a:t>
            </a:r>
            <a:endParaRPr lang="en-AU" dirty="0"/>
          </a:p>
          <a:p>
            <a:r>
              <a:rPr lang="en-AU" sz="3600" dirty="0"/>
              <a:t>Aboriginal and Torres Strait Islanders</a:t>
            </a:r>
            <a:endParaRPr sz="3600" dirty="0"/>
          </a:p>
        </p:txBody>
      </p:sp>
      <p:sp>
        <p:nvSpPr>
          <p:cNvPr id="125" name="Subtitle 2"/>
          <p:cNvSpPr txBox="1"/>
          <p:nvPr/>
        </p:nvSpPr>
        <p:spPr>
          <a:xfrm>
            <a:off x="467543" y="4490380"/>
            <a:ext cx="6120002" cy="9848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defRPr sz="1600" b="1">
                <a:solidFill>
                  <a:srgbClr val="FFFFFF"/>
                </a:solidFill>
                <a:latin typeface="Georgia"/>
                <a:ea typeface="Georgia"/>
                <a:cs typeface="Georgia"/>
                <a:sym typeface="Georgia"/>
              </a:defRPr>
            </a:pPr>
            <a:r>
              <a:rPr dirty="0"/>
              <a:t>Fourth Action Plan of the </a:t>
            </a:r>
            <a:r>
              <a:rPr i="1" dirty="0"/>
              <a:t>National Plan to Reduce Violence against Women and their Children 2010-2022</a:t>
            </a:r>
          </a:p>
          <a:p>
            <a:pPr>
              <a:defRPr sz="1600" b="1">
                <a:solidFill>
                  <a:srgbClr val="FFFFFF"/>
                </a:solidFill>
                <a:latin typeface="Georgia"/>
                <a:ea typeface="Georgia"/>
                <a:cs typeface="Georgia"/>
                <a:sym typeface="Georgia"/>
              </a:defRPr>
            </a:pPr>
            <a:endParaRPr i="1" dirty="0"/>
          </a:p>
          <a:p>
            <a:pPr>
              <a:defRPr sz="1600" b="1">
                <a:solidFill>
                  <a:srgbClr val="FFFFFF"/>
                </a:solidFill>
                <a:latin typeface="Georgia"/>
                <a:ea typeface="Georgia"/>
                <a:cs typeface="Georgia"/>
                <a:sym typeface="Georgia"/>
              </a:defRPr>
            </a:pPr>
            <a:r>
              <a:rPr dirty="0"/>
              <a:t>Summary of Consultation - </a:t>
            </a:r>
            <a:r>
              <a:rPr lang="en-AU" dirty="0"/>
              <a:t>26</a:t>
            </a:r>
            <a:r>
              <a:rPr dirty="0"/>
              <a:t> September 2018</a:t>
            </a:r>
          </a:p>
        </p:txBody>
      </p:sp>
      <p:sp>
        <p:nvSpPr>
          <p:cNvPr id="4" name="Rectangle 3">
            <a:extLst>
              <a:ext uri="{FF2B5EF4-FFF2-40B4-BE49-F238E27FC236}">
                <a16:creationId xmlns:a16="http://schemas.microsoft.com/office/drawing/2014/main" id="{8989B941-5E35-48DE-B330-8B7745E4A203}"/>
              </a:ext>
            </a:extLst>
          </p:cNvPr>
          <p:cNvSpPr/>
          <p:nvPr/>
        </p:nvSpPr>
        <p:spPr>
          <a:xfrm>
            <a:off x="2132613" y="6086651"/>
            <a:ext cx="3835515" cy="400110"/>
          </a:xfrm>
          <a:prstGeom prst="rect">
            <a:avLst/>
          </a:prstGeom>
        </p:spPr>
        <p:txBody>
          <a:bodyPr wrap="square">
            <a:spAutoFit/>
          </a:bodyPr>
          <a:lstStyle/>
          <a:p>
            <a:pPr>
              <a:defRPr b="0"/>
            </a:pPr>
            <a:r>
              <a:rPr lang="en-AU" sz="1000" dirty="0">
                <a:solidFill>
                  <a:schemeClr val="bg1"/>
                </a:solidFill>
              </a:rPr>
              <a:t>Community engagement workshops facilitated by ThinkPlace, and report written in collaboration between ThinkPlace and DSS.</a:t>
            </a:r>
          </a:p>
        </p:txBody>
      </p:sp>
      <p:grpSp>
        <p:nvGrpSpPr>
          <p:cNvPr id="5" name="Group 112">
            <a:extLst>
              <a:ext uri="{FF2B5EF4-FFF2-40B4-BE49-F238E27FC236}">
                <a16:creationId xmlns:a16="http://schemas.microsoft.com/office/drawing/2014/main" id="{3893573E-4105-4714-9426-17C389CD15BC}"/>
              </a:ext>
            </a:extLst>
          </p:cNvPr>
          <p:cNvGrpSpPr>
            <a:grpSpLocks noChangeAspect="1"/>
          </p:cNvGrpSpPr>
          <p:nvPr/>
        </p:nvGrpSpPr>
        <p:grpSpPr bwMode="auto">
          <a:xfrm>
            <a:off x="467543" y="6115030"/>
            <a:ext cx="1331845" cy="295966"/>
            <a:chOff x="632" y="2931"/>
            <a:chExt cx="1602" cy="356"/>
          </a:xfrm>
        </p:grpSpPr>
        <p:sp>
          <p:nvSpPr>
            <p:cNvPr id="6" name="AutoShape 111">
              <a:extLst>
                <a:ext uri="{FF2B5EF4-FFF2-40B4-BE49-F238E27FC236}">
                  <a16:creationId xmlns:a16="http://schemas.microsoft.com/office/drawing/2014/main" id="{CD52CF51-3EE4-4825-AE09-9A1B21AC26AD}"/>
                </a:ext>
              </a:extLst>
            </p:cNvPr>
            <p:cNvSpPr>
              <a:spLocks noChangeAspect="1" noChangeArrowheads="1" noTextEdit="1"/>
            </p:cNvSpPr>
            <p:nvPr/>
          </p:nvSpPr>
          <p:spPr bwMode="auto">
            <a:xfrm>
              <a:off x="632" y="2931"/>
              <a:ext cx="1602"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 name="Freeform 113">
              <a:extLst>
                <a:ext uri="{FF2B5EF4-FFF2-40B4-BE49-F238E27FC236}">
                  <a16:creationId xmlns:a16="http://schemas.microsoft.com/office/drawing/2014/main" id="{5B390351-9419-4605-AE69-F633FA508682}"/>
                </a:ext>
              </a:extLst>
            </p:cNvPr>
            <p:cNvSpPr>
              <a:spLocks/>
            </p:cNvSpPr>
            <p:nvPr/>
          </p:nvSpPr>
          <p:spPr bwMode="auto">
            <a:xfrm>
              <a:off x="745" y="2932"/>
              <a:ext cx="159" cy="139"/>
            </a:xfrm>
            <a:custGeom>
              <a:avLst/>
              <a:gdLst>
                <a:gd name="T0" fmla="*/ 137 w 137"/>
                <a:gd name="T1" fmla="*/ 69 h 119"/>
                <a:gd name="T2" fmla="*/ 68 w 137"/>
                <a:gd name="T3" fmla="*/ 0 h 119"/>
                <a:gd name="T4" fmla="*/ 0 w 137"/>
                <a:gd name="T5" fmla="*/ 69 h 119"/>
                <a:gd name="T6" fmla="*/ 0 w 137"/>
                <a:gd name="T7" fmla="*/ 119 h 119"/>
                <a:gd name="T8" fmla="*/ 68 w 137"/>
                <a:gd name="T9" fmla="*/ 79 h 119"/>
                <a:gd name="T10" fmla="*/ 137 w 137"/>
                <a:gd name="T11" fmla="*/ 119 h 119"/>
                <a:gd name="T12" fmla="*/ 137 w 137"/>
                <a:gd name="T13" fmla="*/ 6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137" y="69"/>
                  </a:moveTo>
                  <a:cubicBezTo>
                    <a:pt x="137" y="31"/>
                    <a:pt x="106" y="0"/>
                    <a:pt x="68" y="0"/>
                  </a:cubicBezTo>
                  <a:cubicBezTo>
                    <a:pt x="30" y="0"/>
                    <a:pt x="0" y="31"/>
                    <a:pt x="0" y="69"/>
                  </a:cubicBezTo>
                  <a:cubicBezTo>
                    <a:pt x="0" y="119"/>
                    <a:pt x="0" y="119"/>
                    <a:pt x="0" y="119"/>
                  </a:cubicBezTo>
                  <a:cubicBezTo>
                    <a:pt x="68" y="79"/>
                    <a:pt x="68" y="79"/>
                    <a:pt x="68" y="79"/>
                  </a:cubicBezTo>
                  <a:cubicBezTo>
                    <a:pt x="137" y="119"/>
                    <a:pt x="137" y="119"/>
                    <a:pt x="137" y="119"/>
                  </a:cubicBezTo>
                  <a:lnTo>
                    <a:pt x="137"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 name="Freeform 114">
              <a:extLst>
                <a:ext uri="{FF2B5EF4-FFF2-40B4-BE49-F238E27FC236}">
                  <a16:creationId xmlns:a16="http://schemas.microsoft.com/office/drawing/2014/main" id="{DE05B3D0-5C69-4D5C-A80B-609EA54E070F}"/>
                </a:ext>
              </a:extLst>
            </p:cNvPr>
            <p:cNvSpPr>
              <a:spLocks/>
            </p:cNvSpPr>
            <p:nvPr/>
          </p:nvSpPr>
          <p:spPr bwMode="auto">
            <a:xfrm>
              <a:off x="846" y="3109"/>
              <a:ext cx="171" cy="180"/>
            </a:xfrm>
            <a:custGeom>
              <a:avLst/>
              <a:gdLst>
                <a:gd name="T0" fmla="*/ 144 w 148"/>
                <a:gd name="T1" fmla="*/ 66 h 155"/>
                <a:gd name="T2" fmla="*/ 112 w 148"/>
                <a:gd name="T3" fmla="*/ 25 h 155"/>
                <a:gd name="T4" fmla="*/ 68 w 148"/>
                <a:gd name="T5" fmla="*/ 0 h 155"/>
                <a:gd name="T6" fmla="*/ 68 w 148"/>
                <a:gd name="T7" fmla="*/ 79 h 155"/>
                <a:gd name="T8" fmla="*/ 0 w 148"/>
                <a:gd name="T9" fmla="*/ 118 h 155"/>
                <a:gd name="T10" fmla="*/ 43 w 148"/>
                <a:gd name="T11" fmla="*/ 143 h 155"/>
                <a:gd name="T12" fmla="*/ 95 w 148"/>
                <a:gd name="T13" fmla="*/ 150 h 155"/>
                <a:gd name="T14" fmla="*/ 137 w 148"/>
                <a:gd name="T15" fmla="*/ 118 h 155"/>
                <a:gd name="T16" fmla="*/ 144 w 148"/>
                <a:gd name="T17" fmla="*/ 6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55">
                  <a:moveTo>
                    <a:pt x="144" y="66"/>
                  </a:moveTo>
                  <a:cubicBezTo>
                    <a:pt x="139" y="49"/>
                    <a:pt x="128" y="34"/>
                    <a:pt x="112" y="25"/>
                  </a:cubicBezTo>
                  <a:cubicBezTo>
                    <a:pt x="68" y="0"/>
                    <a:pt x="68" y="0"/>
                    <a:pt x="68" y="0"/>
                  </a:cubicBezTo>
                  <a:cubicBezTo>
                    <a:pt x="68" y="79"/>
                    <a:pt x="68" y="79"/>
                    <a:pt x="68" y="79"/>
                  </a:cubicBezTo>
                  <a:cubicBezTo>
                    <a:pt x="0" y="118"/>
                    <a:pt x="0" y="118"/>
                    <a:pt x="0" y="118"/>
                  </a:cubicBezTo>
                  <a:cubicBezTo>
                    <a:pt x="43" y="143"/>
                    <a:pt x="43" y="143"/>
                    <a:pt x="43" y="143"/>
                  </a:cubicBezTo>
                  <a:cubicBezTo>
                    <a:pt x="59" y="152"/>
                    <a:pt x="78" y="155"/>
                    <a:pt x="95" y="150"/>
                  </a:cubicBezTo>
                  <a:cubicBezTo>
                    <a:pt x="113" y="145"/>
                    <a:pt x="128" y="134"/>
                    <a:pt x="137" y="118"/>
                  </a:cubicBezTo>
                  <a:cubicBezTo>
                    <a:pt x="146" y="102"/>
                    <a:pt x="148" y="84"/>
                    <a:pt x="144" y="6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Freeform 115">
              <a:extLst>
                <a:ext uri="{FF2B5EF4-FFF2-40B4-BE49-F238E27FC236}">
                  <a16:creationId xmlns:a16="http://schemas.microsoft.com/office/drawing/2014/main" id="{837EDCDB-CC0B-4D03-94BE-2E6F6821814B}"/>
                </a:ext>
              </a:extLst>
            </p:cNvPr>
            <p:cNvSpPr>
              <a:spLocks/>
            </p:cNvSpPr>
            <p:nvPr/>
          </p:nvSpPr>
          <p:spPr bwMode="auto">
            <a:xfrm>
              <a:off x="631" y="3109"/>
              <a:ext cx="171" cy="180"/>
            </a:xfrm>
            <a:custGeom>
              <a:avLst/>
              <a:gdLst>
                <a:gd name="T0" fmla="*/ 80 w 148"/>
                <a:gd name="T1" fmla="*/ 0 h 155"/>
                <a:gd name="T2" fmla="*/ 36 w 148"/>
                <a:gd name="T3" fmla="*/ 25 h 155"/>
                <a:gd name="T4" fmla="*/ 5 w 148"/>
                <a:gd name="T5" fmla="*/ 66 h 155"/>
                <a:gd name="T6" fmla="*/ 11 w 148"/>
                <a:gd name="T7" fmla="*/ 118 h 155"/>
                <a:gd name="T8" fmla="*/ 53 w 148"/>
                <a:gd name="T9" fmla="*/ 150 h 155"/>
                <a:gd name="T10" fmla="*/ 105 w 148"/>
                <a:gd name="T11" fmla="*/ 143 h 155"/>
                <a:gd name="T12" fmla="*/ 148 w 148"/>
                <a:gd name="T13" fmla="*/ 118 h 155"/>
                <a:gd name="T14" fmla="*/ 80 w 148"/>
                <a:gd name="T15" fmla="*/ 79 h 155"/>
                <a:gd name="T16" fmla="*/ 80 w 148"/>
                <a:gd name="T17"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55">
                  <a:moveTo>
                    <a:pt x="80" y="0"/>
                  </a:moveTo>
                  <a:cubicBezTo>
                    <a:pt x="36" y="25"/>
                    <a:pt x="36" y="25"/>
                    <a:pt x="36" y="25"/>
                  </a:cubicBezTo>
                  <a:cubicBezTo>
                    <a:pt x="21" y="34"/>
                    <a:pt x="9" y="49"/>
                    <a:pt x="5" y="66"/>
                  </a:cubicBezTo>
                  <a:cubicBezTo>
                    <a:pt x="0" y="84"/>
                    <a:pt x="2" y="102"/>
                    <a:pt x="11" y="118"/>
                  </a:cubicBezTo>
                  <a:cubicBezTo>
                    <a:pt x="21" y="134"/>
                    <a:pt x="35" y="145"/>
                    <a:pt x="53" y="150"/>
                  </a:cubicBezTo>
                  <a:cubicBezTo>
                    <a:pt x="71" y="155"/>
                    <a:pt x="89" y="152"/>
                    <a:pt x="105" y="143"/>
                  </a:cubicBezTo>
                  <a:cubicBezTo>
                    <a:pt x="148" y="118"/>
                    <a:pt x="148" y="118"/>
                    <a:pt x="148" y="118"/>
                  </a:cubicBezTo>
                  <a:cubicBezTo>
                    <a:pt x="80" y="79"/>
                    <a:pt x="80" y="79"/>
                    <a:pt x="80" y="79"/>
                  </a:cubicBezTo>
                  <a:lnTo>
                    <a:pt x="8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 name="Freeform 116">
              <a:extLst>
                <a:ext uri="{FF2B5EF4-FFF2-40B4-BE49-F238E27FC236}">
                  <a16:creationId xmlns:a16="http://schemas.microsoft.com/office/drawing/2014/main" id="{9A43394D-C013-4F99-9BAF-283A1A3ADC3C}"/>
                </a:ext>
              </a:extLst>
            </p:cNvPr>
            <p:cNvSpPr>
              <a:spLocks/>
            </p:cNvSpPr>
            <p:nvPr/>
          </p:nvSpPr>
          <p:spPr bwMode="auto">
            <a:xfrm>
              <a:off x="756" y="3050"/>
              <a:ext cx="136" cy="79"/>
            </a:xfrm>
            <a:custGeom>
              <a:avLst/>
              <a:gdLst>
                <a:gd name="T0" fmla="*/ 68 w 136"/>
                <a:gd name="T1" fmla="*/ 0 h 79"/>
                <a:gd name="T2" fmla="*/ 0 w 136"/>
                <a:gd name="T3" fmla="*/ 39 h 79"/>
                <a:gd name="T4" fmla="*/ 68 w 136"/>
                <a:gd name="T5" fmla="*/ 79 h 79"/>
                <a:gd name="T6" fmla="*/ 136 w 136"/>
                <a:gd name="T7" fmla="*/ 39 h 79"/>
                <a:gd name="T8" fmla="*/ 68 w 136"/>
                <a:gd name="T9" fmla="*/ 0 h 79"/>
              </a:gdLst>
              <a:ahLst/>
              <a:cxnLst>
                <a:cxn ang="0">
                  <a:pos x="T0" y="T1"/>
                </a:cxn>
                <a:cxn ang="0">
                  <a:pos x="T2" y="T3"/>
                </a:cxn>
                <a:cxn ang="0">
                  <a:pos x="T4" y="T5"/>
                </a:cxn>
                <a:cxn ang="0">
                  <a:pos x="T6" y="T7"/>
                </a:cxn>
                <a:cxn ang="0">
                  <a:pos x="T8" y="T9"/>
                </a:cxn>
              </a:cxnLst>
              <a:rect l="0" t="0" r="r" b="b"/>
              <a:pathLst>
                <a:path w="136" h="79">
                  <a:moveTo>
                    <a:pt x="68" y="0"/>
                  </a:moveTo>
                  <a:lnTo>
                    <a:pt x="0" y="39"/>
                  </a:lnTo>
                  <a:lnTo>
                    <a:pt x="68" y="79"/>
                  </a:lnTo>
                  <a:lnTo>
                    <a:pt x="136" y="39"/>
                  </a:lnTo>
                  <a:lnTo>
                    <a:pt x="68"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11" name="Freeform 117">
              <a:extLst>
                <a:ext uri="{FF2B5EF4-FFF2-40B4-BE49-F238E27FC236}">
                  <a16:creationId xmlns:a16="http://schemas.microsoft.com/office/drawing/2014/main" id="{9E7AB4BB-FF7F-4420-AE26-81466E943A1D}"/>
                </a:ext>
              </a:extLst>
            </p:cNvPr>
            <p:cNvSpPr>
              <a:spLocks/>
            </p:cNvSpPr>
            <p:nvPr/>
          </p:nvSpPr>
          <p:spPr bwMode="auto">
            <a:xfrm>
              <a:off x="745" y="3109"/>
              <a:ext cx="68" cy="119"/>
            </a:xfrm>
            <a:custGeom>
              <a:avLst/>
              <a:gdLst>
                <a:gd name="T0" fmla="*/ 0 w 68"/>
                <a:gd name="T1" fmla="*/ 79 h 119"/>
                <a:gd name="T2" fmla="*/ 68 w 68"/>
                <a:gd name="T3" fmla="*/ 119 h 119"/>
                <a:gd name="T4" fmla="*/ 68 w 68"/>
                <a:gd name="T5" fmla="*/ 40 h 119"/>
                <a:gd name="T6" fmla="*/ 0 w 68"/>
                <a:gd name="T7" fmla="*/ 0 h 119"/>
                <a:gd name="T8" fmla="*/ 0 w 68"/>
                <a:gd name="T9" fmla="*/ 79 h 119"/>
              </a:gdLst>
              <a:ahLst/>
              <a:cxnLst>
                <a:cxn ang="0">
                  <a:pos x="T0" y="T1"/>
                </a:cxn>
                <a:cxn ang="0">
                  <a:pos x="T2" y="T3"/>
                </a:cxn>
                <a:cxn ang="0">
                  <a:pos x="T4" y="T5"/>
                </a:cxn>
                <a:cxn ang="0">
                  <a:pos x="T6" y="T7"/>
                </a:cxn>
                <a:cxn ang="0">
                  <a:pos x="T8" y="T9"/>
                </a:cxn>
              </a:cxnLst>
              <a:rect l="0" t="0" r="r" b="b"/>
              <a:pathLst>
                <a:path w="68" h="119">
                  <a:moveTo>
                    <a:pt x="0" y="79"/>
                  </a:moveTo>
                  <a:lnTo>
                    <a:pt x="68" y="119"/>
                  </a:lnTo>
                  <a:lnTo>
                    <a:pt x="68" y="40"/>
                  </a:lnTo>
                  <a:lnTo>
                    <a:pt x="0" y="0"/>
                  </a:lnTo>
                  <a:lnTo>
                    <a:pt x="0" y="7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 name="Freeform 118">
              <a:extLst>
                <a:ext uri="{FF2B5EF4-FFF2-40B4-BE49-F238E27FC236}">
                  <a16:creationId xmlns:a16="http://schemas.microsoft.com/office/drawing/2014/main" id="{EA937E93-1FAC-4E4E-86EA-B4032451E812}"/>
                </a:ext>
              </a:extLst>
            </p:cNvPr>
            <p:cNvSpPr>
              <a:spLocks/>
            </p:cNvSpPr>
            <p:nvPr/>
          </p:nvSpPr>
          <p:spPr bwMode="auto">
            <a:xfrm>
              <a:off x="835" y="3109"/>
              <a:ext cx="69" cy="119"/>
            </a:xfrm>
            <a:custGeom>
              <a:avLst/>
              <a:gdLst>
                <a:gd name="T0" fmla="*/ 69 w 69"/>
                <a:gd name="T1" fmla="*/ 0 h 119"/>
                <a:gd name="T2" fmla="*/ 0 w 69"/>
                <a:gd name="T3" fmla="*/ 40 h 119"/>
                <a:gd name="T4" fmla="*/ 0 w 69"/>
                <a:gd name="T5" fmla="*/ 119 h 119"/>
                <a:gd name="T6" fmla="*/ 69 w 69"/>
                <a:gd name="T7" fmla="*/ 79 h 119"/>
                <a:gd name="T8" fmla="*/ 69 w 69"/>
                <a:gd name="T9" fmla="*/ 0 h 119"/>
              </a:gdLst>
              <a:ahLst/>
              <a:cxnLst>
                <a:cxn ang="0">
                  <a:pos x="T0" y="T1"/>
                </a:cxn>
                <a:cxn ang="0">
                  <a:pos x="T2" y="T3"/>
                </a:cxn>
                <a:cxn ang="0">
                  <a:pos x="T4" y="T5"/>
                </a:cxn>
                <a:cxn ang="0">
                  <a:pos x="T6" y="T7"/>
                </a:cxn>
                <a:cxn ang="0">
                  <a:pos x="T8" y="T9"/>
                </a:cxn>
              </a:cxnLst>
              <a:rect l="0" t="0" r="r" b="b"/>
              <a:pathLst>
                <a:path w="69" h="119">
                  <a:moveTo>
                    <a:pt x="69" y="0"/>
                  </a:moveTo>
                  <a:lnTo>
                    <a:pt x="0" y="40"/>
                  </a:lnTo>
                  <a:lnTo>
                    <a:pt x="0" y="119"/>
                  </a:lnTo>
                  <a:lnTo>
                    <a:pt x="69" y="79"/>
                  </a:lnTo>
                  <a:lnTo>
                    <a:pt x="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 name="Freeform 119">
              <a:extLst>
                <a:ext uri="{FF2B5EF4-FFF2-40B4-BE49-F238E27FC236}">
                  <a16:creationId xmlns:a16="http://schemas.microsoft.com/office/drawing/2014/main" id="{F214E34E-7396-4098-A2F7-79BE7085AA08}"/>
                </a:ext>
              </a:extLst>
            </p:cNvPr>
            <p:cNvSpPr>
              <a:spLocks/>
            </p:cNvSpPr>
            <p:nvPr/>
          </p:nvSpPr>
          <p:spPr bwMode="auto">
            <a:xfrm>
              <a:off x="1083" y="3047"/>
              <a:ext cx="128" cy="181"/>
            </a:xfrm>
            <a:custGeom>
              <a:avLst/>
              <a:gdLst>
                <a:gd name="T0" fmla="*/ 47 w 128"/>
                <a:gd name="T1" fmla="*/ 181 h 181"/>
                <a:gd name="T2" fmla="*/ 47 w 128"/>
                <a:gd name="T3" fmla="*/ 31 h 181"/>
                <a:gd name="T4" fmla="*/ 0 w 128"/>
                <a:gd name="T5" fmla="*/ 31 h 181"/>
                <a:gd name="T6" fmla="*/ 0 w 128"/>
                <a:gd name="T7" fmla="*/ 0 h 181"/>
                <a:gd name="T8" fmla="*/ 128 w 128"/>
                <a:gd name="T9" fmla="*/ 0 h 181"/>
                <a:gd name="T10" fmla="*/ 128 w 128"/>
                <a:gd name="T11" fmla="*/ 31 h 181"/>
                <a:gd name="T12" fmla="*/ 81 w 128"/>
                <a:gd name="T13" fmla="*/ 31 h 181"/>
                <a:gd name="T14" fmla="*/ 81 w 128"/>
                <a:gd name="T15" fmla="*/ 181 h 181"/>
                <a:gd name="T16" fmla="*/ 47 w 128"/>
                <a:gd name="T17"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81">
                  <a:moveTo>
                    <a:pt x="47" y="181"/>
                  </a:moveTo>
                  <a:lnTo>
                    <a:pt x="47" y="31"/>
                  </a:lnTo>
                  <a:lnTo>
                    <a:pt x="0" y="31"/>
                  </a:lnTo>
                  <a:lnTo>
                    <a:pt x="0" y="0"/>
                  </a:lnTo>
                  <a:lnTo>
                    <a:pt x="128" y="0"/>
                  </a:lnTo>
                  <a:lnTo>
                    <a:pt x="128" y="31"/>
                  </a:lnTo>
                  <a:lnTo>
                    <a:pt x="81" y="31"/>
                  </a:lnTo>
                  <a:lnTo>
                    <a:pt x="81" y="181"/>
                  </a:lnTo>
                  <a:lnTo>
                    <a:pt x="47"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4" name="Freeform 120">
              <a:extLst>
                <a:ext uri="{FF2B5EF4-FFF2-40B4-BE49-F238E27FC236}">
                  <a16:creationId xmlns:a16="http://schemas.microsoft.com/office/drawing/2014/main" id="{94EBFED8-30C1-41E7-BF41-1DF854D6589A}"/>
                </a:ext>
              </a:extLst>
            </p:cNvPr>
            <p:cNvSpPr>
              <a:spLocks/>
            </p:cNvSpPr>
            <p:nvPr/>
          </p:nvSpPr>
          <p:spPr bwMode="auto">
            <a:xfrm>
              <a:off x="1232" y="3047"/>
              <a:ext cx="105" cy="181"/>
            </a:xfrm>
            <a:custGeom>
              <a:avLst/>
              <a:gdLst>
                <a:gd name="T0" fmla="*/ 0 w 91"/>
                <a:gd name="T1" fmla="*/ 155 h 155"/>
                <a:gd name="T2" fmla="*/ 0 w 91"/>
                <a:gd name="T3" fmla="*/ 0 h 155"/>
                <a:gd name="T4" fmla="*/ 27 w 91"/>
                <a:gd name="T5" fmla="*/ 0 h 155"/>
                <a:gd name="T6" fmla="*/ 27 w 91"/>
                <a:gd name="T7" fmla="*/ 56 h 155"/>
                <a:gd name="T8" fmla="*/ 43 w 91"/>
                <a:gd name="T9" fmla="*/ 45 h 155"/>
                <a:gd name="T10" fmla="*/ 60 w 91"/>
                <a:gd name="T11" fmla="*/ 41 h 155"/>
                <a:gd name="T12" fmla="*/ 83 w 91"/>
                <a:gd name="T13" fmla="*/ 50 h 155"/>
                <a:gd name="T14" fmla="*/ 91 w 91"/>
                <a:gd name="T15" fmla="*/ 78 h 155"/>
                <a:gd name="T16" fmla="*/ 91 w 91"/>
                <a:gd name="T17" fmla="*/ 155 h 155"/>
                <a:gd name="T18" fmla="*/ 65 w 91"/>
                <a:gd name="T19" fmla="*/ 155 h 155"/>
                <a:gd name="T20" fmla="*/ 65 w 91"/>
                <a:gd name="T21" fmla="*/ 83 h 155"/>
                <a:gd name="T22" fmla="*/ 62 w 91"/>
                <a:gd name="T23" fmla="*/ 67 h 155"/>
                <a:gd name="T24" fmla="*/ 52 w 91"/>
                <a:gd name="T25" fmla="*/ 63 h 155"/>
                <a:gd name="T26" fmla="*/ 40 w 91"/>
                <a:gd name="T27" fmla="*/ 66 h 155"/>
                <a:gd name="T28" fmla="*/ 27 w 91"/>
                <a:gd name="T29" fmla="*/ 75 h 155"/>
                <a:gd name="T30" fmla="*/ 27 w 91"/>
                <a:gd name="T31" fmla="*/ 155 h 155"/>
                <a:gd name="T32" fmla="*/ 0 w 91"/>
                <a:gd name="T33"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55">
                  <a:moveTo>
                    <a:pt x="0" y="155"/>
                  </a:moveTo>
                  <a:cubicBezTo>
                    <a:pt x="0" y="0"/>
                    <a:pt x="0" y="0"/>
                    <a:pt x="0" y="0"/>
                  </a:cubicBezTo>
                  <a:cubicBezTo>
                    <a:pt x="27" y="0"/>
                    <a:pt x="27" y="0"/>
                    <a:pt x="27" y="0"/>
                  </a:cubicBezTo>
                  <a:cubicBezTo>
                    <a:pt x="27" y="56"/>
                    <a:pt x="27" y="56"/>
                    <a:pt x="27" y="56"/>
                  </a:cubicBezTo>
                  <a:cubicBezTo>
                    <a:pt x="32" y="51"/>
                    <a:pt x="38" y="47"/>
                    <a:pt x="43" y="45"/>
                  </a:cubicBezTo>
                  <a:cubicBezTo>
                    <a:pt x="49" y="42"/>
                    <a:pt x="54" y="41"/>
                    <a:pt x="60" y="41"/>
                  </a:cubicBezTo>
                  <a:cubicBezTo>
                    <a:pt x="70" y="41"/>
                    <a:pt x="78" y="44"/>
                    <a:pt x="83" y="50"/>
                  </a:cubicBezTo>
                  <a:cubicBezTo>
                    <a:pt x="88" y="56"/>
                    <a:pt x="91" y="66"/>
                    <a:pt x="91" y="78"/>
                  </a:cubicBezTo>
                  <a:cubicBezTo>
                    <a:pt x="91" y="155"/>
                    <a:pt x="91" y="155"/>
                    <a:pt x="91" y="155"/>
                  </a:cubicBezTo>
                  <a:cubicBezTo>
                    <a:pt x="65" y="155"/>
                    <a:pt x="65" y="155"/>
                    <a:pt x="65" y="155"/>
                  </a:cubicBezTo>
                  <a:cubicBezTo>
                    <a:pt x="65" y="83"/>
                    <a:pt x="65" y="83"/>
                    <a:pt x="65" y="83"/>
                  </a:cubicBezTo>
                  <a:cubicBezTo>
                    <a:pt x="65" y="76"/>
                    <a:pt x="64" y="71"/>
                    <a:pt x="62" y="67"/>
                  </a:cubicBezTo>
                  <a:cubicBezTo>
                    <a:pt x="59" y="64"/>
                    <a:pt x="56" y="63"/>
                    <a:pt x="52" y="63"/>
                  </a:cubicBezTo>
                  <a:cubicBezTo>
                    <a:pt x="48" y="63"/>
                    <a:pt x="44" y="64"/>
                    <a:pt x="40" y="66"/>
                  </a:cubicBezTo>
                  <a:cubicBezTo>
                    <a:pt x="36" y="68"/>
                    <a:pt x="31" y="71"/>
                    <a:pt x="27" y="75"/>
                  </a:cubicBezTo>
                  <a:cubicBezTo>
                    <a:pt x="27" y="155"/>
                    <a:pt x="27" y="155"/>
                    <a:pt x="27" y="155"/>
                  </a:cubicBezTo>
                  <a:lnTo>
                    <a:pt x="0" y="1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 name="Freeform 121">
              <a:extLst>
                <a:ext uri="{FF2B5EF4-FFF2-40B4-BE49-F238E27FC236}">
                  <a16:creationId xmlns:a16="http://schemas.microsoft.com/office/drawing/2014/main" id="{34126BCF-E652-4522-AC67-DE5B61BB871A}"/>
                </a:ext>
              </a:extLst>
            </p:cNvPr>
            <p:cNvSpPr>
              <a:spLocks noEditPoints="1"/>
            </p:cNvSpPr>
            <p:nvPr/>
          </p:nvSpPr>
          <p:spPr bwMode="auto">
            <a:xfrm>
              <a:off x="1368" y="3047"/>
              <a:ext cx="31" cy="181"/>
            </a:xfrm>
            <a:custGeom>
              <a:avLst/>
              <a:gdLst>
                <a:gd name="T0" fmla="*/ 0 w 31"/>
                <a:gd name="T1" fmla="*/ 29 h 181"/>
                <a:gd name="T2" fmla="*/ 0 w 31"/>
                <a:gd name="T3" fmla="*/ 0 h 181"/>
                <a:gd name="T4" fmla="*/ 31 w 31"/>
                <a:gd name="T5" fmla="*/ 0 h 181"/>
                <a:gd name="T6" fmla="*/ 31 w 31"/>
                <a:gd name="T7" fmla="*/ 29 h 181"/>
                <a:gd name="T8" fmla="*/ 0 w 31"/>
                <a:gd name="T9" fmla="*/ 29 h 181"/>
                <a:gd name="T10" fmla="*/ 0 w 31"/>
                <a:gd name="T11" fmla="*/ 181 h 181"/>
                <a:gd name="T12" fmla="*/ 0 w 31"/>
                <a:gd name="T13" fmla="*/ 50 h 181"/>
                <a:gd name="T14" fmla="*/ 31 w 31"/>
                <a:gd name="T15" fmla="*/ 50 h 181"/>
                <a:gd name="T16" fmla="*/ 31 w 31"/>
                <a:gd name="T17" fmla="*/ 181 h 181"/>
                <a:gd name="T18" fmla="*/ 0 w 31"/>
                <a:gd name="T19"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81">
                  <a:moveTo>
                    <a:pt x="0" y="29"/>
                  </a:moveTo>
                  <a:lnTo>
                    <a:pt x="0" y="0"/>
                  </a:lnTo>
                  <a:lnTo>
                    <a:pt x="31" y="0"/>
                  </a:lnTo>
                  <a:lnTo>
                    <a:pt x="31" y="29"/>
                  </a:lnTo>
                  <a:lnTo>
                    <a:pt x="0" y="29"/>
                  </a:lnTo>
                  <a:close/>
                  <a:moveTo>
                    <a:pt x="0" y="181"/>
                  </a:moveTo>
                  <a:lnTo>
                    <a:pt x="0" y="50"/>
                  </a:lnTo>
                  <a:lnTo>
                    <a:pt x="31" y="50"/>
                  </a:lnTo>
                  <a:lnTo>
                    <a:pt x="31" y="181"/>
                  </a:lnTo>
                  <a:lnTo>
                    <a:pt x="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 name="Freeform 122">
              <a:extLst>
                <a:ext uri="{FF2B5EF4-FFF2-40B4-BE49-F238E27FC236}">
                  <a16:creationId xmlns:a16="http://schemas.microsoft.com/office/drawing/2014/main" id="{C370C35B-D2C6-4769-9300-D71F599D2948}"/>
                </a:ext>
              </a:extLst>
            </p:cNvPr>
            <p:cNvSpPr>
              <a:spLocks/>
            </p:cNvSpPr>
            <p:nvPr/>
          </p:nvSpPr>
          <p:spPr bwMode="auto">
            <a:xfrm>
              <a:off x="1432" y="3095"/>
              <a:ext cx="104" cy="133"/>
            </a:xfrm>
            <a:custGeom>
              <a:avLst/>
              <a:gdLst>
                <a:gd name="T0" fmla="*/ 0 w 90"/>
                <a:gd name="T1" fmla="*/ 114 h 114"/>
                <a:gd name="T2" fmla="*/ 0 w 90"/>
                <a:gd name="T3" fmla="*/ 2 h 114"/>
                <a:gd name="T4" fmla="*/ 24 w 90"/>
                <a:gd name="T5" fmla="*/ 2 h 114"/>
                <a:gd name="T6" fmla="*/ 24 w 90"/>
                <a:gd name="T7" fmla="*/ 16 h 114"/>
                <a:gd name="T8" fmla="*/ 43 w 90"/>
                <a:gd name="T9" fmla="*/ 4 h 114"/>
                <a:gd name="T10" fmla="*/ 59 w 90"/>
                <a:gd name="T11" fmla="*/ 0 h 114"/>
                <a:gd name="T12" fmla="*/ 82 w 90"/>
                <a:gd name="T13" fmla="*/ 9 h 114"/>
                <a:gd name="T14" fmla="*/ 90 w 90"/>
                <a:gd name="T15" fmla="*/ 37 h 114"/>
                <a:gd name="T16" fmla="*/ 90 w 90"/>
                <a:gd name="T17" fmla="*/ 114 h 114"/>
                <a:gd name="T18" fmla="*/ 64 w 90"/>
                <a:gd name="T19" fmla="*/ 114 h 114"/>
                <a:gd name="T20" fmla="*/ 64 w 90"/>
                <a:gd name="T21" fmla="*/ 42 h 114"/>
                <a:gd name="T22" fmla="*/ 61 w 90"/>
                <a:gd name="T23" fmla="*/ 26 h 114"/>
                <a:gd name="T24" fmla="*/ 51 w 90"/>
                <a:gd name="T25" fmla="*/ 22 h 114"/>
                <a:gd name="T26" fmla="*/ 39 w 90"/>
                <a:gd name="T27" fmla="*/ 25 h 114"/>
                <a:gd name="T28" fmla="*/ 26 w 90"/>
                <a:gd name="T29" fmla="*/ 34 h 114"/>
                <a:gd name="T30" fmla="*/ 26 w 90"/>
                <a:gd name="T31" fmla="*/ 114 h 114"/>
                <a:gd name="T32" fmla="*/ 0 w 90"/>
                <a:gd name="T33"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14">
                  <a:moveTo>
                    <a:pt x="0" y="114"/>
                  </a:moveTo>
                  <a:cubicBezTo>
                    <a:pt x="0" y="2"/>
                    <a:pt x="0" y="2"/>
                    <a:pt x="0" y="2"/>
                  </a:cubicBezTo>
                  <a:cubicBezTo>
                    <a:pt x="24" y="2"/>
                    <a:pt x="24" y="2"/>
                    <a:pt x="24" y="2"/>
                  </a:cubicBezTo>
                  <a:cubicBezTo>
                    <a:pt x="24" y="16"/>
                    <a:pt x="24" y="16"/>
                    <a:pt x="24" y="16"/>
                  </a:cubicBezTo>
                  <a:cubicBezTo>
                    <a:pt x="31" y="10"/>
                    <a:pt x="37" y="6"/>
                    <a:pt x="43" y="4"/>
                  </a:cubicBezTo>
                  <a:cubicBezTo>
                    <a:pt x="48" y="1"/>
                    <a:pt x="53" y="0"/>
                    <a:pt x="59" y="0"/>
                  </a:cubicBezTo>
                  <a:cubicBezTo>
                    <a:pt x="69" y="0"/>
                    <a:pt x="77" y="3"/>
                    <a:pt x="82" y="9"/>
                  </a:cubicBezTo>
                  <a:cubicBezTo>
                    <a:pt x="88" y="16"/>
                    <a:pt x="90" y="25"/>
                    <a:pt x="90" y="37"/>
                  </a:cubicBezTo>
                  <a:cubicBezTo>
                    <a:pt x="90" y="114"/>
                    <a:pt x="90" y="114"/>
                    <a:pt x="90" y="114"/>
                  </a:cubicBezTo>
                  <a:cubicBezTo>
                    <a:pt x="64" y="114"/>
                    <a:pt x="64" y="114"/>
                    <a:pt x="64" y="114"/>
                  </a:cubicBezTo>
                  <a:cubicBezTo>
                    <a:pt x="64" y="42"/>
                    <a:pt x="64" y="42"/>
                    <a:pt x="64" y="42"/>
                  </a:cubicBezTo>
                  <a:cubicBezTo>
                    <a:pt x="64" y="35"/>
                    <a:pt x="63" y="29"/>
                    <a:pt x="61" y="26"/>
                  </a:cubicBezTo>
                  <a:cubicBezTo>
                    <a:pt x="59" y="23"/>
                    <a:pt x="56" y="22"/>
                    <a:pt x="51" y="22"/>
                  </a:cubicBezTo>
                  <a:cubicBezTo>
                    <a:pt x="47" y="22"/>
                    <a:pt x="43" y="23"/>
                    <a:pt x="39" y="25"/>
                  </a:cubicBezTo>
                  <a:cubicBezTo>
                    <a:pt x="35" y="27"/>
                    <a:pt x="31" y="30"/>
                    <a:pt x="26" y="34"/>
                  </a:cubicBezTo>
                  <a:cubicBezTo>
                    <a:pt x="26" y="114"/>
                    <a:pt x="26" y="114"/>
                    <a:pt x="26" y="114"/>
                  </a:cubicBezTo>
                  <a:lnTo>
                    <a:pt x="0" y="1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 name="Freeform 123">
              <a:extLst>
                <a:ext uri="{FF2B5EF4-FFF2-40B4-BE49-F238E27FC236}">
                  <a16:creationId xmlns:a16="http://schemas.microsoft.com/office/drawing/2014/main" id="{46DA8758-23AE-4967-820F-08E465DFC094}"/>
                </a:ext>
              </a:extLst>
            </p:cNvPr>
            <p:cNvSpPr>
              <a:spLocks/>
            </p:cNvSpPr>
            <p:nvPr/>
          </p:nvSpPr>
          <p:spPr bwMode="auto">
            <a:xfrm>
              <a:off x="1568" y="3047"/>
              <a:ext cx="108" cy="181"/>
            </a:xfrm>
            <a:custGeom>
              <a:avLst/>
              <a:gdLst>
                <a:gd name="T0" fmla="*/ 0 w 108"/>
                <a:gd name="T1" fmla="*/ 181 h 181"/>
                <a:gd name="T2" fmla="*/ 0 w 108"/>
                <a:gd name="T3" fmla="*/ 0 h 181"/>
                <a:gd name="T4" fmla="*/ 30 w 108"/>
                <a:gd name="T5" fmla="*/ 0 h 181"/>
                <a:gd name="T6" fmla="*/ 30 w 108"/>
                <a:gd name="T7" fmla="*/ 104 h 181"/>
                <a:gd name="T8" fmla="*/ 71 w 108"/>
                <a:gd name="T9" fmla="*/ 50 h 181"/>
                <a:gd name="T10" fmla="*/ 104 w 108"/>
                <a:gd name="T11" fmla="*/ 50 h 181"/>
                <a:gd name="T12" fmla="*/ 66 w 108"/>
                <a:gd name="T13" fmla="*/ 97 h 181"/>
                <a:gd name="T14" fmla="*/ 108 w 108"/>
                <a:gd name="T15" fmla="*/ 181 h 181"/>
                <a:gd name="T16" fmla="*/ 74 w 108"/>
                <a:gd name="T17" fmla="*/ 181 h 181"/>
                <a:gd name="T18" fmla="*/ 45 w 108"/>
                <a:gd name="T19" fmla="*/ 121 h 181"/>
                <a:gd name="T20" fmla="*/ 30 w 108"/>
                <a:gd name="T21" fmla="*/ 139 h 181"/>
                <a:gd name="T22" fmla="*/ 30 w 108"/>
                <a:gd name="T23" fmla="*/ 181 h 181"/>
                <a:gd name="T24" fmla="*/ 0 w 108"/>
                <a:gd name="T25"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8" h="181">
                  <a:moveTo>
                    <a:pt x="0" y="181"/>
                  </a:moveTo>
                  <a:lnTo>
                    <a:pt x="0" y="0"/>
                  </a:lnTo>
                  <a:lnTo>
                    <a:pt x="30" y="0"/>
                  </a:lnTo>
                  <a:lnTo>
                    <a:pt x="30" y="104"/>
                  </a:lnTo>
                  <a:lnTo>
                    <a:pt x="71" y="50"/>
                  </a:lnTo>
                  <a:lnTo>
                    <a:pt x="104" y="50"/>
                  </a:lnTo>
                  <a:lnTo>
                    <a:pt x="66" y="97"/>
                  </a:lnTo>
                  <a:lnTo>
                    <a:pt x="108" y="181"/>
                  </a:lnTo>
                  <a:lnTo>
                    <a:pt x="74" y="181"/>
                  </a:lnTo>
                  <a:lnTo>
                    <a:pt x="45" y="121"/>
                  </a:lnTo>
                  <a:lnTo>
                    <a:pt x="30" y="139"/>
                  </a:lnTo>
                  <a:lnTo>
                    <a:pt x="30" y="181"/>
                  </a:lnTo>
                  <a:lnTo>
                    <a:pt x="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 name="Freeform 124">
              <a:extLst>
                <a:ext uri="{FF2B5EF4-FFF2-40B4-BE49-F238E27FC236}">
                  <a16:creationId xmlns:a16="http://schemas.microsoft.com/office/drawing/2014/main" id="{B8D81B1D-CB93-4C90-80C7-166C181DE0AC}"/>
                </a:ext>
              </a:extLst>
            </p:cNvPr>
            <p:cNvSpPr>
              <a:spLocks noEditPoints="1"/>
            </p:cNvSpPr>
            <p:nvPr/>
          </p:nvSpPr>
          <p:spPr bwMode="auto">
            <a:xfrm>
              <a:off x="1700" y="3048"/>
              <a:ext cx="114" cy="180"/>
            </a:xfrm>
            <a:custGeom>
              <a:avLst/>
              <a:gdLst>
                <a:gd name="T0" fmla="*/ 0 w 99"/>
                <a:gd name="T1" fmla="*/ 154 h 154"/>
                <a:gd name="T2" fmla="*/ 0 w 99"/>
                <a:gd name="T3" fmla="*/ 0 h 154"/>
                <a:gd name="T4" fmla="*/ 45 w 99"/>
                <a:gd name="T5" fmla="*/ 0 h 154"/>
                <a:gd name="T6" fmla="*/ 86 w 99"/>
                <a:gd name="T7" fmla="*/ 10 h 154"/>
                <a:gd name="T8" fmla="*/ 99 w 99"/>
                <a:gd name="T9" fmla="*/ 42 h 154"/>
                <a:gd name="T10" fmla="*/ 86 w 99"/>
                <a:gd name="T11" fmla="*/ 74 h 154"/>
                <a:gd name="T12" fmla="*/ 50 w 99"/>
                <a:gd name="T13" fmla="*/ 85 h 154"/>
                <a:gd name="T14" fmla="*/ 16 w 99"/>
                <a:gd name="T15" fmla="*/ 85 h 154"/>
                <a:gd name="T16" fmla="*/ 16 w 99"/>
                <a:gd name="T17" fmla="*/ 154 h 154"/>
                <a:gd name="T18" fmla="*/ 0 w 99"/>
                <a:gd name="T19" fmla="*/ 154 h 154"/>
                <a:gd name="T20" fmla="*/ 16 w 99"/>
                <a:gd name="T21" fmla="*/ 71 h 154"/>
                <a:gd name="T22" fmla="*/ 43 w 99"/>
                <a:gd name="T23" fmla="*/ 71 h 154"/>
                <a:gd name="T24" fmla="*/ 73 w 99"/>
                <a:gd name="T25" fmla="*/ 64 h 154"/>
                <a:gd name="T26" fmla="*/ 81 w 99"/>
                <a:gd name="T27" fmla="*/ 42 h 154"/>
                <a:gd name="T28" fmla="*/ 72 w 99"/>
                <a:gd name="T29" fmla="*/ 21 h 154"/>
                <a:gd name="T30" fmla="*/ 41 w 99"/>
                <a:gd name="T31" fmla="*/ 14 h 154"/>
                <a:gd name="T32" fmla="*/ 16 w 99"/>
                <a:gd name="T33" fmla="*/ 14 h 154"/>
                <a:gd name="T34" fmla="*/ 16 w 99"/>
                <a:gd name="T35" fmla="*/ 7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54">
                  <a:moveTo>
                    <a:pt x="0" y="154"/>
                  </a:moveTo>
                  <a:cubicBezTo>
                    <a:pt x="0" y="0"/>
                    <a:pt x="0" y="0"/>
                    <a:pt x="0" y="0"/>
                  </a:cubicBezTo>
                  <a:cubicBezTo>
                    <a:pt x="45" y="0"/>
                    <a:pt x="45" y="0"/>
                    <a:pt x="45" y="0"/>
                  </a:cubicBezTo>
                  <a:cubicBezTo>
                    <a:pt x="63" y="0"/>
                    <a:pt x="77" y="3"/>
                    <a:pt x="86" y="10"/>
                  </a:cubicBezTo>
                  <a:cubicBezTo>
                    <a:pt x="94" y="17"/>
                    <a:pt x="99" y="28"/>
                    <a:pt x="99" y="42"/>
                  </a:cubicBezTo>
                  <a:cubicBezTo>
                    <a:pt x="99" y="56"/>
                    <a:pt x="95" y="66"/>
                    <a:pt x="86" y="74"/>
                  </a:cubicBezTo>
                  <a:cubicBezTo>
                    <a:pt x="77" y="82"/>
                    <a:pt x="65" y="85"/>
                    <a:pt x="50" y="85"/>
                  </a:cubicBezTo>
                  <a:cubicBezTo>
                    <a:pt x="16" y="85"/>
                    <a:pt x="16" y="85"/>
                    <a:pt x="16" y="85"/>
                  </a:cubicBezTo>
                  <a:cubicBezTo>
                    <a:pt x="16" y="154"/>
                    <a:pt x="16" y="154"/>
                    <a:pt x="16" y="154"/>
                  </a:cubicBezTo>
                  <a:lnTo>
                    <a:pt x="0" y="154"/>
                  </a:lnTo>
                  <a:close/>
                  <a:moveTo>
                    <a:pt x="16" y="71"/>
                  </a:moveTo>
                  <a:cubicBezTo>
                    <a:pt x="43" y="71"/>
                    <a:pt x="43" y="71"/>
                    <a:pt x="43" y="71"/>
                  </a:cubicBezTo>
                  <a:cubicBezTo>
                    <a:pt x="57" y="71"/>
                    <a:pt x="67" y="69"/>
                    <a:pt x="73" y="64"/>
                  </a:cubicBezTo>
                  <a:cubicBezTo>
                    <a:pt x="78" y="60"/>
                    <a:pt x="81" y="52"/>
                    <a:pt x="81" y="42"/>
                  </a:cubicBezTo>
                  <a:cubicBezTo>
                    <a:pt x="81" y="32"/>
                    <a:pt x="78" y="25"/>
                    <a:pt x="72" y="21"/>
                  </a:cubicBezTo>
                  <a:cubicBezTo>
                    <a:pt x="66" y="16"/>
                    <a:pt x="56" y="14"/>
                    <a:pt x="41" y="14"/>
                  </a:cubicBezTo>
                  <a:cubicBezTo>
                    <a:pt x="16" y="14"/>
                    <a:pt x="16" y="14"/>
                    <a:pt x="16" y="14"/>
                  </a:cubicBezTo>
                  <a:lnTo>
                    <a:pt x="16"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Rectangle 125">
              <a:extLst>
                <a:ext uri="{FF2B5EF4-FFF2-40B4-BE49-F238E27FC236}">
                  <a16:creationId xmlns:a16="http://schemas.microsoft.com/office/drawing/2014/main" id="{20DE16BB-4F2D-4894-A774-B38BC6AAD7D8}"/>
                </a:ext>
              </a:extLst>
            </p:cNvPr>
            <p:cNvSpPr>
              <a:spLocks noChangeArrowheads="1"/>
            </p:cNvSpPr>
            <p:nvPr/>
          </p:nvSpPr>
          <p:spPr bwMode="auto">
            <a:xfrm>
              <a:off x="1841" y="3048"/>
              <a:ext cx="18" cy="1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0" name="Freeform 126">
              <a:extLst>
                <a:ext uri="{FF2B5EF4-FFF2-40B4-BE49-F238E27FC236}">
                  <a16:creationId xmlns:a16="http://schemas.microsoft.com/office/drawing/2014/main" id="{578D92D5-63BF-4605-B999-51B1F14147FF}"/>
                </a:ext>
              </a:extLst>
            </p:cNvPr>
            <p:cNvSpPr>
              <a:spLocks noEditPoints="1"/>
            </p:cNvSpPr>
            <p:nvPr/>
          </p:nvSpPr>
          <p:spPr bwMode="auto">
            <a:xfrm>
              <a:off x="1892" y="3096"/>
              <a:ext cx="98" cy="134"/>
            </a:xfrm>
            <a:custGeom>
              <a:avLst/>
              <a:gdLst>
                <a:gd name="T0" fmla="*/ 66 w 85"/>
                <a:gd name="T1" fmla="*/ 98 h 115"/>
                <a:gd name="T2" fmla="*/ 49 w 85"/>
                <a:gd name="T3" fmla="*/ 111 h 115"/>
                <a:gd name="T4" fmla="*/ 31 w 85"/>
                <a:gd name="T5" fmla="*/ 115 h 115"/>
                <a:gd name="T6" fmla="*/ 8 w 85"/>
                <a:gd name="T7" fmla="*/ 107 h 115"/>
                <a:gd name="T8" fmla="*/ 0 w 85"/>
                <a:gd name="T9" fmla="*/ 84 h 115"/>
                <a:gd name="T10" fmla="*/ 15 w 85"/>
                <a:gd name="T11" fmla="*/ 56 h 115"/>
                <a:gd name="T12" fmla="*/ 67 w 85"/>
                <a:gd name="T13" fmla="*/ 39 h 115"/>
                <a:gd name="T14" fmla="*/ 67 w 85"/>
                <a:gd name="T15" fmla="*/ 31 h 115"/>
                <a:gd name="T16" fmla="*/ 61 w 85"/>
                <a:gd name="T17" fmla="*/ 18 h 115"/>
                <a:gd name="T18" fmla="*/ 44 w 85"/>
                <a:gd name="T19" fmla="*/ 13 h 115"/>
                <a:gd name="T20" fmla="*/ 28 w 85"/>
                <a:gd name="T21" fmla="*/ 18 h 115"/>
                <a:gd name="T22" fmla="*/ 17 w 85"/>
                <a:gd name="T23" fmla="*/ 31 h 115"/>
                <a:gd name="T24" fmla="*/ 3 w 85"/>
                <a:gd name="T25" fmla="*/ 23 h 115"/>
                <a:gd name="T26" fmla="*/ 20 w 85"/>
                <a:gd name="T27" fmla="*/ 6 h 115"/>
                <a:gd name="T28" fmla="*/ 45 w 85"/>
                <a:gd name="T29" fmla="*/ 0 h 115"/>
                <a:gd name="T30" fmla="*/ 73 w 85"/>
                <a:gd name="T31" fmla="*/ 8 h 115"/>
                <a:gd name="T32" fmla="*/ 83 w 85"/>
                <a:gd name="T33" fmla="*/ 33 h 115"/>
                <a:gd name="T34" fmla="*/ 83 w 85"/>
                <a:gd name="T35" fmla="*/ 95 h 115"/>
                <a:gd name="T36" fmla="*/ 83 w 85"/>
                <a:gd name="T37" fmla="*/ 104 h 115"/>
                <a:gd name="T38" fmla="*/ 85 w 85"/>
                <a:gd name="T39" fmla="*/ 112 h 115"/>
                <a:gd name="T40" fmla="*/ 85 w 85"/>
                <a:gd name="T41" fmla="*/ 113 h 115"/>
                <a:gd name="T42" fmla="*/ 68 w 85"/>
                <a:gd name="T43" fmla="*/ 113 h 115"/>
                <a:gd name="T44" fmla="*/ 66 w 85"/>
                <a:gd name="T45" fmla="*/ 98 h 115"/>
                <a:gd name="T46" fmla="*/ 67 w 85"/>
                <a:gd name="T47" fmla="*/ 84 h 115"/>
                <a:gd name="T48" fmla="*/ 67 w 85"/>
                <a:gd name="T49" fmla="*/ 53 h 115"/>
                <a:gd name="T50" fmla="*/ 27 w 85"/>
                <a:gd name="T51" fmla="*/ 66 h 115"/>
                <a:gd name="T52" fmla="*/ 15 w 85"/>
                <a:gd name="T53" fmla="*/ 85 h 115"/>
                <a:gd name="T54" fmla="*/ 20 w 85"/>
                <a:gd name="T55" fmla="*/ 97 h 115"/>
                <a:gd name="T56" fmla="*/ 33 w 85"/>
                <a:gd name="T57" fmla="*/ 101 h 115"/>
                <a:gd name="T58" fmla="*/ 49 w 85"/>
                <a:gd name="T59" fmla="*/ 97 h 115"/>
                <a:gd name="T60" fmla="*/ 67 w 85"/>
                <a:gd name="T61" fmla="*/ 84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5" h="115">
                  <a:moveTo>
                    <a:pt x="66" y="98"/>
                  </a:moveTo>
                  <a:cubicBezTo>
                    <a:pt x="61" y="104"/>
                    <a:pt x="55" y="108"/>
                    <a:pt x="49" y="111"/>
                  </a:cubicBezTo>
                  <a:cubicBezTo>
                    <a:pt x="44" y="114"/>
                    <a:pt x="37" y="115"/>
                    <a:pt x="31" y="115"/>
                  </a:cubicBezTo>
                  <a:cubicBezTo>
                    <a:pt x="22" y="115"/>
                    <a:pt x="14" y="112"/>
                    <a:pt x="8" y="107"/>
                  </a:cubicBezTo>
                  <a:cubicBezTo>
                    <a:pt x="3" y="101"/>
                    <a:pt x="0" y="93"/>
                    <a:pt x="0" y="84"/>
                  </a:cubicBezTo>
                  <a:cubicBezTo>
                    <a:pt x="0" y="73"/>
                    <a:pt x="5" y="63"/>
                    <a:pt x="15" y="56"/>
                  </a:cubicBezTo>
                  <a:cubicBezTo>
                    <a:pt x="25" y="49"/>
                    <a:pt x="43" y="43"/>
                    <a:pt x="67" y="39"/>
                  </a:cubicBezTo>
                  <a:cubicBezTo>
                    <a:pt x="67" y="31"/>
                    <a:pt x="67" y="31"/>
                    <a:pt x="67" y="31"/>
                  </a:cubicBezTo>
                  <a:cubicBezTo>
                    <a:pt x="67" y="26"/>
                    <a:pt x="65" y="21"/>
                    <a:pt x="61" y="18"/>
                  </a:cubicBezTo>
                  <a:cubicBezTo>
                    <a:pt x="56" y="15"/>
                    <a:pt x="51" y="13"/>
                    <a:pt x="44" y="13"/>
                  </a:cubicBezTo>
                  <a:cubicBezTo>
                    <a:pt x="38" y="13"/>
                    <a:pt x="33" y="15"/>
                    <a:pt x="28" y="18"/>
                  </a:cubicBezTo>
                  <a:cubicBezTo>
                    <a:pt x="24" y="21"/>
                    <a:pt x="20" y="25"/>
                    <a:pt x="17" y="31"/>
                  </a:cubicBezTo>
                  <a:cubicBezTo>
                    <a:pt x="3" y="23"/>
                    <a:pt x="3" y="23"/>
                    <a:pt x="3" y="23"/>
                  </a:cubicBezTo>
                  <a:cubicBezTo>
                    <a:pt x="8" y="16"/>
                    <a:pt x="13" y="10"/>
                    <a:pt x="20" y="6"/>
                  </a:cubicBezTo>
                  <a:cubicBezTo>
                    <a:pt x="27" y="2"/>
                    <a:pt x="35" y="0"/>
                    <a:pt x="45" y="0"/>
                  </a:cubicBezTo>
                  <a:cubicBezTo>
                    <a:pt x="57" y="0"/>
                    <a:pt x="66" y="3"/>
                    <a:pt x="73" y="8"/>
                  </a:cubicBezTo>
                  <a:cubicBezTo>
                    <a:pt x="79" y="14"/>
                    <a:pt x="83" y="22"/>
                    <a:pt x="83" y="33"/>
                  </a:cubicBezTo>
                  <a:cubicBezTo>
                    <a:pt x="83" y="95"/>
                    <a:pt x="83" y="95"/>
                    <a:pt x="83" y="95"/>
                  </a:cubicBezTo>
                  <a:cubicBezTo>
                    <a:pt x="83" y="98"/>
                    <a:pt x="83" y="101"/>
                    <a:pt x="83" y="104"/>
                  </a:cubicBezTo>
                  <a:cubicBezTo>
                    <a:pt x="84" y="107"/>
                    <a:pt x="84" y="109"/>
                    <a:pt x="85" y="112"/>
                  </a:cubicBezTo>
                  <a:cubicBezTo>
                    <a:pt x="85" y="113"/>
                    <a:pt x="85" y="113"/>
                    <a:pt x="85" y="113"/>
                  </a:cubicBezTo>
                  <a:cubicBezTo>
                    <a:pt x="68" y="113"/>
                    <a:pt x="68" y="113"/>
                    <a:pt x="68" y="113"/>
                  </a:cubicBezTo>
                  <a:lnTo>
                    <a:pt x="66" y="98"/>
                  </a:lnTo>
                  <a:close/>
                  <a:moveTo>
                    <a:pt x="67" y="84"/>
                  </a:moveTo>
                  <a:cubicBezTo>
                    <a:pt x="67" y="53"/>
                    <a:pt x="67" y="53"/>
                    <a:pt x="67" y="53"/>
                  </a:cubicBezTo>
                  <a:cubicBezTo>
                    <a:pt x="48" y="57"/>
                    <a:pt x="35" y="61"/>
                    <a:pt x="27" y="66"/>
                  </a:cubicBezTo>
                  <a:cubicBezTo>
                    <a:pt x="19" y="71"/>
                    <a:pt x="15" y="77"/>
                    <a:pt x="15" y="85"/>
                  </a:cubicBezTo>
                  <a:cubicBezTo>
                    <a:pt x="15" y="90"/>
                    <a:pt x="17" y="94"/>
                    <a:pt x="20" y="97"/>
                  </a:cubicBezTo>
                  <a:cubicBezTo>
                    <a:pt x="23" y="100"/>
                    <a:pt x="28" y="101"/>
                    <a:pt x="33" y="101"/>
                  </a:cubicBezTo>
                  <a:cubicBezTo>
                    <a:pt x="38" y="101"/>
                    <a:pt x="43" y="100"/>
                    <a:pt x="49" y="97"/>
                  </a:cubicBezTo>
                  <a:cubicBezTo>
                    <a:pt x="54" y="94"/>
                    <a:pt x="60" y="90"/>
                    <a:pt x="67" y="8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 name="Freeform 127">
              <a:extLst>
                <a:ext uri="{FF2B5EF4-FFF2-40B4-BE49-F238E27FC236}">
                  <a16:creationId xmlns:a16="http://schemas.microsoft.com/office/drawing/2014/main" id="{56FA6B25-A0ED-492E-88E1-ED95D2ED7F49}"/>
                </a:ext>
              </a:extLst>
            </p:cNvPr>
            <p:cNvSpPr>
              <a:spLocks/>
            </p:cNvSpPr>
            <p:nvPr/>
          </p:nvSpPr>
          <p:spPr bwMode="auto">
            <a:xfrm>
              <a:off x="2015" y="3095"/>
              <a:ext cx="101" cy="135"/>
            </a:xfrm>
            <a:custGeom>
              <a:avLst/>
              <a:gdLst>
                <a:gd name="T0" fmla="*/ 87 w 87"/>
                <a:gd name="T1" fmla="*/ 88 h 116"/>
                <a:gd name="T2" fmla="*/ 70 w 87"/>
                <a:gd name="T3" fmla="*/ 109 h 116"/>
                <a:gd name="T4" fmla="*/ 45 w 87"/>
                <a:gd name="T5" fmla="*/ 116 h 116"/>
                <a:gd name="T6" fmla="*/ 11 w 87"/>
                <a:gd name="T7" fmla="*/ 102 h 116"/>
                <a:gd name="T8" fmla="*/ 0 w 87"/>
                <a:gd name="T9" fmla="*/ 58 h 116"/>
                <a:gd name="T10" fmla="*/ 12 w 87"/>
                <a:gd name="T11" fmla="*/ 16 h 116"/>
                <a:gd name="T12" fmla="*/ 45 w 87"/>
                <a:gd name="T13" fmla="*/ 0 h 116"/>
                <a:gd name="T14" fmla="*/ 70 w 87"/>
                <a:gd name="T15" fmla="*/ 8 h 116"/>
                <a:gd name="T16" fmla="*/ 85 w 87"/>
                <a:gd name="T17" fmla="*/ 31 h 116"/>
                <a:gd name="T18" fmla="*/ 70 w 87"/>
                <a:gd name="T19" fmla="*/ 36 h 116"/>
                <a:gd name="T20" fmla="*/ 60 w 87"/>
                <a:gd name="T21" fmla="*/ 20 h 116"/>
                <a:gd name="T22" fmla="*/ 44 w 87"/>
                <a:gd name="T23" fmla="*/ 14 h 116"/>
                <a:gd name="T24" fmla="*/ 23 w 87"/>
                <a:gd name="T25" fmla="*/ 25 h 116"/>
                <a:gd name="T26" fmla="*/ 16 w 87"/>
                <a:gd name="T27" fmla="*/ 58 h 116"/>
                <a:gd name="T28" fmla="*/ 23 w 87"/>
                <a:gd name="T29" fmla="*/ 92 h 116"/>
                <a:gd name="T30" fmla="*/ 45 w 87"/>
                <a:gd name="T31" fmla="*/ 103 h 116"/>
                <a:gd name="T32" fmla="*/ 62 w 87"/>
                <a:gd name="T33" fmla="*/ 97 h 116"/>
                <a:gd name="T34" fmla="*/ 74 w 87"/>
                <a:gd name="T35" fmla="*/ 81 h 116"/>
                <a:gd name="T36" fmla="*/ 87 w 87"/>
                <a:gd name="T37" fmla="*/ 8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116">
                  <a:moveTo>
                    <a:pt x="87" y="88"/>
                  </a:moveTo>
                  <a:cubicBezTo>
                    <a:pt x="83" y="97"/>
                    <a:pt x="77" y="104"/>
                    <a:pt x="70" y="109"/>
                  </a:cubicBezTo>
                  <a:cubicBezTo>
                    <a:pt x="63" y="114"/>
                    <a:pt x="54" y="116"/>
                    <a:pt x="45" y="116"/>
                  </a:cubicBezTo>
                  <a:cubicBezTo>
                    <a:pt x="30" y="116"/>
                    <a:pt x="19" y="111"/>
                    <a:pt x="11" y="102"/>
                  </a:cubicBezTo>
                  <a:cubicBezTo>
                    <a:pt x="4" y="92"/>
                    <a:pt x="0" y="77"/>
                    <a:pt x="0" y="58"/>
                  </a:cubicBezTo>
                  <a:cubicBezTo>
                    <a:pt x="0" y="40"/>
                    <a:pt x="4" y="26"/>
                    <a:pt x="12" y="16"/>
                  </a:cubicBezTo>
                  <a:cubicBezTo>
                    <a:pt x="20" y="6"/>
                    <a:pt x="31" y="0"/>
                    <a:pt x="45" y="0"/>
                  </a:cubicBezTo>
                  <a:cubicBezTo>
                    <a:pt x="54" y="0"/>
                    <a:pt x="63" y="3"/>
                    <a:pt x="70" y="8"/>
                  </a:cubicBezTo>
                  <a:cubicBezTo>
                    <a:pt x="77" y="14"/>
                    <a:pt x="82" y="21"/>
                    <a:pt x="85" y="31"/>
                  </a:cubicBezTo>
                  <a:cubicBezTo>
                    <a:pt x="70" y="36"/>
                    <a:pt x="70" y="36"/>
                    <a:pt x="70" y="36"/>
                  </a:cubicBezTo>
                  <a:cubicBezTo>
                    <a:pt x="68" y="29"/>
                    <a:pt x="64" y="23"/>
                    <a:pt x="60" y="20"/>
                  </a:cubicBezTo>
                  <a:cubicBezTo>
                    <a:pt x="55" y="16"/>
                    <a:pt x="50" y="14"/>
                    <a:pt x="44" y="14"/>
                  </a:cubicBezTo>
                  <a:cubicBezTo>
                    <a:pt x="35" y="14"/>
                    <a:pt x="28" y="18"/>
                    <a:pt x="23" y="25"/>
                  </a:cubicBezTo>
                  <a:cubicBezTo>
                    <a:pt x="18" y="33"/>
                    <a:pt x="16" y="44"/>
                    <a:pt x="16" y="58"/>
                  </a:cubicBezTo>
                  <a:cubicBezTo>
                    <a:pt x="16" y="73"/>
                    <a:pt x="18" y="84"/>
                    <a:pt x="23" y="92"/>
                  </a:cubicBezTo>
                  <a:cubicBezTo>
                    <a:pt x="28" y="99"/>
                    <a:pt x="35" y="103"/>
                    <a:pt x="45" y="103"/>
                  </a:cubicBezTo>
                  <a:cubicBezTo>
                    <a:pt x="51" y="103"/>
                    <a:pt x="57" y="101"/>
                    <a:pt x="62" y="97"/>
                  </a:cubicBezTo>
                  <a:cubicBezTo>
                    <a:pt x="67" y="93"/>
                    <a:pt x="71" y="88"/>
                    <a:pt x="74" y="81"/>
                  </a:cubicBezTo>
                  <a:lnTo>
                    <a:pt x="87"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Freeform 128">
              <a:extLst>
                <a:ext uri="{FF2B5EF4-FFF2-40B4-BE49-F238E27FC236}">
                  <a16:creationId xmlns:a16="http://schemas.microsoft.com/office/drawing/2014/main" id="{D0DA3C35-79B5-4928-BA6F-82C266B962F8}"/>
                </a:ext>
              </a:extLst>
            </p:cNvPr>
            <p:cNvSpPr>
              <a:spLocks noEditPoints="1"/>
            </p:cNvSpPr>
            <p:nvPr/>
          </p:nvSpPr>
          <p:spPr bwMode="auto">
            <a:xfrm>
              <a:off x="2131" y="3096"/>
              <a:ext cx="104" cy="134"/>
            </a:xfrm>
            <a:custGeom>
              <a:avLst/>
              <a:gdLst>
                <a:gd name="T0" fmla="*/ 79 w 90"/>
                <a:gd name="T1" fmla="*/ 82 h 115"/>
                <a:gd name="T2" fmla="*/ 90 w 90"/>
                <a:gd name="T3" fmla="*/ 89 h 115"/>
                <a:gd name="T4" fmla="*/ 72 w 90"/>
                <a:gd name="T5" fmla="*/ 109 h 115"/>
                <a:gd name="T6" fmla="*/ 45 w 90"/>
                <a:gd name="T7" fmla="*/ 115 h 115"/>
                <a:gd name="T8" fmla="*/ 12 w 90"/>
                <a:gd name="T9" fmla="*/ 101 h 115"/>
                <a:gd name="T10" fmla="*/ 0 w 90"/>
                <a:gd name="T11" fmla="*/ 57 h 115"/>
                <a:gd name="T12" fmla="*/ 12 w 90"/>
                <a:gd name="T13" fmla="*/ 15 h 115"/>
                <a:gd name="T14" fmla="*/ 44 w 90"/>
                <a:gd name="T15" fmla="*/ 0 h 115"/>
                <a:gd name="T16" fmla="*/ 76 w 90"/>
                <a:gd name="T17" fmla="*/ 14 h 115"/>
                <a:gd name="T18" fmla="*/ 88 w 90"/>
                <a:gd name="T19" fmla="*/ 56 h 115"/>
                <a:gd name="T20" fmla="*/ 88 w 90"/>
                <a:gd name="T21" fmla="*/ 61 h 115"/>
                <a:gd name="T22" fmla="*/ 16 w 90"/>
                <a:gd name="T23" fmla="*/ 61 h 115"/>
                <a:gd name="T24" fmla="*/ 16 w 90"/>
                <a:gd name="T25" fmla="*/ 64 h 115"/>
                <a:gd name="T26" fmla="*/ 25 w 90"/>
                <a:gd name="T27" fmla="*/ 92 h 115"/>
                <a:gd name="T28" fmla="*/ 47 w 90"/>
                <a:gd name="T29" fmla="*/ 102 h 115"/>
                <a:gd name="T30" fmla="*/ 65 w 90"/>
                <a:gd name="T31" fmla="*/ 97 h 115"/>
                <a:gd name="T32" fmla="*/ 79 w 90"/>
                <a:gd name="T33" fmla="*/ 82 h 115"/>
                <a:gd name="T34" fmla="*/ 17 w 90"/>
                <a:gd name="T35" fmla="*/ 47 h 115"/>
                <a:gd name="T36" fmla="*/ 71 w 90"/>
                <a:gd name="T37" fmla="*/ 47 h 115"/>
                <a:gd name="T38" fmla="*/ 64 w 90"/>
                <a:gd name="T39" fmla="*/ 22 h 115"/>
                <a:gd name="T40" fmla="*/ 44 w 90"/>
                <a:gd name="T41" fmla="*/ 13 h 115"/>
                <a:gd name="T42" fmla="*/ 24 w 90"/>
                <a:gd name="T43" fmla="*/ 22 h 115"/>
                <a:gd name="T44" fmla="*/ 17 w 90"/>
                <a:gd name="T45"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15">
                  <a:moveTo>
                    <a:pt x="79" y="82"/>
                  </a:moveTo>
                  <a:cubicBezTo>
                    <a:pt x="90" y="89"/>
                    <a:pt x="90" y="89"/>
                    <a:pt x="90" y="89"/>
                  </a:cubicBezTo>
                  <a:cubicBezTo>
                    <a:pt x="86" y="98"/>
                    <a:pt x="80" y="105"/>
                    <a:pt x="72" y="109"/>
                  </a:cubicBezTo>
                  <a:cubicBezTo>
                    <a:pt x="65" y="113"/>
                    <a:pt x="56" y="115"/>
                    <a:pt x="45" y="115"/>
                  </a:cubicBezTo>
                  <a:cubicBezTo>
                    <a:pt x="31" y="115"/>
                    <a:pt x="20" y="110"/>
                    <a:pt x="12" y="101"/>
                  </a:cubicBezTo>
                  <a:cubicBezTo>
                    <a:pt x="4" y="91"/>
                    <a:pt x="0" y="76"/>
                    <a:pt x="0" y="57"/>
                  </a:cubicBezTo>
                  <a:cubicBezTo>
                    <a:pt x="0" y="39"/>
                    <a:pt x="4" y="25"/>
                    <a:pt x="12" y="15"/>
                  </a:cubicBezTo>
                  <a:cubicBezTo>
                    <a:pt x="20" y="5"/>
                    <a:pt x="30" y="0"/>
                    <a:pt x="44" y="0"/>
                  </a:cubicBezTo>
                  <a:cubicBezTo>
                    <a:pt x="58" y="0"/>
                    <a:pt x="69" y="5"/>
                    <a:pt x="76" y="14"/>
                  </a:cubicBezTo>
                  <a:cubicBezTo>
                    <a:pt x="84" y="24"/>
                    <a:pt x="88" y="38"/>
                    <a:pt x="88" y="56"/>
                  </a:cubicBezTo>
                  <a:cubicBezTo>
                    <a:pt x="88" y="61"/>
                    <a:pt x="88" y="61"/>
                    <a:pt x="88" y="61"/>
                  </a:cubicBezTo>
                  <a:cubicBezTo>
                    <a:pt x="16" y="61"/>
                    <a:pt x="16" y="61"/>
                    <a:pt x="16" y="61"/>
                  </a:cubicBezTo>
                  <a:cubicBezTo>
                    <a:pt x="16" y="64"/>
                    <a:pt x="16" y="64"/>
                    <a:pt x="16" y="64"/>
                  </a:cubicBezTo>
                  <a:cubicBezTo>
                    <a:pt x="16" y="76"/>
                    <a:pt x="19" y="85"/>
                    <a:pt x="25" y="92"/>
                  </a:cubicBezTo>
                  <a:cubicBezTo>
                    <a:pt x="30" y="99"/>
                    <a:pt x="38" y="102"/>
                    <a:pt x="47" y="102"/>
                  </a:cubicBezTo>
                  <a:cubicBezTo>
                    <a:pt x="54" y="102"/>
                    <a:pt x="60" y="100"/>
                    <a:pt x="65" y="97"/>
                  </a:cubicBezTo>
                  <a:cubicBezTo>
                    <a:pt x="71" y="93"/>
                    <a:pt x="75" y="89"/>
                    <a:pt x="79" y="82"/>
                  </a:cubicBezTo>
                  <a:close/>
                  <a:moveTo>
                    <a:pt x="17" y="47"/>
                  </a:moveTo>
                  <a:cubicBezTo>
                    <a:pt x="71" y="47"/>
                    <a:pt x="71" y="47"/>
                    <a:pt x="71" y="47"/>
                  </a:cubicBezTo>
                  <a:cubicBezTo>
                    <a:pt x="71" y="37"/>
                    <a:pt x="68" y="28"/>
                    <a:pt x="64" y="22"/>
                  </a:cubicBezTo>
                  <a:cubicBezTo>
                    <a:pt x="59" y="16"/>
                    <a:pt x="52" y="13"/>
                    <a:pt x="44" y="13"/>
                  </a:cubicBezTo>
                  <a:cubicBezTo>
                    <a:pt x="36" y="13"/>
                    <a:pt x="29" y="16"/>
                    <a:pt x="24" y="22"/>
                  </a:cubicBezTo>
                  <a:cubicBezTo>
                    <a:pt x="20" y="28"/>
                    <a:pt x="17" y="36"/>
                    <a:pt x="17" y="4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68" name="Title 1"/>
          <p:cNvSpPr txBox="1">
            <a:spLocks noGrp="1"/>
          </p:cNvSpPr>
          <p:nvPr>
            <p:ph type="title"/>
          </p:nvPr>
        </p:nvSpPr>
        <p:spPr/>
        <p:txBody>
          <a:bodyPr/>
          <a:lstStyle>
            <a:lvl1pPr defTabSz="886968">
              <a:defRPr sz="2328"/>
            </a:lvl1pPr>
          </a:lstStyle>
          <a:p>
            <a:r>
              <a:rPr lang="en-AU"/>
              <a:t>Priority actions</a:t>
            </a:r>
          </a:p>
        </p:txBody>
      </p:sp>
      <p:sp>
        <p:nvSpPr>
          <p:cNvPr id="170" name="Slide Number Placeholder 4"/>
          <p:cNvSpPr txBox="1">
            <a:spLocks noGrp="1"/>
          </p:cNvSpPr>
          <p:nvPr>
            <p:ph type="sldNum" sz="quarter" idx="2"/>
          </p:nvPr>
        </p:nvSpPr>
        <p:spPr/>
        <p:txBody>
          <a:bodyPr/>
          <a:lstStyle/>
          <a:p>
            <a:fld id="{86CB4B4D-7CA3-9044-876B-883B54F8677D}" type="slidenum">
              <a:rPr lang="en-AU" smtClean="0"/>
              <a:pPr/>
              <a:t>10</a:t>
            </a:fld>
            <a:endParaRPr lang="en-AU"/>
          </a:p>
        </p:txBody>
      </p:sp>
      <p:sp>
        <p:nvSpPr>
          <p:cNvPr id="12" name="Content Placeholder 2">
            <a:extLst>
              <a:ext uri="{FF2B5EF4-FFF2-40B4-BE49-F238E27FC236}">
                <a16:creationId xmlns:a16="http://schemas.microsoft.com/office/drawing/2014/main" id="{B7C76B07-2779-43F3-8A5C-5C52CAA630C0}"/>
              </a:ext>
            </a:extLst>
          </p:cNvPr>
          <p:cNvSpPr txBox="1">
            <a:spLocks noGrp="1"/>
          </p:cNvSpPr>
          <p:nvPr>
            <p:ph type="body" sz="half" idx="1"/>
          </p:nvPr>
        </p:nvSpPr>
        <p:spPr>
          <a:xfrm>
            <a:off x="585925" y="1125688"/>
            <a:ext cx="7972149" cy="3772884"/>
          </a:xfrm>
        </p:spPr>
        <p:txBody>
          <a:bodyPr numCol="2" spcCol="360000"/>
          <a:lstStyle/>
          <a:p>
            <a:r>
              <a:rPr lang="en-AU" dirty="0"/>
              <a:t>Prevention</a:t>
            </a:r>
          </a:p>
          <a:p>
            <a:pPr lvl="1"/>
            <a:r>
              <a:rPr lang="en-AU" dirty="0"/>
              <a:t>Need to have a framework that reflects ATSI values.</a:t>
            </a:r>
          </a:p>
          <a:p>
            <a:pPr lvl="1"/>
            <a:r>
              <a:rPr lang="en-AU" dirty="0"/>
              <a:t>Model should be respectful.</a:t>
            </a:r>
          </a:p>
          <a:p>
            <a:pPr lvl="1"/>
            <a:r>
              <a:rPr lang="en-AU" dirty="0"/>
              <a:t>What does prevention look like in the Aboriginal space around violence?</a:t>
            </a:r>
          </a:p>
          <a:p>
            <a:pPr lvl="1"/>
            <a:r>
              <a:rPr lang="en-AU" dirty="0"/>
              <a:t>Understanding drivers of violence:</a:t>
            </a:r>
          </a:p>
          <a:p>
            <a:pPr lvl="2"/>
            <a:r>
              <a:rPr lang="en-AU" dirty="0"/>
              <a:t>Not always about power and control.</a:t>
            </a:r>
          </a:p>
          <a:p>
            <a:pPr lvl="2"/>
            <a:r>
              <a:rPr lang="en-AU" dirty="0"/>
              <a:t>Adopting the role of the oppressor.</a:t>
            </a:r>
          </a:p>
          <a:p>
            <a:pPr lvl="2"/>
            <a:r>
              <a:rPr lang="en-AU" dirty="0"/>
              <a:t>Introduced colonisation.</a:t>
            </a:r>
          </a:p>
          <a:p>
            <a:pPr lvl="1"/>
            <a:r>
              <a:rPr lang="en-AU" dirty="0"/>
              <a:t>Acknowledge how first contact has shifted familial roles:</a:t>
            </a:r>
          </a:p>
          <a:p>
            <a:pPr lvl="2"/>
            <a:r>
              <a:rPr lang="en-AU" dirty="0"/>
              <a:t>People are treated in a way that isn’t equitable.</a:t>
            </a:r>
          </a:p>
          <a:p>
            <a:pPr lvl="2"/>
            <a:r>
              <a:rPr lang="en-AU" dirty="0"/>
              <a:t>ATSI people are excluded from decision making.</a:t>
            </a:r>
          </a:p>
          <a:p>
            <a:pPr lvl="2"/>
            <a:r>
              <a:rPr lang="en-AU" dirty="0"/>
              <a:t>“Things are done for us, not by us.”</a:t>
            </a:r>
          </a:p>
          <a:p>
            <a:pPr lvl="2"/>
            <a:r>
              <a:rPr lang="en-AU" dirty="0"/>
              <a:t>How do you bring balance back to reflect respectful relationships?</a:t>
            </a:r>
          </a:p>
          <a:p>
            <a:pPr lvl="1"/>
            <a:r>
              <a:rPr lang="en-AU" dirty="0"/>
              <a:t>Targeted approach at children as well as towards women.</a:t>
            </a:r>
          </a:p>
          <a:p>
            <a:pPr lvl="1"/>
            <a:r>
              <a:rPr lang="en-AU" dirty="0"/>
              <a:t>How does the wider community value our culture?</a:t>
            </a:r>
          </a:p>
          <a:p>
            <a:pPr lvl="2"/>
            <a:r>
              <a:rPr lang="en-AU" dirty="0"/>
              <a:t>Need to not be seen as part of the problem.</a:t>
            </a:r>
          </a:p>
          <a:p>
            <a:pPr lvl="1"/>
            <a:r>
              <a:rPr lang="en-AU" dirty="0"/>
              <a:t>Need to move from punitive model  to a health and wellbeing model.</a:t>
            </a:r>
          </a:p>
          <a:p>
            <a:pPr lvl="1"/>
            <a:r>
              <a:rPr lang="en-AU" dirty="0"/>
              <a:t>Strengthen Cultural education</a:t>
            </a:r>
          </a:p>
          <a:p>
            <a:pPr lvl="2"/>
            <a:r>
              <a:rPr lang="en-AU" dirty="0"/>
              <a:t>Share across wider community as well as Indigenous community.</a:t>
            </a:r>
          </a:p>
          <a:p>
            <a:pPr lvl="1"/>
            <a:r>
              <a:rPr lang="en-AU" dirty="0"/>
              <a:t>Vital to include community members that have used or experienced violence. </a:t>
            </a:r>
          </a:p>
          <a:p>
            <a:pPr lvl="1"/>
            <a:r>
              <a:rPr lang="en-US" dirty="0"/>
              <a:t>Current model includes feminist theory – but also needs queer theory, decolonization, etc. in order to be more intersectional.</a:t>
            </a:r>
          </a:p>
          <a:p>
            <a:pPr lvl="1"/>
            <a:r>
              <a:rPr lang="en-US" dirty="0"/>
              <a:t>Indigenous need to be part of all evaluation – not just a tack on at the end.</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itle 1"/>
          <p:cNvSpPr txBox="1">
            <a:spLocks noGrp="1"/>
          </p:cNvSpPr>
          <p:nvPr>
            <p:ph type="title"/>
          </p:nvPr>
        </p:nvSpPr>
        <p:spPr>
          <a:xfrm>
            <a:off x="579268" y="720313"/>
            <a:ext cx="7809156" cy="5444991"/>
          </a:xfrm>
          <a:prstGeom prst="rect">
            <a:avLst/>
          </a:prstGeom>
        </p:spPr>
        <p:txBody>
          <a:bodyPr/>
          <a:lstStyle/>
          <a:p>
            <a:pPr algn="ctr">
              <a:defRPr sz="2800"/>
            </a:pPr>
            <a:r>
              <a:rPr dirty="0"/>
              <a:t/>
            </a:r>
            <a:br>
              <a:rPr dirty="0"/>
            </a:br>
            <a:r>
              <a:rPr dirty="0"/>
              <a:t/>
            </a:r>
            <a:br>
              <a:rPr dirty="0"/>
            </a:br>
            <a:r>
              <a:rPr lang="en-AU" dirty="0" smtClean="0"/>
              <a:t>The Department of Social Services</a:t>
            </a:r>
            <a:r>
              <a:rPr dirty="0" smtClean="0"/>
              <a:t> acknowledges the traditional owners of country throughout Australia, and their continuing connection to land, </a:t>
            </a:r>
            <a:r>
              <a:rPr lang="en-AU" dirty="0" smtClean="0"/>
              <a:t>water</a:t>
            </a:r>
            <a:r>
              <a:rPr dirty="0" smtClean="0"/>
              <a:t> and community. </a:t>
            </a:r>
            <a:br>
              <a:rPr dirty="0" smtClean="0"/>
            </a:br>
            <a:r>
              <a:rPr dirty="0" smtClean="0"/>
              <a:t/>
            </a:r>
            <a:br>
              <a:rPr dirty="0" smtClean="0"/>
            </a:br>
            <a:r>
              <a:rPr dirty="0" smtClean="0"/>
              <a:t>We pay our respects to them and their cultures,   	and to </a:t>
            </a:r>
            <a:r>
              <a:rPr lang="en-AU" dirty="0" smtClean="0"/>
              <a:t>Elders</a:t>
            </a:r>
            <a:r>
              <a:rPr dirty="0" smtClean="0"/>
              <a:t> past</a:t>
            </a:r>
            <a:r>
              <a:rPr lang="en-AU" dirty="0" smtClean="0"/>
              <a:t>,</a:t>
            </a:r>
            <a:r>
              <a:rPr dirty="0" smtClean="0"/>
              <a:t> present</a:t>
            </a:r>
            <a:r>
              <a:rPr lang="en-AU" dirty="0" smtClean="0"/>
              <a:t> and emerging</a:t>
            </a:r>
            <a:r>
              <a:rPr dirty="0" smtClean="0"/>
              <a:t>. </a:t>
            </a:r>
            <a:r>
              <a:rPr dirty="0"/>
              <a:t>  </a:t>
            </a:r>
          </a:p>
        </p:txBody>
      </p:sp>
    </p:spTree>
    <p:extLst>
      <p:ext uri="{BB962C8B-B14F-4D97-AF65-F5344CB8AC3E}">
        <p14:creationId xmlns:p14="http://schemas.microsoft.com/office/powerpoint/2010/main" val="41511899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Footer Placeholder 3"/>
          <p:cNvSpPr txBox="1"/>
          <p:nvPr/>
        </p:nvSpPr>
        <p:spPr>
          <a:xfrm>
            <a:off x="585925" y="6541661"/>
            <a:ext cx="7226436"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a:defRPr sz="900">
                <a:solidFill>
                  <a:srgbClr val="FFFFFF"/>
                </a:solidFill>
                <a:latin typeface="Georgia"/>
                <a:ea typeface="Georgia"/>
                <a:cs typeface="Georgia"/>
                <a:sym typeface="Georgia"/>
              </a:defRPr>
            </a:pPr>
            <a:r>
              <a:t>Fourth Action Plan of the National Plan to Reduce Violence Against Women and Their Children - </a:t>
            </a:r>
            <a:r>
              <a:rPr>
                <a:solidFill>
                  <a:srgbClr val="CAEE9C"/>
                </a:solidFill>
              </a:rPr>
              <a:t>Consultation</a:t>
            </a:r>
            <a:r>
              <a:rPr>
                <a:solidFill>
                  <a:srgbClr val="B0E66B"/>
                </a:solidFill>
              </a:rPr>
              <a:t> Workshop Summary</a:t>
            </a:r>
            <a:r>
              <a:t> </a:t>
            </a:r>
          </a:p>
        </p:txBody>
      </p:sp>
      <p:sp>
        <p:nvSpPr>
          <p:cNvPr id="129"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About this document</a:t>
            </a:r>
          </a:p>
        </p:txBody>
      </p:sp>
      <p:sp>
        <p:nvSpPr>
          <p:cNvPr id="130" name="Content Placeholder 2"/>
          <p:cNvSpPr txBox="1">
            <a:spLocks noGrp="1"/>
          </p:cNvSpPr>
          <p:nvPr>
            <p:ph type="body" sz="half" idx="1"/>
          </p:nvPr>
        </p:nvSpPr>
        <p:spPr>
          <a:xfrm>
            <a:off x="723899" y="1378100"/>
            <a:ext cx="7834175" cy="3317725"/>
          </a:xfrm>
          <a:prstGeom prst="rect">
            <a:avLst/>
          </a:prstGeom>
        </p:spPr>
        <p:txBody>
          <a:bodyPr numCol="2" spcCol="359999">
            <a:normAutofit/>
          </a:bodyPr>
          <a:lstStyle/>
          <a:p>
            <a:pPr>
              <a:defRPr sz="1000" b="0"/>
            </a:pPr>
            <a:r>
              <a:rPr lang="en-AU" sz="1000" dirty="0"/>
              <a:t>This material was commissioned by the Commonwealth of Australia to assist in the collection of information from consultation sessions workshops around Australia. The purpose of this material is to summarise consultations held by the Department of Social Services as part of the development of the Fourth Action Plan in </a:t>
            </a:r>
            <a:r>
              <a:rPr lang="en-AU" dirty="0" smtClean="0"/>
              <a:t>Melbourne, Victoria</a:t>
            </a:r>
            <a:r>
              <a:rPr lang="en-AU" sz="1000" dirty="0" smtClean="0"/>
              <a:t>. </a:t>
            </a:r>
            <a:r>
              <a:rPr lang="en-AU" dirty="0"/>
              <a:t>This session was facilitated by Janise Constable. </a:t>
            </a:r>
          </a:p>
          <a:p>
            <a:pPr>
              <a:defRPr sz="1000" b="0"/>
            </a:pPr>
            <a:r>
              <a:rPr lang="en-AU" sz="1000" dirty="0" smtClean="0"/>
              <a:t>The </a:t>
            </a:r>
            <a:r>
              <a:rPr lang="en-AU" sz="1000" dirty="0"/>
              <a:t>Department of Social Services thanks all participants of this discussion for their contributions as part of the development of the Fourth Action Plan.  The views expressed in this material do not necessarily reflect those of the Commonwealth, or indicate a particular course of action. </a:t>
            </a:r>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r>
              <a:rPr lang="en-AU" sz="1000" dirty="0"/>
              <a:t>Copyright notice — 2018</a:t>
            </a:r>
          </a:p>
          <a:p>
            <a:pPr>
              <a:defRPr sz="1000" b="0"/>
            </a:pPr>
            <a:r>
              <a:rPr lang="en-AU" sz="1000" dirty="0"/>
              <a:t>This document is licensed under the Creative Commons Attribution 4.0 International Licence </a:t>
            </a:r>
            <a:r>
              <a:rPr lang="en-AU" sz="1000" dirty="0" err="1"/>
              <a:t>Licence</a:t>
            </a:r>
            <a:r>
              <a:rPr lang="en-AU" sz="1000" dirty="0"/>
              <a:t> URL: https://creativecommons.org/licenses/by/4.0/legalcode Please attribute: © Commonwealth of Australia (Department of Social Services) 2018 Notice identifying other material or rights in this publication: 1. Australian Commonwealth Coat of Arms — not Licensed under Creative Commons, see https://www.itsanhonour.gov.au/coat-arms/index.cfm 2. Certain images and photographs (as marked) — not licensed under Creative Commons’ </a:t>
            </a:r>
          </a:p>
          <a:p>
            <a:pPr>
              <a:defRPr sz="1000" b="0"/>
            </a:pPr>
            <a:endParaRPr lang="en-AU" dirty="0"/>
          </a:p>
          <a:p>
            <a:pPr>
              <a:defRPr sz="1000" b="0"/>
            </a:pPr>
            <a:endParaRPr dirty="0"/>
          </a:p>
        </p:txBody>
      </p:sp>
      <p:sp>
        <p:nvSpPr>
          <p:cNvPr id="131"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Tree>
    <p:extLst>
      <p:ext uri="{BB962C8B-B14F-4D97-AF65-F5344CB8AC3E}">
        <p14:creationId xmlns:p14="http://schemas.microsoft.com/office/powerpoint/2010/main" val="365743056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39" name="Title 1"/>
          <p:cNvSpPr txBox="1">
            <a:spLocks noGrp="1"/>
          </p:cNvSpPr>
          <p:nvPr>
            <p:ph type="title"/>
          </p:nvPr>
        </p:nvSpPr>
        <p:spPr>
          <a:xfrm>
            <a:off x="585925" y="472165"/>
            <a:ext cx="7972150" cy="329874"/>
          </a:xfrm>
          <a:prstGeom prst="rect">
            <a:avLst/>
          </a:prstGeom>
        </p:spPr>
        <p:txBody>
          <a:bodyPr>
            <a:normAutofit fontScale="90000"/>
          </a:bodyPr>
          <a:lstStyle>
            <a:lvl1pPr defTabSz="886968">
              <a:defRPr sz="2328"/>
            </a:lvl1pPr>
          </a:lstStyle>
          <a:p>
            <a:r>
              <a:rPr dirty="0"/>
              <a:t>Participants of </a:t>
            </a:r>
            <a:r>
              <a:rPr lang="en-AU" dirty="0"/>
              <a:t>Aboriginal and Torres Strait Islanders</a:t>
            </a:r>
            <a:r>
              <a:rPr dirty="0"/>
              <a:t> Consultation</a:t>
            </a:r>
          </a:p>
        </p:txBody>
      </p:sp>
      <p:graphicFrame>
        <p:nvGraphicFramePr>
          <p:cNvPr id="140" name="Content Placeholder 7"/>
          <p:cNvGraphicFramePr/>
          <p:nvPr>
            <p:extLst>
              <p:ext uri="{D42A27DB-BD31-4B8C-83A1-F6EECF244321}">
                <p14:modId xmlns:p14="http://schemas.microsoft.com/office/powerpoint/2010/main" val="3800527071"/>
              </p:ext>
            </p:extLst>
          </p:nvPr>
        </p:nvGraphicFramePr>
        <p:xfrm>
          <a:off x="585926" y="1280413"/>
          <a:ext cx="4485536" cy="2857500"/>
        </p:xfrm>
        <a:graphic>
          <a:graphicData uri="http://schemas.openxmlformats.org/drawingml/2006/table">
            <a:tbl>
              <a:tblPr bandRow="1">
                <a:tableStyleId>{4C3C2611-4C71-4FC5-86AE-919BDF0F9419}</a:tableStyleId>
              </a:tblPr>
              <a:tblGrid>
                <a:gridCol w="4485536">
                  <a:extLst>
                    <a:ext uri="{9D8B030D-6E8A-4147-A177-3AD203B41FA5}">
                      <a16:colId xmlns:a16="http://schemas.microsoft.com/office/drawing/2014/main" val="20000"/>
                    </a:ext>
                  </a:extLst>
                </a:gridCol>
              </a:tblGrid>
              <a:tr h="248920">
                <a:tc>
                  <a:txBody>
                    <a:bodyPr/>
                    <a:lstStyle/>
                    <a:p>
                      <a:pPr algn="l"/>
                      <a:r>
                        <a:rPr lang="en-AU" sz="1100" dirty="0">
                          <a:solidFill>
                            <a:schemeClr val="tx1"/>
                          </a:solidFill>
                        </a:rPr>
                        <a:t>Department of Social Services</a:t>
                      </a:r>
                    </a:p>
                  </a:txBody>
                  <a:tcPr anchor="ctr"/>
                </a:tc>
                <a:extLst>
                  <a:ext uri="{0D108BD9-81ED-4DB2-BD59-A6C34878D82A}">
                    <a16:rowId xmlns:a16="http://schemas.microsoft.com/office/drawing/2014/main" val="10000"/>
                  </a:ext>
                </a:extLst>
              </a:tr>
              <a:tr h="248920">
                <a:tc>
                  <a:txBody>
                    <a:bodyPr/>
                    <a:lstStyle/>
                    <a:p>
                      <a:pPr algn="l"/>
                      <a:r>
                        <a:rPr lang="en-AU" sz="1100" dirty="0">
                          <a:solidFill>
                            <a:schemeClr val="tx1"/>
                          </a:solidFill>
                        </a:rPr>
                        <a:t>National Family Violence Prevention Legal Services Forum</a:t>
                      </a:r>
                    </a:p>
                  </a:txBody>
                  <a:tcPr anchor="ctr"/>
                </a:tc>
                <a:extLst>
                  <a:ext uri="{0D108BD9-81ED-4DB2-BD59-A6C34878D82A}">
                    <a16:rowId xmlns:a16="http://schemas.microsoft.com/office/drawing/2014/main" val="10001"/>
                  </a:ext>
                </a:extLst>
              </a:tr>
              <a:tr h="248920">
                <a:tc>
                  <a:txBody>
                    <a:bodyPr/>
                    <a:lstStyle/>
                    <a:p>
                      <a:pPr algn="l"/>
                      <a:r>
                        <a:rPr lang="en-AU" sz="1100" dirty="0" err="1">
                          <a:solidFill>
                            <a:schemeClr val="tx1"/>
                          </a:solidFill>
                        </a:rPr>
                        <a:t>Djirra</a:t>
                      </a:r>
                      <a:endParaRPr lang="en-AU" sz="1100" dirty="0">
                        <a:solidFill>
                          <a:schemeClr val="tx1"/>
                        </a:solidFill>
                      </a:endParaRPr>
                    </a:p>
                  </a:txBody>
                  <a:tcPr anchor="ctr"/>
                </a:tc>
                <a:extLst>
                  <a:ext uri="{0D108BD9-81ED-4DB2-BD59-A6C34878D82A}">
                    <a16:rowId xmlns:a16="http://schemas.microsoft.com/office/drawing/2014/main" val="10002"/>
                  </a:ext>
                </a:extLst>
              </a:tr>
              <a:tr h="248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rPr>
                        <a:t>Aboriginal Family Law Services</a:t>
                      </a:r>
                      <a:endParaRPr lang="en-AU" sz="1100" b="0" dirty="0">
                        <a:solidFill>
                          <a:schemeClr val="tx1"/>
                        </a:solidFill>
                      </a:endParaRPr>
                    </a:p>
                  </a:txBody>
                  <a:tcPr anchor="ctr"/>
                </a:tc>
                <a:extLst>
                  <a:ext uri="{0D108BD9-81ED-4DB2-BD59-A6C34878D82A}">
                    <a16:rowId xmlns:a16="http://schemas.microsoft.com/office/drawing/2014/main" val="10003"/>
                  </a:ext>
                </a:extLst>
              </a:tr>
              <a:tr h="248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dirty="0" err="1">
                          <a:solidFill>
                            <a:schemeClr val="tx1"/>
                          </a:solidFill>
                        </a:rPr>
                        <a:t>Yoowinna</a:t>
                      </a:r>
                      <a:r>
                        <a:rPr lang="en-AU" sz="1100" b="0" dirty="0">
                          <a:solidFill>
                            <a:schemeClr val="tx1"/>
                          </a:solidFill>
                        </a:rPr>
                        <a:t> </a:t>
                      </a:r>
                      <a:r>
                        <a:rPr lang="en-AU" sz="1100" b="0" dirty="0" err="1">
                          <a:solidFill>
                            <a:schemeClr val="tx1"/>
                          </a:solidFill>
                        </a:rPr>
                        <a:t>Wurnalung</a:t>
                      </a:r>
                      <a:r>
                        <a:rPr lang="en-AU" sz="1100" b="0" dirty="0">
                          <a:solidFill>
                            <a:schemeClr val="tx1"/>
                          </a:solidFill>
                        </a:rPr>
                        <a:t> Healing Service </a:t>
                      </a:r>
                    </a:p>
                  </a:txBody>
                  <a:tcPr anchor="ctr"/>
                </a:tc>
                <a:extLst>
                  <a:ext uri="{0D108BD9-81ED-4DB2-BD59-A6C34878D82A}">
                    <a16:rowId xmlns:a16="http://schemas.microsoft.com/office/drawing/2014/main" val="10004"/>
                  </a:ext>
                </a:extLst>
              </a:tr>
              <a:tr h="144046">
                <a:tc>
                  <a:txBody>
                    <a:bodyPr/>
                    <a:lstStyle/>
                    <a:p>
                      <a:pPr algn="l"/>
                      <a:r>
                        <a:rPr lang="en-US" sz="1100" b="0" dirty="0">
                          <a:solidFill>
                            <a:schemeClr val="tx1"/>
                          </a:solidFill>
                        </a:rPr>
                        <a:t>Secretariat of National Aboriginal and Islander Child Care </a:t>
                      </a:r>
                      <a:r>
                        <a:rPr lang="en-AU" sz="1100" b="0" dirty="0">
                          <a:solidFill>
                            <a:schemeClr val="tx1"/>
                          </a:solidFill>
                        </a:rPr>
                        <a:t>(</a:t>
                      </a:r>
                      <a:r>
                        <a:rPr lang="en-AU" sz="1100" dirty="0">
                          <a:solidFill>
                            <a:schemeClr val="tx1"/>
                          </a:solidFill>
                        </a:rPr>
                        <a:t>SNAICC)</a:t>
                      </a:r>
                      <a:endParaRPr lang="en-AU" sz="1100" b="0" dirty="0">
                        <a:solidFill>
                          <a:schemeClr val="tx1"/>
                        </a:solidFill>
                      </a:endParaRPr>
                    </a:p>
                  </a:txBody>
                  <a:tcPr anchor="ctr"/>
                </a:tc>
                <a:extLst>
                  <a:ext uri="{0D108BD9-81ED-4DB2-BD59-A6C34878D82A}">
                    <a16:rowId xmlns:a16="http://schemas.microsoft.com/office/drawing/2014/main" val="10005"/>
                  </a:ext>
                </a:extLst>
              </a:tr>
              <a:tr h="248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rPr>
                        <a:t>Our Watch</a:t>
                      </a:r>
                    </a:p>
                  </a:txBody>
                  <a:tcPr anchor="ctr"/>
                </a:tc>
                <a:extLst>
                  <a:ext uri="{0D108BD9-81ED-4DB2-BD59-A6C34878D82A}">
                    <a16:rowId xmlns:a16="http://schemas.microsoft.com/office/drawing/2014/main" val="10006"/>
                  </a:ext>
                </a:extLst>
              </a:tr>
              <a:tr h="266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Women’s Information and Referral Exchange Inc (</a:t>
                      </a:r>
                      <a:r>
                        <a:rPr lang="en-AU" sz="1100" dirty="0">
                          <a:solidFill>
                            <a:schemeClr val="tx1"/>
                          </a:solidFill>
                        </a:rPr>
                        <a:t>WIRE)</a:t>
                      </a:r>
                    </a:p>
                  </a:txBody>
                  <a:tcPr anchor="ctr"/>
                </a:tc>
                <a:extLst>
                  <a:ext uri="{0D108BD9-81ED-4DB2-BD59-A6C34878D82A}">
                    <a16:rowId xmlns:a16="http://schemas.microsoft.com/office/drawing/2014/main" val="10007"/>
                  </a:ext>
                </a:extLst>
              </a:tr>
              <a:tr h="248920">
                <a:tc>
                  <a:txBody>
                    <a:bodyPr/>
                    <a:lstStyle/>
                    <a:p>
                      <a:pPr algn="l"/>
                      <a:r>
                        <a:rPr lang="en-AU" sz="1100" dirty="0">
                          <a:solidFill>
                            <a:schemeClr val="tx1"/>
                          </a:solidFill>
                        </a:rPr>
                        <a:t>Victim Survivors' Advisory Council (VSAC)</a:t>
                      </a:r>
                    </a:p>
                  </a:txBody>
                  <a:tcPr anchor="ctr"/>
                </a:tc>
                <a:extLst>
                  <a:ext uri="{0D108BD9-81ED-4DB2-BD59-A6C34878D82A}">
                    <a16:rowId xmlns:a16="http://schemas.microsoft.com/office/drawing/2014/main" val="10008"/>
                  </a:ext>
                </a:extLst>
              </a:tr>
              <a:tr h="248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rPr>
                        <a:t>Attorney-Generals Department</a:t>
                      </a:r>
                    </a:p>
                  </a:txBody>
                  <a:tcPr anchor="ctr"/>
                </a:tc>
                <a:extLst>
                  <a:ext uri="{0D108BD9-81ED-4DB2-BD59-A6C34878D82A}">
                    <a16:rowId xmlns:a16="http://schemas.microsoft.com/office/drawing/2014/main" val="10009"/>
                  </a:ext>
                </a:extLst>
              </a:tr>
              <a:tr h="248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rPr>
                        <a:t>Department of Prime Minister and Cabinet</a:t>
                      </a:r>
                      <a:endParaRPr lang="en-AU" sz="1100" b="0" dirty="0">
                        <a:solidFill>
                          <a:schemeClr val="tx1"/>
                        </a:solidFill>
                      </a:endParaRPr>
                    </a:p>
                  </a:txBody>
                  <a:tcPr anchor="ctr"/>
                </a:tc>
                <a:extLst>
                  <a:ext uri="{0D108BD9-81ED-4DB2-BD59-A6C34878D82A}">
                    <a16:rowId xmlns:a16="http://schemas.microsoft.com/office/drawing/2014/main" val="10010"/>
                  </a:ext>
                </a:extLst>
              </a:tr>
            </a:tbl>
          </a:graphicData>
        </a:graphic>
      </p:graphicFrame>
      <p:sp>
        <p:nvSpPr>
          <p:cNvPr id="141"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itle 1"/>
          <p:cNvSpPr txBox="1">
            <a:spLocks noGrp="1"/>
          </p:cNvSpPr>
          <p:nvPr>
            <p:ph type="title"/>
          </p:nvPr>
        </p:nvSpPr>
        <p:spPr>
          <a:xfrm>
            <a:off x="579267" y="3987307"/>
            <a:ext cx="6120002" cy="2160000"/>
          </a:xfrm>
          <a:prstGeom prst="rect">
            <a:avLst/>
          </a:prstGeom>
        </p:spPr>
        <p:txBody>
          <a:bodyPr/>
          <a:lstStyle/>
          <a:p>
            <a:r>
              <a:t>Key themes</a:t>
            </a:r>
          </a:p>
        </p:txBody>
      </p:sp>
      <p:sp>
        <p:nvSpPr>
          <p:cNvPr id="144" name="Slide Number Placeholder 3"/>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47" name="Title 1"/>
          <p:cNvSpPr txBox="1">
            <a:spLocks noGrp="1"/>
          </p:cNvSpPr>
          <p:nvPr>
            <p:ph type="title"/>
          </p:nvPr>
        </p:nvSpPr>
        <p:spPr/>
        <p:txBody>
          <a:bodyPr/>
          <a:lstStyle>
            <a:lvl1pPr defTabSz="886968">
              <a:defRPr sz="2328"/>
            </a:lvl1pPr>
          </a:lstStyle>
          <a:p>
            <a:r>
              <a:rPr lang="en-AU"/>
              <a:t>Key themes</a:t>
            </a:r>
          </a:p>
        </p:txBody>
      </p:sp>
      <p:sp>
        <p:nvSpPr>
          <p:cNvPr id="148" name="Content Placeholder 2"/>
          <p:cNvSpPr txBox="1">
            <a:spLocks noGrp="1"/>
          </p:cNvSpPr>
          <p:nvPr>
            <p:ph type="body" sz="half" idx="1"/>
          </p:nvPr>
        </p:nvSpPr>
        <p:spPr>
          <a:xfrm>
            <a:off x="585925" y="1125687"/>
            <a:ext cx="7972149" cy="5003229"/>
          </a:xfrm>
        </p:spPr>
        <p:txBody>
          <a:bodyPr numCol="2" spcCol="360000"/>
          <a:lstStyle/>
          <a:p>
            <a:r>
              <a:rPr lang="en-AU" dirty="0"/>
              <a:t>Intersectionality</a:t>
            </a:r>
          </a:p>
          <a:p>
            <a:pPr lvl="1"/>
            <a:r>
              <a:rPr lang="en-AU" dirty="0"/>
              <a:t>The intersection of all groups affected by domestic and family violence need to be considered in every part of policy.</a:t>
            </a:r>
          </a:p>
          <a:p>
            <a:pPr lvl="1"/>
            <a:r>
              <a:rPr lang="en-AU" dirty="0"/>
              <a:t>Need to acknowledge the multi-faceted layers of violence.</a:t>
            </a:r>
          </a:p>
          <a:p>
            <a:pPr lvl="1"/>
            <a:r>
              <a:rPr lang="en-AU" dirty="0"/>
              <a:t>Auditing needs to be deeper, more thorough, and be more intersectional.</a:t>
            </a:r>
          </a:p>
          <a:p>
            <a:r>
              <a:rPr lang="en-AU" dirty="0"/>
              <a:t>Negative stereotypes</a:t>
            </a:r>
          </a:p>
          <a:p>
            <a:pPr lvl="1"/>
            <a:r>
              <a:rPr lang="en-AU" dirty="0"/>
              <a:t>Need to address the narrative around domestic violence and the flaws and inaccurate information that surrounds it.</a:t>
            </a:r>
          </a:p>
          <a:p>
            <a:pPr lvl="1"/>
            <a:r>
              <a:rPr lang="en-AU" dirty="0"/>
              <a:t>There is an incorrect assumption that the perpetrator is always an Aboriginal man when the victim is Indigenous.</a:t>
            </a:r>
          </a:p>
          <a:p>
            <a:pPr lvl="1"/>
            <a:r>
              <a:rPr lang="en-AU" dirty="0"/>
              <a:t>Role of the media. They reinforce these negative stereotypes.</a:t>
            </a:r>
          </a:p>
          <a:p>
            <a:pPr lvl="1"/>
            <a:r>
              <a:rPr lang="en-AU" dirty="0"/>
              <a:t>Need to stop thinking about Indigenous people in the deficit.</a:t>
            </a:r>
          </a:p>
          <a:p>
            <a:r>
              <a:rPr lang="en-AU" dirty="0"/>
              <a:t>Fear and Shame</a:t>
            </a:r>
          </a:p>
          <a:p>
            <a:pPr lvl="1"/>
            <a:r>
              <a:rPr lang="en-AU" dirty="0"/>
              <a:t>There are risks involved with mandating reporting, as there is a general distrust of authority and government with certain Indigenous communities.</a:t>
            </a:r>
          </a:p>
          <a:p>
            <a:pPr lvl="1"/>
            <a:r>
              <a:rPr lang="en-AU" dirty="0"/>
              <a:t>Sexual violence is often disclosed after the initial disclosure of domestic or family violence.</a:t>
            </a:r>
          </a:p>
          <a:p>
            <a:pPr lvl="1"/>
            <a:r>
              <a:rPr lang="en-AU" dirty="0"/>
              <a:t>The process of reporting sexual violence is often shameful and painful, so if often revealed later, if at all.</a:t>
            </a:r>
          </a:p>
          <a:p>
            <a:pPr lvl="1"/>
            <a:r>
              <a:rPr lang="en-AU" dirty="0"/>
              <a:t>Sexual abuse is a huge issue and is often not disclosed in Community</a:t>
            </a:r>
          </a:p>
          <a:p>
            <a:pPr lvl="2"/>
            <a:r>
              <a:rPr lang="en-AU" dirty="0"/>
              <a:t>Many young boys who have experienced this don’t receive as much help as young girls.</a:t>
            </a:r>
          </a:p>
          <a:p>
            <a:r>
              <a:rPr lang="en-AU" dirty="0"/>
              <a:t>Data / Research</a:t>
            </a:r>
          </a:p>
          <a:p>
            <a:pPr lvl="1"/>
            <a:r>
              <a:rPr lang="en-AU" dirty="0"/>
              <a:t>There isn’t much research in domestic and family violence specifically around Indigenous people.</a:t>
            </a:r>
          </a:p>
          <a:p>
            <a:pPr lvl="1"/>
            <a:r>
              <a:rPr lang="en-AU" dirty="0"/>
              <a:t>When there is research done, it’s often done with a siloed approach.</a:t>
            </a:r>
          </a:p>
          <a:p>
            <a:pPr lvl="1"/>
            <a:r>
              <a:rPr lang="en-AU" dirty="0"/>
              <a:t>There needs to be more information sharing.</a:t>
            </a:r>
          </a:p>
          <a:p>
            <a:pPr lvl="1"/>
            <a:r>
              <a:rPr lang="en-AU" dirty="0"/>
              <a:t>What are the origins of violence?</a:t>
            </a:r>
          </a:p>
          <a:p>
            <a:pPr lvl="1"/>
            <a:r>
              <a:rPr lang="en-AU" dirty="0"/>
              <a:t>What are the experiences of ATSI communities versus the general population in regards to experience of domestic and family violence</a:t>
            </a:r>
          </a:p>
          <a:p>
            <a:r>
              <a:rPr lang="en-AU" dirty="0"/>
              <a:t>Primary prevention</a:t>
            </a:r>
          </a:p>
          <a:p>
            <a:pPr lvl="1"/>
            <a:r>
              <a:rPr lang="en-AU" dirty="0"/>
              <a:t>Need to have more specialised training for workers in both mainstream and Indigenous-specific domestic violence services to assist Indigenous women specifically.</a:t>
            </a:r>
          </a:p>
          <a:p>
            <a:pPr lvl="1"/>
            <a:r>
              <a:rPr lang="en-AU" dirty="0"/>
              <a:t>It’s vital to have workers that are culturally competent and appropriate for the community they’re working in.</a:t>
            </a:r>
          </a:p>
          <a:p>
            <a:pPr lvl="1"/>
            <a:r>
              <a:rPr lang="en-AU" dirty="0"/>
              <a:t>Funding is essential in the running of programs – but often the models are ‘tick and flick’ in their development and are not always good service design. They just want to tick the right boxes – not necessarily deliver the best product or service.</a:t>
            </a:r>
          </a:p>
        </p:txBody>
      </p:sp>
      <p:sp>
        <p:nvSpPr>
          <p:cNvPr id="149" name="Slide Number Placeholder 4"/>
          <p:cNvSpPr txBox="1">
            <a:spLocks noGrp="1"/>
          </p:cNvSpPr>
          <p:nvPr>
            <p:ph type="sldNum" sz="quarter" idx="2"/>
          </p:nvPr>
        </p:nvSpPr>
        <p:spPr/>
        <p:txBody>
          <a:bodyPr/>
          <a:lstStyle/>
          <a:p>
            <a:fld id="{86CB4B4D-7CA3-9044-876B-883B54F8677D}" type="slidenum">
              <a:rPr lang="en-AU" smtClean="0"/>
              <a:pPr/>
              <a:t>6</a:t>
            </a:fld>
            <a:endParaRPr lang="en-AU"/>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53" name="Title 1"/>
          <p:cNvSpPr txBox="1">
            <a:spLocks noGrp="1"/>
          </p:cNvSpPr>
          <p:nvPr>
            <p:ph type="title"/>
          </p:nvPr>
        </p:nvSpPr>
        <p:spPr/>
        <p:txBody>
          <a:bodyPr/>
          <a:lstStyle>
            <a:lvl1pPr defTabSz="886968">
              <a:defRPr sz="2328"/>
            </a:lvl1pPr>
          </a:lstStyle>
          <a:p>
            <a:r>
              <a:rPr lang="en-AU"/>
              <a:t>Key themes</a:t>
            </a:r>
          </a:p>
        </p:txBody>
      </p:sp>
      <p:sp>
        <p:nvSpPr>
          <p:cNvPr id="155" name="Slide Number Placeholder 4"/>
          <p:cNvSpPr txBox="1">
            <a:spLocks noGrp="1"/>
          </p:cNvSpPr>
          <p:nvPr>
            <p:ph type="sldNum" sz="quarter" idx="2"/>
          </p:nvPr>
        </p:nvSpPr>
        <p:spPr/>
        <p:txBody>
          <a:bodyPr/>
          <a:lstStyle/>
          <a:p>
            <a:fld id="{86CB4B4D-7CA3-9044-876B-883B54F8677D}" type="slidenum">
              <a:rPr lang="en-AU" smtClean="0"/>
              <a:pPr/>
              <a:t>7</a:t>
            </a:fld>
            <a:endParaRPr lang="en-AU"/>
          </a:p>
        </p:txBody>
      </p:sp>
      <p:sp>
        <p:nvSpPr>
          <p:cNvPr id="11" name="Content Placeholder 2">
            <a:extLst>
              <a:ext uri="{FF2B5EF4-FFF2-40B4-BE49-F238E27FC236}">
                <a16:creationId xmlns:a16="http://schemas.microsoft.com/office/drawing/2014/main" id="{060A5833-179D-43B3-96CD-EF09816B8C9B}"/>
              </a:ext>
            </a:extLst>
          </p:cNvPr>
          <p:cNvSpPr txBox="1">
            <a:spLocks noGrp="1"/>
          </p:cNvSpPr>
          <p:nvPr>
            <p:ph type="body" sz="half" idx="1"/>
          </p:nvPr>
        </p:nvSpPr>
        <p:spPr>
          <a:xfrm>
            <a:off x="585925" y="1125687"/>
            <a:ext cx="8008595" cy="5003229"/>
          </a:xfrm>
        </p:spPr>
        <p:txBody>
          <a:bodyPr numCol="2" spcCol="360000"/>
          <a:lstStyle/>
          <a:p>
            <a:r>
              <a:rPr lang="en-AU" dirty="0"/>
              <a:t>Cultural considerations</a:t>
            </a:r>
          </a:p>
          <a:p>
            <a:pPr lvl="1"/>
            <a:r>
              <a:rPr lang="en-AU" dirty="0"/>
              <a:t>Need to develop practices around self care and develop best practice around minimising risk of vicarious trauma.</a:t>
            </a:r>
          </a:p>
          <a:p>
            <a:pPr lvl="1"/>
            <a:r>
              <a:rPr lang="en-AU" dirty="0"/>
              <a:t>Cultural competency needs to be a priority in mainstream organisations by both developing their worker capacity, but also learning about their local community.</a:t>
            </a:r>
          </a:p>
          <a:p>
            <a:pPr lvl="1"/>
            <a:r>
              <a:rPr lang="en-AU" dirty="0"/>
              <a:t>Need to uncouple ATSI specific services from mainstream services.</a:t>
            </a:r>
          </a:p>
          <a:p>
            <a:pPr lvl="1"/>
            <a:r>
              <a:rPr lang="en-AU" dirty="0"/>
              <a:t>Use of Language and Cultural responses is critically important.</a:t>
            </a:r>
          </a:p>
          <a:p>
            <a:pPr lvl="1"/>
            <a:r>
              <a:rPr lang="en-AU" dirty="0"/>
              <a:t>Should be able to utilise existing cultural resources when addressing domestic and family violence (Elders, leaders Lore / Law, etc).</a:t>
            </a:r>
          </a:p>
          <a:p>
            <a:pPr lvl="1"/>
            <a:r>
              <a:rPr lang="en-AU" dirty="0"/>
              <a:t>There is a need to have trauma-informed responses – this includes reactions to colonisation and genocide.</a:t>
            </a:r>
          </a:p>
          <a:p>
            <a:pPr lvl="1"/>
            <a:r>
              <a:rPr lang="en-AU" dirty="0"/>
              <a:t>Don’t just bring in mainstream services – help to strengthen existing Indigenous services.</a:t>
            </a:r>
          </a:p>
          <a:p>
            <a:pPr lvl="1"/>
            <a:r>
              <a:rPr lang="en-AU" dirty="0"/>
              <a:t>Having accredited behaviour change services is a very Western approach to this issue, and doesn’t resonate with Community.</a:t>
            </a:r>
          </a:p>
          <a:p>
            <a:pPr lvl="2"/>
            <a:r>
              <a:rPr lang="en-AU" dirty="0"/>
              <a:t>Especially with Indigenous men, who regularly don’t complete these (often mandates) courses.</a:t>
            </a:r>
          </a:p>
          <a:p>
            <a:pPr lvl="2"/>
            <a:r>
              <a:rPr lang="en-AU" dirty="0"/>
              <a:t>Barriers to local service providers completing these courses are often legislative and cost related.</a:t>
            </a:r>
          </a:p>
          <a:p>
            <a:pPr lvl="1"/>
            <a:r>
              <a:rPr lang="en-AU" dirty="0"/>
              <a:t>Assessment of programs is not done well and doesn’t include Community.</a:t>
            </a:r>
          </a:p>
          <a:p>
            <a:r>
              <a:rPr lang="en-AU" dirty="0"/>
              <a:t>Common language</a:t>
            </a:r>
          </a:p>
          <a:p>
            <a:pPr lvl="1"/>
            <a:r>
              <a:rPr lang="en-AU" dirty="0"/>
              <a:t>Describing family violence service as legal service is misleading.</a:t>
            </a:r>
          </a:p>
          <a:p>
            <a:r>
              <a:rPr lang="en-AU" dirty="0"/>
              <a:t>Focus on women</a:t>
            </a:r>
          </a:p>
          <a:p>
            <a:pPr lvl="1"/>
            <a:r>
              <a:rPr lang="en-AU" dirty="0"/>
              <a:t>Main investment should be in women and prevention – not necessarily perpetrators.</a:t>
            </a:r>
          </a:p>
          <a:p>
            <a:pPr lvl="1"/>
            <a:r>
              <a:rPr lang="en-AU" dirty="0"/>
              <a:t>Bring in a trauma-informed client lens.</a:t>
            </a:r>
          </a:p>
          <a:p>
            <a:pPr lvl="1"/>
            <a:r>
              <a:rPr lang="en-AU" dirty="0"/>
              <a:t>Self care is important for both victims and staff.</a:t>
            </a:r>
          </a:p>
          <a:p>
            <a:r>
              <a:rPr lang="en-AU" dirty="0"/>
              <a:t>Giving voice to victims</a:t>
            </a:r>
          </a:p>
          <a:p>
            <a:pPr lvl="1"/>
            <a:r>
              <a:rPr lang="en-AU" dirty="0"/>
              <a:t>Listening to how each community explains how domestic and family violence is in their community.</a:t>
            </a:r>
          </a:p>
          <a:p>
            <a:pPr lvl="1"/>
            <a:r>
              <a:rPr lang="en-AU" dirty="0"/>
              <a:t>Let community have input into assessment.</a:t>
            </a:r>
          </a:p>
          <a:p>
            <a:pPr lvl="1"/>
            <a:r>
              <a:rPr lang="en-AU" dirty="0"/>
              <a:t>Victims need to be the architect of their own lives.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title"/>
          </p:nvPr>
        </p:nvSpPr>
        <p:spPr>
          <a:xfrm>
            <a:off x="579267" y="3987307"/>
            <a:ext cx="6120002" cy="2160000"/>
          </a:xfrm>
          <a:prstGeom prst="rect">
            <a:avLst/>
          </a:prstGeom>
        </p:spPr>
        <p:txBody>
          <a:bodyPr/>
          <a:lstStyle/>
          <a:p>
            <a:r>
              <a:t>Priority actions</a:t>
            </a:r>
          </a:p>
        </p:txBody>
      </p:sp>
      <p:sp>
        <p:nvSpPr>
          <p:cNvPr id="159" name="Slide Number Placeholder 3"/>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62" name="Title 1"/>
          <p:cNvSpPr txBox="1">
            <a:spLocks noGrp="1"/>
          </p:cNvSpPr>
          <p:nvPr>
            <p:ph type="title"/>
          </p:nvPr>
        </p:nvSpPr>
        <p:spPr/>
        <p:txBody>
          <a:bodyPr/>
          <a:lstStyle>
            <a:lvl1pPr defTabSz="886968">
              <a:defRPr sz="2328"/>
            </a:lvl1pPr>
          </a:lstStyle>
          <a:p>
            <a:r>
              <a:rPr lang="en-AU"/>
              <a:t>Priority actions</a:t>
            </a:r>
          </a:p>
        </p:txBody>
      </p:sp>
      <p:sp>
        <p:nvSpPr>
          <p:cNvPr id="164" name="Slide Number Placeholder 4"/>
          <p:cNvSpPr txBox="1">
            <a:spLocks noGrp="1"/>
          </p:cNvSpPr>
          <p:nvPr>
            <p:ph type="sldNum" sz="quarter" idx="2"/>
          </p:nvPr>
        </p:nvSpPr>
        <p:spPr/>
        <p:txBody>
          <a:bodyPr/>
          <a:lstStyle/>
          <a:p>
            <a:fld id="{86CB4B4D-7CA3-9044-876B-883B54F8677D}" type="slidenum">
              <a:rPr lang="en-AU" smtClean="0"/>
              <a:pPr/>
              <a:t>9</a:t>
            </a:fld>
            <a:endParaRPr lang="en-AU"/>
          </a:p>
        </p:txBody>
      </p:sp>
      <p:sp>
        <p:nvSpPr>
          <p:cNvPr id="11" name="Content Placeholder 2">
            <a:extLst>
              <a:ext uri="{FF2B5EF4-FFF2-40B4-BE49-F238E27FC236}">
                <a16:creationId xmlns:a16="http://schemas.microsoft.com/office/drawing/2014/main" id="{7B499BFB-ADD1-45FD-83BC-EA2530601BD8}"/>
              </a:ext>
            </a:extLst>
          </p:cNvPr>
          <p:cNvSpPr txBox="1">
            <a:spLocks noGrp="1"/>
          </p:cNvSpPr>
          <p:nvPr>
            <p:ph type="body" sz="half" idx="1"/>
          </p:nvPr>
        </p:nvSpPr>
        <p:spPr>
          <a:xfrm>
            <a:off x="585926" y="1125687"/>
            <a:ext cx="8008596" cy="5003229"/>
          </a:xfrm>
        </p:spPr>
        <p:txBody>
          <a:bodyPr numCol="2" spcCol="360000"/>
          <a:lstStyle/>
          <a:p>
            <a:r>
              <a:rPr lang="en-AU" dirty="0"/>
              <a:t>Workforce Development</a:t>
            </a:r>
          </a:p>
          <a:p>
            <a:pPr lvl="1"/>
            <a:r>
              <a:rPr lang="en-AU" dirty="0"/>
              <a:t>Build services with Aboriginal staff and build strength in existing ATSI controlled organisations.</a:t>
            </a:r>
          </a:p>
          <a:p>
            <a:pPr lvl="1"/>
            <a:r>
              <a:rPr lang="en-AU" dirty="0"/>
              <a:t>Mainstream services should be made in consultation with local ATSI people and have KPIs around minimum amount of ATSI members.</a:t>
            </a:r>
          </a:p>
          <a:p>
            <a:pPr lvl="1"/>
            <a:r>
              <a:rPr lang="en-AU" dirty="0"/>
              <a:t>Look at the funding that goes into these organisations.</a:t>
            </a:r>
          </a:p>
          <a:p>
            <a:pPr lvl="1"/>
            <a:r>
              <a:rPr lang="en-AU" dirty="0"/>
              <a:t>Address the power imbalances that can exist between these organisations and victims of domestic and family violence and build trust with participants.</a:t>
            </a:r>
          </a:p>
          <a:p>
            <a:pPr lvl="1"/>
            <a:r>
              <a:rPr lang="en-AU" dirty="0"/>
              <a:t>Make sure that organisations gain the trust of Community before they work in it.</a:t>
            </a:r>
          </a:p>
          <a:p>
            <a:pPr lvl="1"/>
            <a:r>
              <a:rPr lang="en-AU" dirty="0"/>
              <a:t>There is often a huge turnover of staff in these support organisations for victims.</a:t>
            </a:r>
          </a:p>
          <a:p>
            <a:pPr lvl="2"/>
            <a:r>
              <a:rPr lang="en-AU" dirty="0"/>
              <a:t>There is also difficulty hiring staff, especially in remote and mining areas.</a:t>
            </a:r>
          </a:p>
          <a:p>
            <a:pPr lvl="2"/>
            <a:r>
              <a:rPr lang="en-AU" dirty="0"/>
              <a:t>How can we get people to stay in these regions? Often with mainstream organisations, victims and community have to deal with a new person every month.</a:t>
            </a:r>
          </a:p>
          <a:p>
            <a:pPr lvl="2"/>
            <a:r>
              <a:rPr lang="en-AU" dirty="0"/>
              <a:t>These is no trust in these relationships and it goes both ways.</a:t>
            </a:r>
          </a:p>
          <a:p>
            <a:pPr lvl="1"/>
            <a:r>
              <a:rPr lang="en-AU" dirty="0"/>
              <a:t>Need to work with communities to find the solution. They know what they need as well as how to provide it.</a:t>
            </a:r>
          </a:p>
          <a:p>
            <a:pPr lvl="1"/>
            <a:r>
              <a:rPr lang="en-AU" dirty="0"/>
              <a:t>There are too many services that are serving a small population, but people are still slipping through the gaps.</a:t>
            </a:r>
          </a:p>
          <a:p>
            <a:pPr lvl="2"/>
            <a:r>
              <a:rPr lang="en-AU" dirty="0"/>
              <a:t>Have a regional forum to identify gaps and what is needed and if all organisations in the region are necessary.</a:t>
            </a:r>
          </a:p>
          <a:p>
            <a:pPr lvl="2"/>
            <a:r>
              <a:rPr lang="en-AU" dirty="0"/>
              <a:t>There is a need to have an audit of services and make these ‘fly in, fly out’ organisations accountable.</a:t>
            </a:r>
          </a:p>
          <a:p>
            <a:r>
              <a:rPr lang="en-AU" dirty="0"/>
              <a:t>Programs</a:t>
            </a:r>
          </a:p>
          <a:p>
            <a:pPr lvl="1"/>
            <a:r>
              <a:rPr lang="en-AU" dirty="0"/>
              <a:t>Local-based development must occur. Local people understand their community and the challenges they face.</a:t>
            </a:r>
          </a:p>
          <a:p>
            <a:pPr lvl="1"/>
            <a:r>
              <a:rPr lang="en-AU" dirty="0"/>
              <a:t>Co-design approach to program design. Should work with ATSI community to get a deep understanding of the nature of the issue.</a:t>
            </a:r>
          </a:p>
          <a:p>
            <a:pPr lvl="1"/>
            <a:r>
              <a:rPr lang="en-AU" dirty="0"/>
              <a:t>Indigenous people come from inter-dependent, collectivist cultures. There is a level of complexity that needs to be addressed.</a:t>
            </a:r>
          </a:p>
          <a:p>
            <a:pPr lvl="1"/>
            <a:r>
              <a:rPr lang="en-AU" dirty="0"/>
              <a:t>Lack of funding limits and constrains good practice.</a:t>
            </a:r>
          </a:p>
          <a:p>
            <a:pPr lvl="1"/>
            <a:r>
              <a:rPr lang="en-AU" dirty="0"/>
              <a:t>Need to acknowledge that these is diversity within and between communities.</a:t>
            </a:r>
          </a:p>
          <a:p>
            <a:pPr lvl="2"/>
            <a:r>
              <a:rPr lang="en-AU" dirty="0"/>
              <a:t>Move away from a ‘one size fits all’ model.</a:t>
            </a:r>
          </a:p>
          <a:p>
            <a:pPr lvl="2"/>
            <a:r>
              <a:rPr lang="en-AU" dirty="0"/>
              <a:t>A program that work in one community won’t necessarily work across all communities.</a:t>
            </a:r>
          </a:p>
          <a:p>
            <a:pPr lvl="1"/>
            <a:r>
              <a:rPr lang="en-AU" dirty="0"/>
              <a:t>Some Indigenous people have become disconnected from culture.</a:t>
            </a:r>
          </a:p>
          <a:p>
            <a:pPr lvl="2"/>
            <a:r>
              <a:rPr lang="en-AU" dirty="0"/>
              <a:t>Important to teach kids Language, Ceremony; and strengthen culture.</a:t>
            </a:r>
          </a:p>
        </p:txBody>
      </p:sp>
    </p:spTree>
  </p:cSld>
  <p:clrMapOvr>
    <a:masterClrMapping/>
  </p:clrMapOvr>
  <p:transition spd="med"/>
</p:sld>
</file>

<file path=ppt/theme/theme1.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1642</Words>
  <Application>Microsoft Office PowerPoint</Application>
  <PresentationFormat>On-screen Show (4:3)</PresentationFormat>
  <Paragraphs>143</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Georgia</vt:lpstr>
      <vt:lpstr>DSS PPT template_Green</vt:lpstr>
      <vt:lpstr>PowerPoint Presentation</vt:lpstr>
      <vt:lpstr>  The Department of Social Services acknowledges the traditional owners of country throughout Australia, and their continuing connection to land, water and community.   We pay our respects to them and their cultures,    and to Elders past, present and emerging.   </vt:lpstr>
      <vt:lpstr>About this document</vt:lpstr>
      <vt:lpstr>Participants of Aboriginal and Torres Strait Islanders Consultation</vt:lpstr>
      <vt:lpstr>Key themes</vt:lpstr>
      <vt:lpstr>Key themes</vt:lpstr>
      <vt:lpstr>Key themes</vt:lpstr>
      <vt:lpstr>Priority actions</vt:lpstr>
      <vt:lpstr>Priority actions</vt:lpstr>
      <vt:lpstr>Priority 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Wai Ko</dc:creator>
  <cp:lastModifiedBy>PATTERSON, Alex</cp:lastModifiedBy>
  <cp:revision>29</cp:revision>
  <dcterms:modified xsi:type="dcterms:W3CDTF">2018-10-08T00:08:51Z</dcterms:modified>
</cp:coreProperties>
</file>