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256" r:id="rId2"/>
    <p:sldId id="266" r:id="rId3"/>
    <p:sldId id="267" r:id="rId4"/>
    <p:sldId id="259" r:id="rId5"/>
    <p:sldId id="260" r:id="rId6"/>
    <p:sldId id="261" r:id="rId7"/>
    <p:sldId id="262" r:id="rId8"/>
    <p:sldId id="263" r:id="rId9"/>
    <p:sldId id="264" r:id="rId10"/>
    <p:sldId id="265"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5" d="100"/>
          <a:sy n="115" d="100"/>
        </p:scale>
        <p:origin x="1494" y="108"/>
      </p:cViewPr>
      <p:guideLst>
        <p:guide orient="horz" pos="2160"/>
        <p:guide pos="2880"/>
      </p:guideLst>
    </p:cSldViewPr>
  </p:slideViewPr>
  <p:notesTextViewPr>
    <p:cViewPr>
      <p:scale>
        <a:sx n="1" d="1"/>
        <a:sy n="1" d="1"/>
      </p:scale>
      <p:origin x="0" y="0"/>
    </p:cViewPr>
  </p:notesTextViewPr>
  <p:notesViewPr>
    <p:cSldViewPr snapToGrid="0">
      <p:cViewPr varScale="1">
        <p:scale>
          <a:sx n="57" d="100"/>
          <a:sy n="57" d="100"/>
        </p:scale>
        <p:origin x="2071" y="48"/>
      </p:cViewPr>
      <p:guideLst/>
    </p:cSldViewPr>
  </p:notes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1402E1-4B73-44AE-B9CC-3BC58673EE3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226ED311-7F7C-44C9-8B7F-B20E6391A6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D1A5BF-914A-4E27-BE50-FFE9232575B1}" type="datetimeFigureOut">
              <a:rPr lang="en-AU" smtClean="0"/>
              <a:t>8/10/2018</a:t>
            </a:fld>
            <a:endParaRPr lang="en-AU"/>
          </a:p>
        </p:txBody>
      </p:sp>
      <p:sp>
        <p:nvSpPr>
          <p:cNvPr id="4" name="Footer Placeholder 3">
            <a:extLst>
              <a:ext uri="{FF2B5EF4-FFF2-40B4-BE49-F238E27FC236}">
                <a16:creationId xmlns:a16="http://schemas.microsoft.com/office/drawing/2014/main" id="{82D3430D-9AC2-40C9-B968-EAD406D9EF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2CC346AF-B3D0-414A-9557-ECAA07501B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E8DBBB-D336-41C1-9224-8D04A7905BB1}" type="slidenum">
              <a:rPr lang="en-AU" smtClean="0"/>
              <a:t>‹#›</a:t>
            </a:fld>
            <a:endParaRPr lang="en-AU"/>
          </a:p>
        </p:txBody>
      </p:sp>
    </p:spTree>
    <p:extLst>
      <p:ext uri="{BB962C8B-B14F-4D97-AF65-F5344CB8AC3E}">
        <p14:creationId xmlns:p14="http://schemas.microsoft.com/office/powerpoint/2010/main" val="1436014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4757803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C25DC07A-FB24-420C-A1ED-99E91B8BB325}"/>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2" y="3356991"/>
            <a:ext cx="8676458" cy="9848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lvl1pPr>
              <a:lnSpc>
                <a:spcPct val="80000"/>
              </a:lnSpc>
              <a:defRPr sz="4400">
                <a:solidFill>
                  <a:srgbClr val="FFFFFF"/>
                </a:solidFill>
                <a:latin typeface="Georgia"/>
                <a:ea typeface="Georgia"/>
                <a:cs typeface="Georgia"/>
                <a:sym typeface="Georgia"/>
              </a:defRPr>
            </a:lvl1pPr>
          </a:lstStyle>
          <a:p>
            <a:r>
              <a:rPr dirty="0"/>
              <a:t>Consultation Summary</a:t>
            </a:r>
            <a:endParaRPr lang="en-AU" dirty="0"/>
          </a:p>
          <a:p>
            <a:r>
              <a:rPr lang="en-AU" sz="3600" dirty="0"/>
              <a:t>Aboriginal and Torres Strait Islanders</a:t>
            </a:r>
            <a:endParaRPr sz="3600" dirty="0"/>
          </a:p>
        </p:txBody>
      </p:sp>
      <p:sp>
        <p:nvSpPr>
          <p:cNvPr id="125" name="Subtitle 2"/>
          <p:cNvSpPr txBox="1"/>
          <p:nvPr/>
        </p:nvSpPr>
        <p:spPr>
          <a:xfrm>
            <a:off x="467543" y="4490380"/>
            <a:ext cx="6120002" cy="9848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 </a:t>
            </a:r>
            <a:r>
              <a:rPr lang="en-AU" dirty="0"/>
              <a:t>26</a:t>
            </a:r>
            <a:r>
              <a:rPr dirty="0"/>
              <a:t> September 2018</a:t>
            </a:r>
          </a:p>
        </p:txBody>
      </p:sp>
      <p:sp>
        <p:nvSpPr>
          <p:cNvPr id="4" name="Rectangle 3">
            <a:extLst>
              <a:ext uri="{FF2B5EF4-FFF2-40B4-BE49-F238E27FC236}">
                <a16:creationId xmlns:a16="http://schemas.microsoft.com/office/drawing/2014/main" id="{8989B941-5E35-48DE-B330-8B7745E4A203}"/>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3893573E-4105-4714-9426-17C389CD15BC}"/>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CD52CF51-3EE4-4825-AE09-9A1B21AC26AD}"/>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5B390351-9419-4605-AE69-F633FA508682}"/>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DE05B3D0-5C69-4D5C-A80B-609EA54E070F}"/>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837EDCDB-CC0B-4D03-94BE-2E6F6821814B}"/>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9A43394D-C013-4F99-9BAF-283A1A3ADC3C}"/>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9E7AB4BB-FF7F-4420-AE26-81466E943A1D}"/>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EA937E93-1FAC-4E4E-86EA-B4032451E81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214E34E-7396-4098-A2F7-79BE7085AA08}"/>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94EBFED8-30C1-41E7-BF41-1DF854D6589A}"/>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34126BCF-E652-4522-AC67-DE5B61BB871A}"/>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C370C35B-D2C6-4769-9300-D71F599D2948}"/>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46DA8758-23AE-4967-820F-08E465DFC094}"/>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B8D81B1D-CB93-4C90-80C7-166C181DE0AC}"/>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20DE16BB-4F2D-4894-A774-B38BC6AAD7D8}"/>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578D92D5-63BF-4605-B999-51B1F14147FF}"/>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56FA6B25-A0ED-492E-88E1-ED95D2ED7F49}"/>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D0DA3C35-79B5-4928-BA6F-82C266B962F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8" name="Title 1"/>
          <p:cNvSpPr txBox="1">
            <a:spLocks noGrp="1"/>
          </p:cNvSpPr>
          <p:nvPr>
            <p:ph type="title"/>
          </p:nvPr>
        </p:nvSpPr>
        <p:spPr/>
        <p:txBody>
          <a:bodyPr/>
          <a:lstStyle>
            <a:lvl1pPr defTabSz="886968">
              <a:defRPr sz="2328"/>
            </a:lvl1pPr>
          </a:lstStyle>
          <a:p>
            <a:r>
              <a:rPr lang="en-AU"/>
              <a:t>Priority actions</a:t>
            </a:r>
          </a:p>
        </p:txBody>
      </p:sp>
      <p:sp>
        <p:nvSpPr>
          <p:cNvPr id="170" name="Slide Number Placeholder 4"/>
          <p:cNvSpPr txBox="1">
            <a:spLocks noGrp="1"/>
          </p:cNvSpPr>
          <p:nvPr>
            <p:ph type="sldNum" sz="quarter" idx="2"/>
          </p:nvPr>
        </p:nvSpPr>
        <p:spPr/>
        <p:txBody>
          <a:bodyPr/>
          <a:lstStyle/>
          <a:p>
            <a:fld id="{86CB4B4D-7CA3-9044-876B-883B54F8677D}" type="slidenum">
              <a:rPr lang="en-AU" smtClean="0"/>
              <a:pPr/>
              <a:t>10</a:t>
            </a:fld>
            <a:endParaRPr lang="en-AU"/>
          </a:p>
        </p:txBody>
      </p:sp>
      <p:sp>
        <p:nvSpPr>
          <p:cNvPr id="12" name="Content Placeholder 2">
            <a:extLst>
              <a:ext uri="{FF2B5EF4-FFF2-40B4-BE49-F238E27FC236}">
                <a16:creationId xmlns:a16="http://schemas.microsoft.com/office/drawing/2014/main" id="{B7C76B07-2779-43F3-8A5C-5C52CAA630C0}"/>
              </a:ext>
            </a:extLst>
          </p:cNvPr>
          <p:cNvSpPr txBox="1">
            <a:spLocks noGrp="1"/>
          </p:cNvSpPr>
          <p:nvPr>
            <p:ph type="body" sz="half" idx="1"/>
          </p:nvPr>
        </p:nvSpPr>
        <p:spPr>
          <a:xfrm>
            <a:off x="585925" y="1125688"/>
            <a:ext cx="7972149" cy="3772884"/>
          </a:xfrm>
        </p:spPr>
        <p:txBody>
          <a:bodyPr numCol="2" spcCol="360000"/>
          <a:lstStyle/>
          <a:p>
            <a:r>
              <a:rPr lang="en-AU" dirty="0"/>
              <a:t>Prevention</a:t>
            </a:r>
          </a:p>
          <a:p>
            <a:pPr lvl="1"/>
            <a:r>
              <a:rPr lang="en-AU" dirty="0"/>
              <a:t>Need to have a framework that reflects ATSI values.</a:t>
            </a:r>
          </a:p>
          <a:p>
            <a:pPr lvl="1"/>
            <a:r>
              <a:rPr lang="en-AU" dirty="0"/>
              <a:t>Model should be respectful.</a:t>
            </a:r>
          </a:p>
          <a:p>
            <a:pPr lvl="1"/>
            <a:r>
              <a:rPr lang="en-AU" dirty="0"/>
              <a:t>What does prevention look like in the Aboriginal space around violence?</a:t>
            </a:r>
          </a:p>
          <a:p>
            <a:pPr lvl="1"/>
            <a:r>
              <a:rPr lang="en-AU" dirty="0"/>
              <a:t>Understanding drivers of violence:</a:t>
            </a:r>
          </a:p>
          <a:p>
            <a:pPr lvl="2"/>
            <a:r>
              <a:rPr lang="en-AU" dirty="0"/>
              <a:t>Not always about power and control.</a:t>
            </a:r>
          </a:p>
          <a:p>
            <a:pPr lvl="2"/>
            <a:r>
              <a:rPr lang="en-AU" dirty="0"/>
              <a:t>Adopting the role of the oppressor.</a:t>
            </a:r>
          </a:p>
          <a:p>
            <a:pPr lvl="2"/>
            <a:r>
              <a:rPr lang="en-AU" dirty="0"/>
              <a:t>Introduced colonisation.</a:t>
            </a:r>
          </a:p>
          <a:p>
            <a:pPr lvl="1"/>
            <a:r>
              <a:rPr lang="en-AU" dirty="0"/>
              <a:t>Acknowledge how first contact has shifted familial roles:</a:t>
            </a:r>
          </a:p>
          <a:p>
            <a:pPr lvl="2"/>
            <a:r>
              <a:rPr lang="en-AU" dirty="0"/>
              <a:t>People are treated in a way that isn’t equitable.</a:t>
            </a:r>
          </a:p>
          <a:p>
            <a:pPr lvl="2"/>
            <a:r>
              <a:rPr lang="en-AU" dirty="0"/>
              <a:t>ATSI people are excluded from decision making.</a:t>
            </a:r>
          </a:p>
          <a:p>
            <a:pPr lvl="2"/>
            <a:r>
              <a:rPr lang="en-AU" dirty="0"/>
              <a:t>“Things are done for us, not by us.”</a:t>
            </a:r>
          </a:p>
          <a:p>
            <a:pPr lvl="2"/>
            <a:r>
              <a:rPr lang="en-AU" dirty="0"/>
              <a:t>How do you bring balance back to reflect respectful relationships?</a:t>
            </a:r>
          </a:p>
          <a:p>
            <a:pPr lvl="1"/>
            <a:r>
              <a:rPr lang="en-AU" dirty="0"/>
              <a:t>Targeted approach at children as well as towards women.</a:t>
            </a:r>
          </a:p>
          <a:p>
            <a:pPr lvl="1"/>
            <a:r>
              <a:rPr lang="en-AU" dirty="0"/>
              <a:t>How does the wider community value our culture?</a:t>
            </a:r>
          </a:p>
          <a:p>
            <a:pPr lvl="2"/>
            <a:r>
              <a:rPr lang="en-AU" dirty="0"/>
              <a:t>Need to not be seen as part of the problem.</a:t>
            </a:r>
          </a:p>
          <a:p>
            <a:pPr lvl="1"/>
            <a:r>
              <a:rPr lang="en-AU" dirty="0"/>
              <a:t>Need to move from punitive model  to a health and wellbeing model.</a:t>
            </a:r>
          </a:p>
          <a:p>
            <a:pPr lvl="1"/>
            <a:r>
              <a:rPr lang="en-AU" dirty="0"/>
              <a:t>Strengthen Cultural education</a:t>
            </a:r>
          </a:p>
          <a:p>
            <a:pPr lvl="2"/>
            <a:r>
              <a:rPr lang="en-AU" dirty="0"/>
              <a:t>Share across wider community as well as Indigenous community.</a:t>
            </a:r>
          </a:p>
          <a:p>
            <a:pPr lvl="1"/>
            <a:r>
              <a:rPr lang="en-AU" dirty="0"/>
              <a:t>Vital to include community members that have used or experienced violence. </a:t>
            </a:r>
          </a:p>
          <a:p>
            <a:pPr lvl="1"/>
            <a:r>
              <a:rPr lang="en-US" dirty="0"/>
              <a:t>Current model includes feminist theory – but also needs queer theory, decolonization, etc. in order to be more intersectional.</a:t>
            </a:r>
          </a:p>
          <a:p>
            <a:pPr lvl="1"/>
            <a:r>
              <a:rPr lang="en-US" dirty="0"/>
              <a:t>Indigenous need to be part of all evaluation – not just a tack on at the end.</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41511899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smtClean="0"/>
              <a:t>Melbourne, Victoria</a:t>
            </a:r>
            <a:r>
              <a:rPr lang="en-AU" sz="1000" dirty="0" smtClean="0"/>
              <a:t>. </a:t>
            </a:r>
            <a:r>
              <a:rPr lang="en-AU" dirty="0"/>
              <a:t>This session was facilitated by Janise Constable. </a:t>
            </a:r>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365743056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39" name="Title 1"/>
          <p:cNvSpPr txBox="1">
            <a:spLocks noGrp="1"/>
          </p:cNvSpPr>
          <p:nvPr>
            <p:ph type="title"/>
          </p:nvPr>
        </p:nvSpPr>
        <p:spPr>
          <a:xfrm>
            <a:off x="585925" y="472165"/>
            <a:ext cx="7972150" cy="329874"/>
          </a:xfrm>
          <a:prstGeom prst="rect">
            <a:avLst/>
          </a:prstGeom>
        </p:spPr>
        <p:txBody>
          <a:bodyPr>
            <a:normAutofit fontScale="90000"/>
          </a:bodyPr>
          <a:lstStyle>
            <a:lvl1pPr defTabSz="886968">
              <a:defRPr sz="2328"/>
            </a:lvl1pPr>
          </a:lstStyle>
          <a:p>
            <a:r>
              <a:rPr dirty="0"/>
              <a:t>Participants of </a:t>
            </a:r>
            <a:r>
              <a:rPr lang="en-AU" dirty="0"/>
              <a:t>Aboriginal and Torres Strait Islanders</a:t>
            </a:r>
            <a:r>
              <a:rPr dirty="0"/>
              <a:t> Consultation</a:t>
            </a:r>
          </a:p>
        </p:txBody>
      </p:sp>
      <p:graphicFrame>
        <p:nvGraphicFramePr>
          <p:cNvPr id="140" name="Content Placeholder 7"/>
          <p:cNvGraphicFramePr/>
          <p:nvPr>
            <p:extLst>
              <p:ext uri="{D42A27DB-BD31-4B8C-83A1-F6EECF244321}">
                <p14:modId xmlns:p14="http://schemas.microsoft.com/office/powerpoint/2010/main" val="3800527071"/>
              </p:ext>
            </p:extLst>
          </p:nvPr>
        </p:nvGraphicFramePr>
        <p:xfrm>
          <a:off x="585926" y="1280413"/>
          <a:ext cx="4485536" cy="2857500"/>
        </p:xfrm>
        <a:graphic>
          <a:graphicData uri="http://schemas.openxmlformats.org/drawingml/2006/table">
            <a:tbl>
              <a:tblPr bandRow="1">
                <a:tableStyleId>{4C3C2611-4C71-4FC5-86AE-919BDF0F9419}</a:tableStyleId>
              </a:tblPr>
              <a:tblGrid>
                <a:gridCol w="4485536">
                  <a:extLst>
                    <a:ext uri="{9D8B030D-6E8A-4147-A177-3AD203B41FA5}">
                      <a16:colId xmlns:a16="http://schemas.microsoft.com/office/drawing/2014/main" val="20000"/>
                    </a:ext>
                  </a:extLst>
                </a:gridCol>
              </a:tblGrid>
              <a:tr h="248920">
                <a:tc>
                  <a:txBody>
                    <a:bodyPr/>
                    <a:lstStyle/>
                    <a:p>
                      <a:pPr algn="l"/>
                      <a:r>
                        <a:rPr lang="en-AU" sz="1100" dirty="0">
                          <a:solidFill>
                            <a:schemeClr val="tx1"/>
                          </a:solidFill>
                        </a:rPr>
                        <a:t>Department of Social Services</a:t>
                      </a:r>
                    </a:p>
                  </a:txBody>
                  <a:tcPr anchor="ctr"/>
                </a:tc>
                <a:extLst>
                  <a:ext uri="{0D108BD9-81ED-4DB2-BD59-A6C34878D82A}">
                    <a16:rowId xmlns:a16="http://schemas.microsoft.com/office/drawing/2014/main" val="10000"/>
                  </a:ext>
                </a:extLst>
              </a:tr>
              <a:tr h="248920">
                <a:tc>
                  <a:txBody>
                    <a:bodyPr/>
                    <a:lstStyle/>
                    <a:p>
                      <a:pPr algn="l"/>
                      <a:r>
                        <a:rPr lang="en-AU" sz="1100" dirty="0">
                          <a:solidFill>
                            <a:schemeClr val="tx1"/>
                          </a:solidFill>
                        </a:rPr>
                        <a:t>National Family Violence Prevention Legal Services Forum</a:t>
                      </a:r>
                    </a:p>
                  </a:txBody>
                  <a:tcPr anchor="ctr"/>
                </a:tc>
                <a:extLst>
                  <a:ext uri="{0D108BD9-81ED-4DB2-BD59-A6C34878D82A}">
                    <a16:rowId xmlns:a16="http://schemas.microsoft.com/office/drawing/2014/main" val="10001"/>
                  </a:ext>
                </a:extLst>
              </a:tr>
              <a:tr h="248920">
                <a:tc>
                  <a:txBody>
                    <a:bodyPr/>
                    <a:lstStyle/>
                    <a:p>
                      <a:pPr algn="l"/>
                      <a:r>
                        <a:rPr lang="en-AU" sz="1100" dirty="0" err="1">
                          <a:solidFill>
                            <a:schemeClr val="tx1"/>
                          </a:solidFill>
                        </a:rPr>
                        <a:t>Djirra</a:t>
                      </a:r>
                      <a:endParaRPr lang="en-AU" sz="1100" dirty="0">
                        <a:solidFill>
                          <a:schemeClr val="tx1"/>
                        </a:solidFill>
                      </a:endParaRPr>
                    </a:p>
                  </a:txBody>
                  <a:tcPr anchor="ctr"/>
                </a:tc>
                <a:extLst>
                  <a:ext uri="{0D108BD9-81ED-4DB2-BD59-A6C34878D82A}">
                    <a16:rowId xmlns:a16="http://schemas.microsoft.com/office/drawing/2014/main" val="10002"/>
                  </a:ext>
                </a:extLst>
              </a:tr>
              <a:tr h="24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a:solidFill>
                            <a:schemeClr val="tx1"/>
                          </a:solidFill>
                        </a:rPr>
                        <a:t>Aboriginal Family Law Services</a:t>
                      </a:r>
                      <a:endParaRPr lang="en-AU" sz="1100" b="0" dirty="0">
                        <a:solidFill>
                          <a:schemeClr val="tx1"/>
                        </a:solidFill>
                      </a:endParaRPr>
                    </a:p>
                  </a:txBody>
                  <a:tcPr anchor="ctr"/>
                </a:tc>
                <a:extLst>
                  <a:ext uri="{0D108BD9-81ED-4DB2-BD59-A6C34878D82A}">
                    <a16:rowId xmlns:a16="http://schemas.microsoft.com/office/drawing/2014/main" val="10003"/>
                  </a:ext>
                </a:extLst>
              </a:tr>
              <a:tr h="24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b="0" dirty="0" err="1">
                          <a:solidFill>
                            <a:schemeClr val="tx1"/>
                          </a:solidFill>
                        </a:rPr>
                        <a:t>Yoowinna</a:t>
                      </a:r>
                      <a:r>
                        <a:rPr lang="en-AU" sz="1100" b="0" dirty="0">
                          <a:solidFill>
                            <a:schemeClr val="tx1"/>
                          </a:solidFill>
                        </a:rPr>
                        <a:t> </a:t>
                      </a:r>
                      <a:r>
                        <a:rPr lang="en-AU" sz="1100" b="0" dirty="0" err="1">
                          <a:solidFill>
                            <a:schemeClr val="tx1"/>
                          </a:solidFill>
                        </a:rPr>
                        <a:t>Wurnalung</a:t>
                      </a:r>
                      <a:r>
                        <a:rPr lang="en-AU" sz="1100" b="0" dirty="0">
                          <a:solidFill>
                            <a:schemeClr val="tx1"/>
                          </a:solidFill>
                        </a:rPr>
                        <a:t> Healing Service </a:t>
                      </a:r>
                    </a:p>
                  </a:txBody>
                  <a:tcPr anchor="ctr"/>
                </a:tc>
                <a:extLst>
                  <a:ext uri="{0D108BD9-81ED-4DB2-BD59-A6C34878D82A}">
                    <a16:rowId xmlns:a16="http://schemas.microsoft.com/office/drawing/2014/main" val="10004"/>
                  </a:ext>
                </a:extLst>
              </a:tr>
              <a:tr h="144046">
                <a:tc>
                  <a:txBody>
                    <a:bodyPr/>
                    <a:lstStyle/>
                    <a:p>
                      <a:pPr algn="l"/>
                      <a:r>
                        <a:rPr lang="en-US" sz="1100" b="0" dirty="0">
                          <a:solidFill>
                            <a:schemeClr val="tx1"/>
                          </a:solidFill>
                        </a:rPr>
                        <a:t>Secretariat of National Aboriginal and Islander Child Care </a:t>
                      </a:r>
                      <a:r>
                        <a:rPr lang="en-AU" sz="1100" b="0" dirty="0">
                          <a:solidFill>
                            <a:schemeClr val="tx1"/>
                          </a:solidFill>
                        </a:rPr>
                        <a:t>(</a:t>
                      </a:r>
                      <a:r>
                        <a:rPr lang="en-AU" sz="1100" dirty="0">
                          <a:solidFill>
                            <a:schemeClr val="tx1"/>
                          </a:solidFill>
                        </a:rPr>
                        <a:t>SNAICC)</a:t>
                      </a:r>
                      <a:endParaRPr lang="en-AU" sz="1100" b="0" dirty="0">
                        <a:solidFill>
                          <a:schemeClr val="tx1"/>
                        </a:solidFill>
                      </a:endParaRPr>
                    </a:p>
                  </a:txBody>
                  <a:tcPr anchor="ctr"/>
                </a:tc>
                <a:extLst>
                  <a:ext uri="{0D108BD9-81ED-4DB2-BD59-A6C34878D82A}">
                    <a16:rowId xmlns:a16="http://schemas.microsoft.com/office/drawing/2014/main" val="10005"/>
                  </a:ext>
                </a:extLst>
              </a:tr>
              <a:tr h="24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a:solidFill>
                            <a:schemeClr val="tx1"/>
                          </a:solidFill>
                        </a:rPr>
                        <a:t>Our Watch</a:t>
                      </a:r>
                    </a:p>
                  </a:txBody>
                  <a:tcPr anchor="ctr"/>
                </a:tc>
                <a:extLst>
                  <a:ext uri="{0D108BD9-81ED-4DB2-BD59-A6C34878D82A}">
                    <a16:rowId xmlns:a16="http://schemas.microsoft.com/office/drawing/2014/main" val="10006"/>
                  </a:ext>
                </a:extLst>
              </a:tr>
              <a:tr h="266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Women’s Information and Referral Exchange Inc (</a:t>
                      </a:r>
                      <a:r>
                        <a:rPr lang="en-AU" sz="1100" dirty="0">
                          <a:solidFill>
                            <a:schemeClr val="tx1"/>
                          </a:solidFill>
                        </a:rPr>
                        <a:t>WIRE)</a:t>
                      </a:r>
                    </a:p>
                  </a:txBody>
                  <a:tcPr anchor="ctr"/>
                </a:tc>
                <a:extLst>
                  <a:ext uri="{0D108BD9-81ED-4DB2-BD59-A6C34878D82A}">
                    <a16:rowId xmlns:a16="http://schemas.microsoft.com/office/drawing/2014/main" val="10007"/>
                  </a:ext>
                </a:extLst>
              </a:tr>
              <a:tr h="248920">
                <a:tc>
                  <a:txBody>
                    <a:bodyPr/>
                    <a:lstStyle/>
                    <a:p>
                      <a:pPr algn="l"/>
                      <a:r>
                        <a:rPr lang="en-AU" sz="1100" dirty="0">
                          <a:solidFill>
                            <a:schemeClr val="tx1"/>
                          </a:solidFill>
                        </a:rPr>
                        <a:t>Victim Survivors' Advisory Council (VSAC)</a:t>
                      </a:r>
                    </a:p>
                  </a:txBody>
                  <a:tcPr anchor="ctr"/>
                </a:tc>
                <a:extLst>
                  <a:ext uri="{0D108BD9-81ED-4DB2-BD59-A6C34878D82A}">
                    <a16:rowId xmlns:a16="http://schemas.microsoft.com/office/drawing/2014/main" val="10008"/>
                  </a:ext>
                </a:extLst>
              </a:tr>
              <a:tr h="24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a:solidFill>
                            <a:schemeClr val="tx1"/>
                          </a:solidFill>
                        </a:rPr>
                        <a:t>Attorney-Generals Department</a:t>
                      </a:r>
                    </a:p>
                  </a:txBody>
                  <a:tcPr anchor="ctr"/>
                </a:tc>
                <a:extLst>
                  <a:ext uri="{0D108BD9-81ED-4DB2-BD59-A6C34878D82A}">
                    <a16:rowId xmlns:a16="http://schemas.microsoft.com/office/drawing/2014/main" val="10009"/>
                  </a:ext>
                </a:extLst>
              </a:tr>
              <a:tr h="248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a:solidFill>
                            <a:schemeClr val="tx1"/>
                          </a:solidFill>
                        </a:rPr>
                        <a:t>Department of Prime Minister and Cabinet</a:t>
                      </a:r>
                      <a:endParaRPr lang="en-AU" sz="1100" b="0" dirty="0">
                        <a:solidFill>
                          <a:schemeClr val="tx1"/>
                        </a:solidFill>
                      </a:endParaRPr>
                    </a:p>
                  </a:txBody>
                  <a:tcPr anchor="ctr"/>
                </a:tc>
                <a:extLst>
                  <a:ext uri="{0D108BD9-81ED-4DB2-BD59-A6C34878D82A}">
                    <a16:rowId xmlns:a16="http://schemas.microsoft.com/office/drawing/2014/main" val="10010"/>
                  </a:ext>
                </a:extLst>
              </a:tr>
            </a:tbl>
          </a:graphicData>
        </a:graphic>
      </p:graphicFrame>
      <p:sp>
        <p:nvSpPr>
          <p:cNvPr id="14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4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886968">
              <a:defRPr sz="2328"/>
            </a:lvl1pPr>
          </a:lstStyle>
          <a:p>
            <a:r>
              <a:rPr lang="en-AU"/>
              <a:t>Key themes</a:t>
            </a:r>
          </a:p>
        </p:txBody>
      </p:sp>
      <p:sp>
        <p:nvSpPr>
          <p:cNvPr id="148" name="Content Placeholder 2"/>
          <p:cNvSpPr txBox="1">
            <a:spLocks noGrp="1"/>
          </p:cNvSpPr>
          <p:nvPr>
            <p:ph type="body" sz="half" idx="1"/>
          </p:nvPr>
        </p:nvSpPr>
        <p:spPr>
          <a:xfrm>
            <a:off x="585925" y="1125687"/>
            <a:ext cx="7972149" cy="5003229"/>
          </a:xfrm>
        </p:spPr>
        <p:txBody>
          <a:bodyPr numCol="2" spcCol="360000"/>
          <a:lstStyle/>
          <a:p>
            <a:r>
              <a:rPr lang="en-AU" dirty="0"/>
              <a:t>Intersectionality</a:t>
            </a:r>
          </a:p>
          <a:p>
            <a:pPr lvl="1"/>
            <a:r>
              <a:rPr lang="en-AU" dirty="0"/>
              <a:t>The intersection of all groups affected by domestic and family violence need to be considered in every part of policy.</a:t>
            </a:r>
          </a:p>
          <a:p>
            <a:pPr lvl="1"/>
            <a:r>
              <a:rPr lang="en-AU" dirty="0"/>
              <a:t>Need to acknowledge the multi-faceted layers of violence.</a:t>
            </a:r>
          </a:p>
          <a:p>
            <a:pPr lvl="1"/>
            <a:r>
              <a:rPr lang="en-AU" dirty="0"/>
              <a:t>Auditing needs to be deeper, more thorough, and be more intersectional.</a:t>
            </a:r>
          </a:p>
          <a:p>
            <a:r>
              <a:rPr lang="en-AU" dirty="0"/>
              <a:t>Negative stereotypes</a:t>
            </a:r>
          </a:p>
          <a:p>
            <a:pPr lvl="1"/>
            <a:r>
              <a:rPr lang="en-AU" dirty="0"/>
              <a:t>Need to address the narrative around domestic violence and the flaws and inaccurate information that surrounds it.</a:t>
            </a:r>
          </a:p>
          <a:p>
            <a:pPr lvl="1"/>
            <a:r>
              <a:rPr lang="en-AU" dirty="0"/>
              <a:t>There is an incorrect assumption that the perpetrator is always an Aboriginal man when the victim is Indigenous.</a:t>
            </a:r>
          </a:p>
          <a:p>
            <a:pPr lvl="1"/>
            <a:r>
              <a:rPr lang="en-AU" dirty="0"/>
              <a:t>Role of the media. They reinforce these negative stereotypes.</a:t>
            </a:r>
          </a:p>
          <a:p>
            <a:pPr lvl="1"/>
            <a:r>
              <a:rPr lang="en-AU" dirty="0"/>
              <a:t>Need to stop thinking about Indigenous people in the deficit.</a:t>
            </a:r>
          </a:p>
          <a:p>
            <a:r>
              <a:rPr lang="en-AU" dirty="0"/>
              <a:t>Fear and Shame</a:t>
            </a:r>
          </a:p>
          <a:p>
            <a:pPr lvl="1"/>
            <a:r>
              <a:rPr lang="en-AU" dirty="0"/>
              <a:t>There are risks involved with mandating reporting, as there is a general distrust of authority and government with certain Indigenous communities.</a:t>
            </a:r>
          </a:p>
          <a:p>
            <a:pPr lvl="1"/>
            <a:r>
              <a:rPr lang="en-AU" dirty="0"/>
              <a:t>Sexual violence is often disclosed after the initial disclosure of domestic or family violence.</a:t>
            </a:r>
          </a:p>
          <a:p>
            <a:pPr lvl="1"/>
            <a:r>
              <a:rPr lang="en-AU" dirty="0"/>
              <a:t>The process of reporting sexual violence is often shameful and painful, so if often revealed later, if at all.</a:t>
            </a:r>
          </a:p>
          <a:p>
            <a:pPr lvl="1"/>
            <a:r>
              <a:rPr lang="en-AU" dirty="0"/>
              <a:t>Sexual abuse is a huge issue and is often not disclosed in Community</a:t>
            </a:r>
          </a:p>
          <a:p>
            <a:pPr lvl="2"/>
            <a:r>
              <a:rPr lang="en-AU" dirty="0"/>
              <a:t>Many young boys who have experienced this don’t receive as much help as young girls.</a:t>
            </a:r>
          </a:p>
          <a:p>
            <a:r>
              <a:rPr lang="en-AU" dirty="0"/>
              <a:t>Data / Research</a:t>
            </a:r>
          </a:p>
          <a:p>
            <a:pPr lvl="1"/>
            <a:r>
              <a:rPr lang="en-AU" dirty="0"/>
              <a:t>There isn’t much research in domestic and family violence specifically around Indigenous people.</a:t>
            </a:r>
          </a:p>
          <a:p>
            <a:pPr lvl="1"/>
            <a:r>
              <a:rPr lang="en-AU" dirty="0"/>
              <a:t>When there is research done, it’s often done with a siloed approach.</a:t>
            </a:r>
          </a:p>
          <a:p>
            <a:pPr lvl="1"/>
            <a:r>
              <a:rPr lang="en-AU" dirty="0"/>
              <a:t>There needs to be more information sharing.</a:t>
            </a:r>
          </a:p>
          <a:p>
            <a:pPr lvl="1"/>
            <a:r>
              <a:rPr lang="en-AU" dirty="0"/>
              <a:t>What are the origins of violence?</a:t>
            </a:r>
          </a:p>
          <a:p>
            <a:pPr lvl="1"/>
            <a:r>
              <a:rPr lang="en-AU" dirty="0"/>
              <a:t>What are the experiences of ATSI communities versus the general population in regards to experience of domestic and family violence</a:t>
            </a:r>
          </a:p>
          <a:p>
            <a:r>
              <a:rPr lang="en-AU" dirty="0"/>
              <a:t>Primary prevention</a:t>
            </a:r>
          </a:p>
          <a:p>
            <a:pPr lvl="1"/>
            <a:r>
              <a:rPr lang="en-AU" dirty="0"/>
              <a:t>Need to have more specialised training for workers in both mainstream and Indigenous-specific domestic violence services to assist Indigenous women specifically.</a:t>
            </a:r>
          </a:p>
          <a:p>
            <a:pPr lvl="1"/>
            <a:r>
              <a:rPr lang="en-AU" dirty="0"/>
              <a:t>It’s vital to have workers that are culturally competent and appropriate for the community they’re working in.</a:t>
            </a:r>
          </a:p>
          <a:p>
            <a:pPr lvl="1"/>
            <a:r>
              <a:rPr lang="en-AU" dirty="0"/>
              <a:t>Funding is essential in the running of programs – but often the models are ‘tick and flick’ in their development and are not always good service design. They just want to tick the right boxes – not necessarily deliver the best product or service.</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3" name="Title 1"/>
          <p:cNvSpPr txBox="1">
            <a:spLocks noGrp="1"/>
          </p:cNvSpPr>
          <p:nvPr>
            <p:ph type="title"/>
          </p:nvPr>
        </p:nvSpPr>
        <p:spPr/>
        <p:txBody>
          <a:bodyPr/>
          <a:lstStyle>
            <a:lvl1pPr defTabSz="886968">
              <a:defRPr sz="2328"/>
            </a:lvl1pPr>
          </a:lstStyle>
          <a:p>
            <a:r>
              <a:rPr lang="en-AU"/>
              <a:t>Key themes</a:t>
            </a:r>
          </a:p>
        </p:txBody>
      </p:sp>
      <p:sp>
        <p:nvSpPr>
          <p:cNvPr id="155"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
        <p:nvSpPr>
          <p:cNvPr id="11" name="Content Placeholder 2">
            <a:extLst>
              <a:ext uri="{FF2B5EF4-FFF2-40B4-BE49-F238E27FC236}">
                <a16:creationId xmlns:a16="http://schemas.microsoft.com/office/drawing/2014/main" id="{060A5833-179D-43B3-96CD-EF09816B8C9B}"/>
              </a:ext>
            </a:extLst>
          </p:cNvPr>
          <p:cNvSpPr txBox="1">
            <a:spLocks noGrp="1"/>
          </p:cNvSpPr>
          <p:nvPr>
            <p:ph type="body" sz="half" idx="1"/>
          </p:nvPr>
        </p:nvSpPr>
        <p:spPr>
          <a:xfrm>
            <a:off x="585925" y="1125687"/>
            <a:ext cx="8008595" cy="5003229"/>
          </a:xfrm>
        </p:spPr>
        <p:txBody>
          <a:bodyPr numCol="2" spcCol="360000"/>
          <a:lstStyle/>
          <a:p>
            <a:r>
              <a:rPr lang="en-AU" dirty="0"/>
              <a:t>Cultural considerations</a:t>
            </a:r>
          </a:p>
          <a:p>
            <a:pPr lvl="1"/>
            <a:r>
              <a:rPr lang="en-AU" dirty="0"/>
              <a:t>Need to develop practices around self care and develop best practice around minimising risk of vicarious trauma.</a:t>
            </a:r>
          </a:p>
          <a:p>
            <a:pPr lvl="1"/>
            <a:r>
              <a:rPr lang="en-AU" dirty="0"/>
              <a:t>Cultural competency needs to be a priority in mainstream organisations by both developing their worker capacity, but also learning about their local community.</a:t>
            </a:r>
          </a:p>
          <a:p>
            <a:pPr lvl="1"/>
            <a:r>
              <a:rPr lang="en-AU" dirty="0"/>
              <a:t>Need to uncouple ATSI specific services from mainstream services.</a:t>
            </a:r>
          </a:p>
          <a:p>
            <a:pPr lvl="1"/>
            <a:r>
              <a:rPr lang="en-AU" dirty="0"/>
              <a:t>Use of Language and Cultural responses is critically important.</a:t>
            </a:r>
          </a:p>
          <a:p>
            <a:pPr lvl="1"/>
            <a:r>
              <a:rPr lang="en-AU" dirty="0"/>
              <a:t>Should be able to utilise existing cultural resources when addressing domestic and family violence (Elders, leaders Lore / Law, etc).</a:t>
            </a:r>
          </a:p>
          <a:p>
            <a:pPr lvl="1"/>
            <a:r>
              <a:rPr lang="en-AU" dirty="0"/>
              <a:t>There is a need to have trauma-informed responses – this includes reactions to colonisation and genocide.</a:t>
            </a:r>
          </a:p>
          <a:p>
            <a:pPr lvl="1"/>
            <a:r>
              <a:rPr lang="en-AU" dirty="0"/>
              <a:t>Don’t just bring in mainstream services – help to strengthen existing Indigenous services.</a:t>
            </a:r>
          </a:p>
          <a:p>
            <a:pPr lvl="1"/>
            <a:r>
              <a:rPr lang="en-AU" dirty="0"/>
              <a:t>Having accredited behaviour change services is a very Western approach to this issue, and doesn’t resonate with Community.</a:t>
            </a:r>
          </a:p>
          <a:p>
            <a:pPr lvl="2"/>
            <a:r>
              <a:rPr lang="en-AU" dirty="0"/>
              <a:t>Especially with Indigenous men, who regularly don’t complete these (often mandates) courses.</a:t>
            </a:r>
          </a:p>
          <a:p>
            <a:pPr lvl="2"/>
            <a:r>
              <a:rPr lang="en-AU" dirty="0"/>
              <a:t>Barriers to local service providers completing these courses are often legislative and cost related.</a:t>
            </a:r>
          </a:p>
          <a:p>
            <a:pPr lvl="1"/>
            <a:r>
              <a:rPr lang="en-AU" dirty="0"/>
              <a:t>Assessment of programs is not done well and doesn’t include Community.</a:t>
            </a:r>
          </a:p>
          <a:p>
            <a:r>
              <a:rPr lang="en-AU" dirty="0"/>
              <a:t>Common language</a:t>
            </a:r>
          </a:p>
          <a:p>
            <a:pPr lvl="1"/>
            <a:r>
              <a:rPr lang="en-AU" dirty="0"/>
              <a:t>Describing family violence service as legal service is misleading.</a:t>
            </a:r>
          </a:p>
          <a:p>
            <a:r>
              <a:rPr lang="en-AU" dirty="0"/>
              <a:t>Focus on women</a:t>
            </a:r>
          </a:p>
          <a:p>
            <a:pPr lvl="1"/>
            <a:r>
              <a:rPr lang="en-AU" dirty="0"/>
              <a:t>Main investment should be in women and prevention – not necessarily perpetrators.</a:t>
            </a:r>
          </a:p>
          <a:p>
            <a:pPr lvl="1"/>
            <a:r>
              <a:rPr lang="en-AU" dirty="0"/>
              <a:t>Bring in a trauma-informed client lens.</a:t>
            </a:r>
          </a:p>
          <a:p>
            <a:pPr lvl="1"/>
            <a:r>
              <a:rPr lang="en-AU" dirty="0"/>
              <a:t>Self care is important for both victims and staff.</a:t>
            </a:r>
          </a:p>
          <a:p>
            <a:r>
              <a:rPr lang="en-AU" dirty="0"/>
              <a:t>Giving voice to victims</a:t>
            </a:r>
          </a:p>
          <a:p>
            <a:pPr lvl="1"/>
            <a:r>
              <a:rPr lang="en-AU" dirty="0"/>
              <a:t>Listening to how each community explains how domestic and family violence is in their community.</a:t>
            </a:r>
          </a:p>
          <a:p>
            <a:pPr lvl="1"/>
            <a:r>
              <a:rPr lang="en-AU" dirty="0"/>
              <a:t>Let community have input into assessment.</a:t>
            </a:r>
          </a:p>
          <a:p>
            <a:pPr lvl="1"/>
            <a:r>
              <a:rPr lang="en-AU" dirty="0"/>
              <a:t>Victims need to be the architect of their own lives.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9"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2" name="Title 1"/>
          <p:cNvSpPr txBox="1">
            <a:spLocks noGrp="1"/>
          </p:cNvSpPr>
          <p:nvPr>
            <p:ph type="title"/>
          </p:nvPr>
        </p:nvSpPr>
        <p:spPr/>
        <p:txBody>
          <a:bodyPr/>
          <a:lstStyle>
            <a:lvl1pPr defTabSz="886968">
              <a:defRPr sz="2328"/>
            </a:lvl1pPr>
          </a:lstStyle>
          <a:p>
            <a:r>
              <a:rPr lang="en-AU"/>
              <a:t>Priority actions</a:t>
            </a:r>
          </a:p>
        </p:txBody>
      </p:sp>
      <p:sp>
        <p:nvSpPr>
          <p:cNvPr id="164"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11" name="Content Placeholder 2">
            <a:extLst>
              <a:ext uri="{FF2B5EF4-FFF2-40B4-BE49-F238E27FC236}">
                <a16:creationId xmlns:a16="http://schemas.microsoft.com/office/drawing/2014/main" id="{7B499BFB-ADD1-45FD-83BC-EA2530601BD8}"/>
              </a:ext>
            </a:extLst>
          </p:cNvPr>
          <p:cNvSpPr txBox="1">
            <a:spLocks noGrp="1"/>
          </p:cNvSpPr>
          <p:nvPr>
            <p:ph type="body" sz="half" idx="1"/>
          </p:nvPr>
        </p:nvSpPr>
        <p:spPr>
          <a:xfrm>
            <a:off x="585926" y="1125687"/>
            <a:ext cx="8008596" cy="5003229"/>
          </a:xfrm>
        </p:spPr>
        <p:txBody>
          <a:bodyPr numCol="2" spcCol="360000"/>
          <a:lstStyle/>
          <a:p>
            <a:r>
              <a:rPr lang="en-AU" dirty="0"/>
              <a:t>Workforce Development</a:t>
            </a:r>
          </a:p>
          <a:p>
            <a:pPr lvl="1"/>
            <a:r>
              <a:rPr lang="en-AU" dirty="0"/>
              <a:t>Build services with Aboriginal staff and build strength in existing ATSI controlled organisations.</a:t>
            </a:r>
          </a:p>
          <a:p>
            <a:pPr lvl="1"/>
            <a:r>
              <a:rPr lang="en-AU" dirty="0"/>
              <a:t>Mainstream services should be made in consultation with local ATSI people and have KPIs around minimum amount of ATSI members.</a:t>
            </a:r>
          </a:p>
          <a:p>
            <a:pPr lvl="1"/>
            <a:r>
              <a:rPr lang="en-AU" dirty="0"/>
              <a:t>Look at the funding that goes into these organisations.</a:t>
            </a:r>
          </a:p>
          <a:p>
            <a:pPr lvl="1"/>
            <a:r>
              <a:rPr lang="en-AU" dirty="0"/>
              <a:t>Address the power imbalances that can exist between these organisations and victims of domestic and family violence and build trust with participants.</a:t>
            </a:r>
          </a:p>
          <a:p>
            <a:pPr lvl="1"/>
            <a:r>
              <a:rPr lang="en-AU" dirty="0"/>
              <a:t>Make sure that organisations gain the trust of Community before they work in it.</a:t>
            </a:r>
          </a:p>
          <a:p>
            <a:pPr lvl="1"/>
            <a:r>
              <a:rPr lang="en-AU" dirty="0"/>
              <a:t>There is often a huge turnover of staff in these support organisations for victims.</a:t>
            </a:r>
          </a:p>
          <a:p>
            <a:pPr lvl="2"/>
            <a:r>
              <a:rPr lang="en-AU" dirty="0"/>
              <a:t>There is also difficulty hiring staff, especially in remote and mining areas.</a:t>
            </a:r>
          </a:p>
          <a:p>
            <a:pPr lvl="2"/>
            <a:r>
              <a:rPr lang="en-AU" dirty="0"/>
              <a:t>How can we get people to stay in these regions? Often with mainstream organisations, victims and community have to deal with a new person every month.</a:t>
            </a:r>
          </a:p>
          <a:p>
            <a:pPr lvl="2"/>
            <a:r>
              <a:rPr lang="en-AU" dirty="0"/>
              <a:t>These is no trust in these relationships and it goes both ways.</a:t>
            </a:r>
          </a:p>
          <a:p>
            <a:pPr lvl="1"/>
            <a:r>
              <a:rPr lang="en-AU" dirty="0"/>
              <a:t>Need to work with communities to find the solution. They know what they need as well as how to provide it.</a:t>
            </a:r>
          </a:p>
          <a:p>
            <a:pPr lvl="1"/>
            <a:r>
              <a:rPr lang="en-AU" dirty="0"/>
              <a:t>There are too many services that are serving a small population, but people are still slipping through the gaps.</a:t>
            </a:r>
          </a:p>
          <a:p>
            <a:pPr lvl="2"/>
            <a:r>
              <a:rPr lang="en-AU" dirty="0"/>
              <a:t>Have a regional forum to identify gaps and what is needed and if all organisations in the region are necessary.</a:t>
            </a:r>
          </a:p>
          <a:p>
            <a:pPr lvl="2"/>
            <a:r>
              <a:rPr lang="en-AU" dirty="0"/>
              <a:t>There is a need to have an audit of services and make these ‘fly in, fly out’ organisations accountable.</a:t>
            </a:r>
          </a:p>
          <a:p>
            <a:r>
              <a:rPr lang="en-AU" dirty="0"/>
              <a:t>Programs</a:t>
            </a:r>
          </a:p>
          <a:p>
            <a:pPr lvl="1"/>
            <a:r>
              <a:rPr lang="en-AU" dirty="0"/>
              <a:t>Local-based development must occur. Local people understand their community and the challenges they face.</a:t>
            </a:r>
          </a:p>
          <a:p>
            <a:pPr lvl="1"/>
            <a:r>
              <a:rPr lang="en-AU" dirty="0"/>
              <a:t>Co-design approach to program design. Should work with ATSI community to get a deep understanding of the nature of the issue.</a:t>
            </a:r>
          </a:p>
          <a:p>
            <a:pPr lvl="1"/>
            <a:r>
              <a:rPr lang="en-AU" dirty="0"/>
              <a:t>Indigenous people come from inter-dependent, collectivist cultures. There is a level of complexity that needs to be addressed.</a:t>
            </a:r>
          </a:p>
          <a:p>
            <a:pPr lvl="1"/>
            <a:r>
              <a:rPr lang="en-AU" dirty="0"/>
              <a:t>Lack of funding limits and constrains good practice.</a:t>
            </a:r>
          </a:p>
          <a:p>
            <a:pPr lvl="1"/>
            <a:r>
              <a:rPr lang="en-AU" dirty="0"/>
              <a:t>Need to acknowledge that these is diversity within and between communities.</a:t>
            </a:r>
          </a:p>
          <a:p>
            <a:pPr lvl="2"/>
            <a:r>
              <a:rPr lang="en-AU" dirty="0"/>
              <a:t>Move away from a ‘one size fits all’ model.</a:t>
            </a:r>
          </a:p>
          <a:p>
            <a:pPr lvl="2"/>
            <a:r>
              <a:rPr lang="en-AU" dirty="0"/>
              <a:t>A program that work in one community won’t necessarily work across all communities.</a:t>
            </a:r>
          </a:p>
          <a:p>
            <a:pPr lvl="1"/>
            <a:r>
              <a:rPr lang="en-AU" dirty="0"/>
              <a:t>Some Indigenous people have become disconnected from culture.</a:t>
            </a:r>
          </a:p>
          <a:p>
            <a:pPr lvl="2"/>
            <a:r>
              <a:rPr lang="en-AU" dirty="0"/>
              <a:t>Important to teach kids Language, Ceremony; and strengthen culture.</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1642</Words>
  <Application>Microsoft Office PowerPoint</Application>
  <PresentationFormat>On-screen Show (4:3)</PresentationFormat>
  <Paragraphs>143</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Aboriginal and Torres Strait Islanders Consultation</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29</cp:revision>
  <dcterms:modified xsi:type="dcterms:W3CDTF">2018-10-08T00:08:51Z</dcterms:modified>
</cp:coreProperties>
</file>