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15"/>
  </p:notesMasterIdLst>
  <p:sldIdLst>
    <p:sldId id="256" r:id="rId2"/>
    <p:sldId id="289" r:id="rId3"/>
    <p:sldId id="292" r:id="rId4"/>
    <p:sldId id="284" r:id="rId5"/>
    <p:sldId id="269" r:id="rId6"/>
    <p:sldId id="260" r:id="rId7"/>
    <p:sldId id="285" r:id="rId8"/>
    <p:sldId id="286" r:id="rId9"/>
    <p:sldId id="287" r:id="rId10"/>
    <p:sldId id="288" r:id="rId11"/>
    <p:sldId id="282" r:id="rId12"/>
    <p:sldId id="267" r:id="rId13"/>
    <p:sldId id="277"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707">
          <p15:clr>
            <a:srgbClr val="A4A3A4"/>
          </p15:clr>
        </p15:guide>
        <p15:guide id="2">
          <p15:clr>
            <a:srgbClr val="A4A3A4"/>
          </p15:clr>
        </p15:guide>
        <p15:guide id="3"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2E189"/>
    <a:srgbClr val="F9B5C4"/>
    <a:srgbClr val="FFA300"/>
    <a:srgbClr val="B1E4E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203" autoAdjust="0"/>
    <p:restoredTop sz="94660"/>
  </p:normalViewPr>
  <p:slideViewPr>
    <p:cSldViewPr showGuides="1">
      <p:cViewPr varScale="1">
        <p:scale>
          <a:sx n="105" d="100"/>
          <a:sy n="105" d="100"/>
        </p:scale>
        <p:origin x="1560" y="102"/>
      </p:cViewPr>
      <p:guideLst>
        <p:guide orient="horz" pos="3707"/>
        <p:guide/>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B19DF2F-06ED-45ED-824A-4E0B43C875F4}" type="datetimeFigureOut">
              <a:rPr lang="en-AU" smtClean="0"/>
              <a:t>2/10/2018</a:t>
            </a:fld>
            <a:endParaRPr lang="en-AU"/>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E4F91A0-5B0B-4321-B2CD-795B1F6DDCB2}" type="slidenum">
              <a:rPr lang="en-AU" smtClean="0"/>
              <a:t>‹#›</a:t>
            </a:fld>
            <a:endParaRPr lang="en-AU"/>
          </a:p>
        </p:txBody>
      </p:sp>
    </p:spTree>
    <p:extLst>
      <p:ext uri="{BB962C8B-B14F-4D97-AF65-F5344CB8AC3E}">
        <p14:creationId xmlns:p14="http://schemas.microsoft.com/office/powerpoint/2010/main" val="14999916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hasCustomPrompt="1"/>
          </p:nvPr>
        </p:nvSpPr>
        <p:spPr>
          <a:xfrm>
            <a:off x="579268" y="3429000"/>
            <a:ext cx="6120000" cy="1081383"/>
          </a:xfrm>
        </p:spPr>
        <p:txBody>
          <a:bodyPr anchor="t" anchorCtr="0"/>
          <a:lstStyle>
            <a:lvl1pPr>
              <a:lnSpc>
                <a:spcPct val="80000"/>
              </a:lnSpc>
              <a:defRPr sz="4400">
                <a:solidFill>
                  <a:schemeClr val="bg1"/>
                </a:solidFill>
              </a:defRPr>
            </a:lvl1pPr>
          </a:lstStyle>
          <a:p>
            <a:r>
              <a:rPr lang="en-US" dirty="0"/>
              <a:t>Click to add presentation title</a:t>
            </a:r>
            <a:endParaRPr lang="en-AU" dirty="0"/>
          </a:p>
        </p:txBody>
      </p:sp>
      <p:sp>
        <p:nvSpPr>
          <p:cNvPr id="3" name="Subtitle 2"/>
          <p:cNvSpPr>
            <a:spLocks noGrp="1"/>
          </p:cNvSpPr>
          <p:nvPr>
            <p:ph type="subTitle" idx="1" hasCustomPrompt="1"/>
          </p:nvPr>
        </p:nvSpPr>
        <p:spPr>
          <a:xfrm>
            <a:off x="579268" y="4562388"/>
            <a:ext cx="6120000" cy="1080000"/>
          </a:xfrm>
        </p:spPr>
        <p:txBody>
          <a:bodyPr/>
          <a:lstStyle>
            <a:lvl1pPr marL="0" indent="0" algn="l">
              <a:lnSpc>
                <a:spcPct val="100000"/>
              </a:lnSpc>
              <a:spcBef>
                <a:spcPts val="0"/>
              </a:spcBef>
              <a:buNone/>
              <a:defRPr sz="1600">
                <a:solidFill>
                  <a:schemeClr val="bg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add subtitle</a:t>
            </a:r>
            <a:endParaRPr lang="en-AU" dirty="0"/>
          </a:p>
        </p:txBody>
      </p:sp>
    </p:spTree>
    <p:extLst>
      <p:ext uri="{BB962C8B-B14F-4D97-AF65-F5344CB8AC3E}">
        <p14:creationId xmlns:p14="http://schemas.microsoft.com/office/powerpoint/2010/main" val="21758447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Divider 1">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hasCustomPrompt="1"/>
          </p:nvPr>
        </p:nvSpPr>
        <p:spPr>
          <a:xfrm>
            <a:off x="579268" y="3987307"/>
            <a:ext cx="6120000" cy="2160000"/>
          </a:xfrm>
        </p:spPr>
        <p:txBody>
          <a:bodyPr anchor="t" anchorCtr="0"/>
          <a:lstStyle>
            <a:lvl1pPr>
              <a:lnSpc>
                <a:spcPct val="80000"/>
              </a:lnSpc>
              <a:defRPr sz="4400">
                <a:solidFill>
                  <a:schemeClr val="tx1"/>
                </a:solidFill>
              </a:defRPr>
            </a:lvl1pPr>
          </a:lstStyle>
          <a:p>
            <a:r>
              <a:rPr lang="en-US" dirty="0"/>
              <a:t>Click to add section title</a:t>
            </a:r>
            <a:endParaRPr lang="en-AU" dirty="0"/>
          </a:p>
        </p:txBody>
      </p:sp>
      <p:sp>
        <p:nvSpPr>
          <p:cNvPr id="4" name="Date Placeholder 3"/>
          <p:cNvSpPr>
            <a:spLocks noGrp="1"/>
          </p:cNvSpPr>
          <p:nvPr>
            <p:ph type="dt" sz="half" idx="10"/>
          </p:nvPr>
        </p:nvSpPr>
        <p:spPr>
          <a:xfrm>
            <a:off x="6035833" y="6453336"/>
            <a:ext cx="2133600" cy="303651"/>
          </a:xfrm>
          <a:prstGeom prst="rect">
            <a:avLst/>
          </a:prstGeom>
        </p:spPr>
        <p:txBody>
          <a:bodyPr/>
          <a:lstStyle>
            <a:lvl1pPr>
              <a:defRPr>
                <a:solidFill>
                  <a:schemeClr val="tx1"/>
                </a:solidFill>
              </a:defRPr>
            </a:lvl1pPr>
          </a:lstStyle>
          <a:p>
            <a:fld id="{416AD5A6-884D-4BBA-9C04-1299DB54BBE1}" type="datetime1">
              <a:rPr lang="en-AU" smtClean="0"/>
              <a:t>2/10/2018</a:t>
            </a:fld>
            <a:endParaRPr lang="en-AU" dirty="0"/>
          </a:p>
        </p:txBody>
      </p:sp>
      <p:sp>
        <p:nvSpPr>
          <p:cNvPr id="5" name="Footer Placeholder 4"/>
          <p:cNvSpPr>
            <a:spLocks noGrp="1"/>
          </p:cNvSpPr>
          <p:nvPr>
            <p:ph type="ftr" sz="quarter" idx="11"/>
          </p:nvPr>
        </p:nvSpPr>
        <p:spPr/>
        <p:txBody>
          <a:bodyPr/>
          <a:lstStyle>
            <a:lvl1pPr>
              <a:defRPr>
                <a:solidFill>
                  <a:schemeClr val="tx1"/>
                </a:solidFill>
              </a:defRPr>
            </a:lvl1pPr>
          </a:lstStyle>
          <a:p>
            <a:r>
              <a:rPr lang="en-GB"/>
              <a:t>Insert presentation title in footer</a:t>
            </a:r>
            <a:endParaRPr lang="en-AU" dirty="0"/>
          </a:p>
        </p:txBody>
      </p:sp>
      <p:sp>
        <p:nvSpPr>
          <p:cNvPr id="6" name="Slide Number Placeholder 5"/>
          <p:cNvSpPr>
            <a:spLocks noGrp="1"/>
          </p:cNvSpPr>
          <p:nvPr>
            <p:ph type="sldNum" sz="quarter" idx="12"/>
          </p:nvPr>
        </p:nvSpPr>
        <p:spPr>
          <a:xfrm>
            <a:off x="8178326" y="6453336"/>
            <a:ext cx="548162" cy="303651"/>
          </a:xfrm>
          <a:prstGeom prst="rect">
            <a:avLst/>
          </a:prstGeom>
        </p:spPr>
        <p:txBody>
          <a:bodyPr/>
          <a:lstStyle>
            <a:lvl1pPr>
              <a:defRPr>
                <a:solidFill>
                  <a:schemeClr val="tx1"/>
                </a:solidFill>
              </a:defRPr>
            </a:lvl1pPr>
          </a:lstStyle>
          <a:p>
            <a:fld id="{EF10AA22-7383-4F49-87C9-FE0A84CB7966}" type="slidenum">
              <a:rPr lang="en-AU" smtClean="0"/>
              <a:pPr/>
              <a:t>‹#›</a:t>
            </a:fld>
            <a:endParaRPr lang="en-AU" dirty="0"/>
          </a:p>
        </p:txBody>
      </p:sp>
    </p:spTree>
    <p:extLst>
      <p:ext uri="{BB962C8B-B14F-4D97-AF65-F5344CB8AC3E}">
        <p14:creationId xmlns:p14="http://schemas.microsoft.com/office/powerpoint/2010/main" val="26091152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Divider 2">
    <p:spTree>
      <p:nvGrpSpPr>
        <p:cNvPr id="1" name=""/>
        <p:cNvGrpSpPr/>
        <p:nvPr/>
      </p:nvGrpSpPr>
      <p:grpSpPr>
        <a:xfrm>
          <a:off x="0" y="0"/>
          <a:ext cx="0" cy="0"/>
          <a:chOff x="0" y="0"/>
          <a:chExt cx="0" cy="0"/>
        </a:xfrm>
      </p:grpSpPr>
      <p:cxnSp>
        <p:nvCxnSpPr>
          <p:cNvPr id="9" name="Straight Connector 8"/>
          <p:cNvCxnSpPr/>
          <p:nvPr userDrawn="1"/>
        </p:nvCxnSpPr>
        <p:spPr>
          <a:xfrm>
            <a:off x="0" y="6359034"/>
            <a:ext cx="9144000" cy="0"/>
          </a:xfrm>
          <a:prstGeom prst="line">
            <a:avLst/>
          </a:prstGeom>
          <a:ln w="57150">
            <a:solidFill>
              <a:schemeClr val="accent5"/>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hasCustomPrompt="1"/>
          </p:nvPr>
        </p:nvSpPr>
        <p:spPr>
          <a:xfrm>
            <a:off x="579268" y="1754076"/>
            <a:ext cx="6120000" cy="2160000"/>
          </a:xfrm>
        </p:spPr>
        <p:txBody>
          <a:bodyPr anchor="t" anchorCtr="0"/>
          <a:lstStyle>
            <a:lvl1pPr>
              <a:lnSpc>
                <a:spcPct val="80000"/>
              </a:lnSpc>
              <a:defRPr sz="4400">
                <a:solidFill>
                  <a:schemeClr val="tx1"/>
                </a:solidFill>
              </a:defRPr>
            </a:lvl1pPr>
          </a:lstStyle>
          <a:p>
            <a:r>
              <a:rPr lang="en-US" dirty="0"/>
              <a:t>Click to add section title</a:t>
            </a:r>
            <a:endParaRPr lang="en-AU" dirty="0"/>
          </a:p>
        </p:txBody>
      </p:sp>
      <p:sp>
        <p:nvSpPr>
          <p:cNvPr id="5" name="Footer Placeholder 4"/>
          <p:cNvSpPr>
            <a:spLocks noGrp="1"/>
          </p:cNvSpPr>
          <p:nvPr>
            <p:ph type="ftr" sz="quarter" idx="11"/>
          </p:nvPr>
        </p:nvSpPr>
        <p:spPr/>
        <p:txBody>
          <a:bodyPr/>
          <a:lstStyle>
            <a:lvl1pPr>
              <a:defRPr>
                <a:solidFill>
                  <a:schemeClr val="tx1"/>
                </a:solidFill>
              </a:defRPr>
            </a:lvl1pPr>
          </a:lstStyle>
          <a:p>
            <a:r>
              <a:rPr lang="en-GB"/>
              <a:t>Insert presentation title in footer</a:t>
            </a:r>
            <a:endParaRPr lang="en-AU" dirty="0"/>
          </a:p>
        </p:txBody>
      </p:sp>
      <p:sp>
        <p:nvSpPr>
          <p:cNvPr id="6" name="Slide Number Placeholder 5"/>
          <p:cNvSpPr>
            <a:spLocks noGrp="1"/>
          </p:cNvSpPr>
          <p:nvPr>
            <p:ph type="sldNum" sz="quarter" idx="12"/>
          </p:nvPr>
        </p:nvSpPr>
        <p:spPr>
          <a:xfrm>
            <a:off x="8178326" y="6453336"/>
            <a:ext cx="548162" cy="303651"/>
          </a:xfrm>
          <a:prstGeom prst="rect">
            <a:avLst/>
          </a:prstGeom>
        </p:spPr>
        <p:txBody>
          <a:bodyPr/>
          <a:lstStyle>
            <a:lvl1pPr>
              <a:defRPr>
                <a:solidFill>
                  <a:schemeClr val="tx1"/>
                </a:solidFill>
              </a:defRPr>
            </a:lvl1pPr>
          </a:lstStyle>
          <a:p>
            <a:fld id="{EF10AA22-7383-4F49-87C9-FE0A84CB7966}" type="slidenum">
              <a:rPr lang="en-AU" smtClean="0"/>
              <a:pPr/>
              <a:t>‹#›</a:t>
            </a:fld>
            <a:endParaRPr lang="en-AU" dirty="0"/>
          </a:p>
        </p:txBody>
      </p:sp>
    </p:spTree>
    <p:extLst>
      <p:ext uri="{BB962C8B-B14F-4D97-AF65-F5344CB8AC3E}">
        <p14:creationId xmlns:p14="http://schemas.microsoft.com/office/powerpoint/2010/main" val="4662546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Quote/Breakout">
    <p:spTree>
      <p:nvGrpSpPr>
        <p:cNvPr id="1" name=""/>
        <p:cNvGrpSpPr/>
        <p:nvPr/>
      </p:nvGrpSpPr>
      <p:grpSpPr>
        <a:xfrm>
          <a:off x="0" y="0"/>
          <a:ext cx="0" cy="0"/>
          <a:chOff x="0" y="0"/>
          <a:chExt cx="0" cy="0"/>
        </a:xfrm>
      </p:grpSpPr>
      <p:sp>
        <p:nvSpPr>
          <p:cNvPr id="8" name="Rectangle 7"/>
          <p:cNvSpPr/>
          <p:nvPr userDrawn="1"/>
        </p:nvSpPr>
        <p:spPr>
          <a:xfrm>
            <a:off x="0" y="-21600"/>
            <a:ext cx="9144000" cy="6879600"/>
          </a:xfrm>
          <a:prstGeom prst="rect">
            <a:avLst/>
          </a:prstGeom>
          <a:solidFill>
            <a:srgbClr val="C2E1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1"/>
          <p:cNvSpPr>
            <a:spLocks noGrp="1"/>
          </p:cNvSpPr>
          <p:nvPr>
            <p:ph type="ctrTitle" hasCustomPrompt="1"/>
          </p:nvPr>
        </p:nvSpPr>
        <p:spPr>
          <a:xfrm>
            <a:off x="579268" y="720313"/>
            <a:ext cx="7200000" cy="5164549"/>
          </a:xfrm>
        </p:spPr>
        <p:txBody>
          <a:bodyPr anchor="t" anchorCtr="0"/>
          <a:lstStyle>
            <a:lvl1pPr>
              <a:lnSpc>
                <a:spcPct val="110000"/>
              </a:lnSpc>
              <a:defRPr sz="4000" i="1">
                <a:solidFill>
                  <a:schemeClr val="accent5"/>
                </a:solidFill>
              </a:defRPr>
            </a:lvl1pPr>
          </a:lstStyle>
          <a:p>
            <a:r>
              <a:rPr lang="en-US" dirty="0"/>
              <a:t>Click to add text</a:t>
            </a:r>
            <a:endParaRPr lang="en-AU" dirty="0"/>
          </a:p>
        </p:txBody>
      </p:sp>
    </p:spTree>
    <p:extLst>
      <p:ext uri="{BB962C8B-B14F-4D97-AF65-F5344CB8AC3E}">
        <p14:creationId xmlns:p14="http://schemas.microsoft.com/office/powerpoint/2010/main" val="34315385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itle" preserve="1">
  <p:cSld name="End">
    <p:spTree>
      <p:nvGrpSpPr>
        <p:cNvPr id="1" name=""/>
        <p:cNvGrpSpPr/>
        <p:nvPr/>
      </p:nvGrpSpPr>
      <p:grpSpPr>
        <a:xfrm>
          <a:off x="0" y="0"/>
          <a:ext cx="0" cy="0"/>
          <a:chOff x="0" y="0"/>
          <a:chExt cx="0" cy="0"/>
        </a:xfrm>
      </p:grpSpPr>
      <p:sp>
        <p:nvSpPr>
          <p:cNvPr id="9" name="Rectangle 8"/>
          <p:cNvSpPr/>
          <p:nvPr userDrawn="1"/>
        </p:nvSpPr>
        <p:spPr>
          <a:xfrm>
            <a:off x="0" y="0"/>
            <a:ext cx="9144000" cy="63324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1"/>
          <p:cNvSpPr>
            <a:spLocks noGrp="1"/>
          </p:cNvSpPr>
          <p:nvPr>
            <p:ph type="ctrTitle" hasCustomPrompt="1"/>
          </p:nvPr>
        </p:nvSpPr>
        <p:spPr>
          <a:xfrm>
            <a:off x="579268" y="1529174"/>
            <a:ext cx="6120000" cy="1081383"/>
          </a:xfrm>
        </p:spPr>
        <p:txBody>
          <a:bodyPr anchor="b" anchorCtr="0"/>
          <a:lstStyle>
            <a:lvl1pPr>
              <a:lnSpc>
                <a:spcPct val="80000"/>
              </a:lnSpc>
              <a:defRPr sz="6300">
                <a:solidFill>
                  <a:schemeClr val="bg1"/>
                </a:solidFill>
              </a:defRPr>
            </a:lvl1pPr>
          </a:lstStyle>
          <a:p>
            <a:r>
              <a:rPr lang="en-US" dirty="0"/>
              <a:t>Click to add text</a:t>
            </a:r>
            <a:endParaRPr lang="en-AU" dirty="0"/>
          </a:p>
        </p:txBody>
      </p:sp>
      <p:sp>
        <p:nvSpPr>
          <p:cNvPr id="3" name="Subtitle 2"/>
          <p:cNvSpPr>
            <a:spLocks noGrp="1"/>
          </p:cNvSpPr>
          <p:nvPr>
            <p:ph type="subTitle" idx="1" hasCustomPrompt="1"/>
          </p:nvPr>
        </p:nvSpPr>
        <p:spPr>
          <a:xfrm>
            <a:off x="579268" y="3004846"/>
            <a:ext cx="6120000" cy="1080000"/>
          </a:xfrm>
        </p:spPr>
        <p:txBody>
          <a:bodyPr/>
          <a:lstStyle>
            <a:lvl1pPr marL="0" indent="0" algn="l">
              <a:lnSpc>
                <a:spcPct val="95000"/>
              </a:lnSpc>
              <a:spcBef>
                <a:spcPts val="0"/>
              </a:spcBef>
              <a:buNone/>
              <a:defRPr sz="2500" i="1">
                <a:solidFill>
                  <a:schemeClr val="bg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add subtitle</a:t>
            </a:r>
            <a:endParaRPr lang="en-AU" dirty="0"/>
          </a:p>
        </p:txBody>
      </p:sp>
      <p:sp>
        <p:nvSpPr>
          <p:cNvPr id="5" name="Footer Placeholder 4"/>
          <p:cNvSpPr>
            <a:spLocks noGrp="1"/>
          </p:cNvSpPr>
          <p:nvPr>
            <p:ph type="ftr" sz="quarter" idx="11"/>
          </p:nvPr>
        </p:nvSpPr>
        <p:spPr/>
        <p:txBody>
          <a:bodyPr/>
          <a:lstStyle>
            <a:lvl1pPr>
              <a:defRPr>
                <a:solidFill>
                  <a:schemeClr val="tx1"/>
                </a:solidFill>
              </a:defRPr>
            </a:lvl1pPr>
          </a:lstStyle>
          <a:p>
            <a:r>
              <a:rPr lang="en-GB"/>
              <a:t>Insert presentation title in footer</a:t>
            </a:r>
            <a:endParaRPr lang="en-AU" dirty="0"/>
          </a:p>
        </p:txBody>
      </p:sp>
      <p:sp>
        <p:nvSpPr>
          <p:cNvPr id="6" name="Slide Number Placeholder 5"/>
          <p:cNvSpPr>
            <a:spLocks noGrp="1"/>
          </p:cNvSpPr>
          <p:nvPr>
            <p:ph type="sldNum" sz="quarter" idx="12"/>
          </p:nvPr>
        </p:nvSpPr>
        <p:spPr>
          <a:xfrm>
            <a:off x="8178326" y="6453336"/>
            <a:ext cx="548162" cy="303651"/>
          </a:xfrm>
          <a:prstGeom prst="rect">
            <a:avLst/>
          </a:prstGeom>
        </p:spPr>
        <p:txBody>
          <a:bodyPr/>
          <a:lstStyle>
            <a:lvl1pPr>
              <a:defRPr>
                <a:solidFill>
                  <a:schemeClr val="tx1"/>
                </a:solidFill>
              </a:defRPr>
            </a:lvl1pPr>
          </a:lstStyle>
          <a:p>
            <a:fld id="{EF10AA22-7383-4F49-87C9-FE0A84CB7966}" type="slidenum">
              <a:rPr lang="en-AU" smtClean="0"/>
              <a:pPr/>
              <a:t>‹#›</a:t>
            </a:fld>
            <a:endParaRPr lang="en-AU" dirty="0"/>
          </a:p>
        </p:txBody>
      </p:sp>
    </p:spTree>
    <p:extLst>
      <p:ext uri="{BB962C8B-B14F-4D97-AF65-F5344CB8AC3E}">
        <p14:creationId xmlns:p14="http://schemas.microsoft.com/office/powerpoint/2010/main" val="8433914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lumns">
    <p:spTree>
      <p:nvGrpSpPr>
        <p:cNvPr id="1" name=""/>
        <p:cNvGrpSpPr/>
        <p:nvPr/>
      </p:nvGrpSpPr>
      <p:grpSpPr>
        <a:xfrm>
          <a:off x="0" y="0"/>
          <a:ext cx="0" cy="0"/>
          <a:chOff x="0" y="0"/>
          <a:chExt cx="0" cy="0"/>
        </a:xfrm>
      </p:grpSpPr>
      <p:sp>
        <p:nvSpPr>
          <p:cNvPr id="2" name="Title 1"/>
          <p:cNvSpPr>
            <a:spLocks noGrp="1"/>
          </p:cNvSpPr>
          <p:nvPr>
            <p:ph type="title"/>
          </p:nvPr>
        </p:nvSpPr>
        <p:spPr>
          <a:xfrm>
            <a:off x="585926" y="472166"/>
            <a:ext cx="7972148" cy="329872"/>
          </a:xfrm>
        </p:spPr>
        <p:txBody>
          <a:bodyPr/>
          <a:lstStyle/>
          <a:p>
            <a:r>
              <a:rPr lang="en-US" dirty="0"/>
              <a:t>Click to edit Master title style</a:t>
            </a:r>
            <a:endParaRPr lang="en-AU" dirty="0"/>
          </a:p>
        </p:txBody>
      </p:sp>
      <p:sp>
        <p:nvSpPr>
          <p:cNvPr id="3" name="Content Placeholder 2"/>
          <p:cNvSpPr>
            <a:spLocks noGrp="1"/>
          </p:cNvSpPr>
          <p:nvPr>
            <p:ph sz="half" idx="1"/>
          </p:nvPr>
        </p:nvSpPr>
        <p:spPr>
          <a:xfrm>
            <a:off x="585926" y="1125688"/>
            <a:ext cx="3785586" cy="5003227"/>
          </a:xfrm>
        </p:spPr>
        <p:txBody>
          <a:bodyPr vert="horz" lIns="0" tIns="0" rIns="0" bIns="0" rtlCol="0">
            <a:noAutofit/>
          </a:bodyPr>
          <a:lstStyle>
            <a:lvl1pPr marL="0" indent="0">
              <a:buFont typeface="Arial" panose="020B0604020202020204" pitchFamily="34" charset="0"/>
              <a:buNone/>
              <a:defRPr lang="en-US" sz="1200" b="1" smtClean="0"/>
            </a:lvl1pPr>
            <a:lvl2pPr marL="541338" indent="-274638">
              <a:buFont typeface="Arial" panose="020B0604020202020204" pitchFamily="34" charset="0"/>
              <a:buChar char="•"/>
              <a:defRPr lang="en-US" sz="1000" smtClean="0"/>
            </a:lvl2pPr>
            <a:lvl3pPr>
              <a:defRPr lang="en-US" sz="1000" smtClean="0"/>
            </a:lvl3pPr>
            <a:lvl4pPr marL="808038" indent="0">
              <a:buNone/>
              <a:defRPr lang="en-US" sz="1000" smtClean="0"/>
            </a:lvl4pPr>
            <a:lvl5pPr marL="1074737" indent="0">
              <a:buNone/>
              <a:defRPr lang="en-AU" sz="1000" i="1"/>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
        <p:nvSpPr>
          <p:cNvPr id="6" name="Footer Placeholder 5"/>
          <p:cNvSpPr>
            <a:spLocks noGrp="1"/>
          </p:cNvSpPr>
          <p:nvPr>
            <p:ph type="ftr" sz="quarter" idx="11"/>
          </p:nvPr>
        </p:nvSpPr>
        <p:spPr/>
        <p:txBody>
          <a:bodyPr/>
          <a:lstStyle/>
          <a:p>
            <a:r>
              <a:rPr lang="en-GB"/>
              <a:t>Insert presentation title in footer</a:t>
            </a:r>
            <a:endParaRPr lang="en-AU"/>
          </a:p>
        </p:txBody>
      </p:sp>
      <p:sp>
        <p:nvSpPr>
          <p:cNvPr id="7" name="Slide Number Placeholder 6"/>
          <p:cNvSpPr>
            <a:spLocks noGrp="1"/>
          </p:cNvSpPr>
          <p:nvPr>
            <p:ph type="sldNum" sz="quarter" idx="12"/>
          </p:nvPr>
        </p:nvSpPr>
        <p:spPr>
          <a:xfrm>
            <a:off x="8178326" y="6453336"/>
            <a:ext cx="548162" cy="303651"/>
          </a:xfrm>
          <a:prstGeom prst="rect">
            <a:avLst/>
          </a:prstGeom>
        </p:spPr>
        <p:txBody>
          <a:bodyPr/>
          <a:lstStyle/>
          <a:p>
            <a:fld id="{EF10AA22-7383-4F49-87C9-FE0A84CB7966}" type="slidenum">
              <a:rPr lang="en-AU" smtClean="0"/>
              <a:t>‹#›</a:t>
            </a:fld>
            <a:endParaRPr lang="en-AU"/>
          </a:p>
        </p:txBody>
      </p:sp>
      <p:sp>
        <p:nvSpPr>
          <p:cNvPr id="9" name="Content Placeholder 2">
            <a:extLst>
              <a:ext uri="{FF2B5EF4-FFF2-40B4-BE49-F238E27FC236}">
                <a16:creationId xmlns:a16="http://schemas.microsoft.com/office/drawing/2014/main" id="{4106D677-A66D-426B-81AB-A3B5A797B8A4}"/>
              </a:ext>
            </a:extLst>
          </p:cNvPr>
          <p:cNvSpPr>
            <a:spLocks noGrp="1"/>
          </p:cNvSpPr>
          <p:nvPr>
            <p:ph sz="half" idx="13"/>
          </p:nvPr>
        </p:nvSpPr>
        <p:spPr>
          <a:xfrm>
            <a:off x="4772490" y="1125688"/>
            <a:ext cx="3785586" cy="5003227"/>
          </a:xfrm>
        </p:spPr>
        <p:txBody>
          <a:bodyPr vert="horz" lIns="0" tIns="0" rIns="0" bIns="0" rtlCol="0">
            <a:noAutofit/>
          </a:bodyPr>
          <a:lstStyle>
            <a:lvl1pPr marL="0" indent="0">
              <a:buFont typeface="Arial" panose="020B0604020202020204" pitchFamily="34" charset="0"/>
              <a:buNone/>
              <a:defRPr lang="en-US" sz="1200" b="1" smtClean="0"/>
            </a:lvl1pPr>
            <a:lvl2pPr marL="541338" indent="-274638">
              <a:buFont typeface="Arial" panose="020B0604020202020204" pitchFamily="34" charset="0"/>
              <a:buChar char="•"/>
              <a:defRPr lang="en-US" sz="1000" smtClean="0"/>
            </a:lvl2pPr>
            <a:lvl3pPr>
              <a:defRPr lang="en-US" sz="1000" smtClean="0"/>
            </a:lvl3pPr>
            <a:lvl4pPr marL="808038" indent="0">
              <a:buNone/>
              <a:defRPr lang="en-US" sz="1000" smtClean="0"/>
            </a:lvl4pPr>
            <a:lvl5pPr marL="1074737" indent="0">
              <a:buNone/>
              <a:defRPr lang="en-AU" sz="1000" i="1"/>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Tree>
    <p:extLst>
      <p:ext uri="{BB962C8B-B14F-4D97-AF65-F5344CB8AC3E}">
        <p14:creationId xmlns:p14="http://schemas.microsoft.com/office/powerpoint/2010/main" val="13632374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Two Columns">
    <p:spTree>
      <p:nvGrpSpPr>
        <p:cNvPr id="1" name=""/>
        <p:cNvGrpSpPr/>
        <p:nvPr/>
      </p:nvGrpSpPr>
      <p:grpSpPr>
        <a:xfrm>
          <a:off x="0" y="0"/>
          <a:ext cx="0" cy="0"/>
          <a:chOff x="0" y="0"/>
          <a:chExt cx="0" cy="0"/>
        </a:xfrm>
      </p:grpSpPr>
      <p:sp>
        <p:nvSpPr>
          <p:cNvPr id="2" name="Title 1"/>
          <p:cNvSpPr>
            <a:spLocks noGrp="1"/>
          </p:cNvSpPr>
          <p:nvPr>
            <p:ph type="title"/>
          </p:nvPr>
        </p:nvSpPr>
        <p:spPr>
          <a:xfrm>
            <a:off x="585926" y="472166"/>
            <a:ext cx="7972148" cy="329872"/>
          </a:xfrm>
        </p:spPr>
        <p:txBody>
          <a:bodyPr/>
          <a:lstStyle/>
          <a:p>
            <a:r>
              <a:rPr lang="en-US" dirty="0"/>
              <a:t>Click to edit Master title style</a:t>
            </a:r>
            <a:endParaRPr lang="en-AU" dirty="0"/>
          </a:p>
        </p:txBody>
      </p:sp>
      <p:sp>
        <p:nvSpPr>
          <p:cNvPr id="3" name="Content Placeholder 2"/>
          <p:cNvSpPr>
            <a:spLocks noGrp="1"/>
          </p:cNvSpPr>
          <p:nvPr>
            <p:ph sz="half" idx="1"/>
          </p:nvPr>
        </p:nvSpPr>
        <p:spPr>
          <a:xfrm>
            <a:off x="585926" y="1125688"/>
            <a:ext cx="7972148" cy="5003227"/>
          </a:xfrm>
        </p:spPr>
        <p:txBody>
          <a:bodyPr vert="horz" lIns="0" tIns="0" rIns="0" bIns="0" rtlCol="0">
            <a:noAutofit/>
          </a:bodyPr>
          <a:lstStyle>
            <a:lvl1pPr marL="0" indent="0">
              <a:buFont typeface="Arial" panose="020B0604020202020204" pitchFamily="34" charset="0"/>
              <a:buNone/>
              <a:defRPr lang="en-US" sz="1200" b="1" smtClean="0"/>
            </a:lvl1pPr>
            <a:lvl2pPr marL="541338" indent="-274638">
              <a:buFont typeface="Arial" panose="020B0604020202020204" pitchFamily="34" charset="0"/>
              <a:buChar char="•"/>
              <a:defRPr lang="en-US" sz="1000" smtClean="0"/>
            </a:lvl2pPr>
            <a:lvl3pPr>
              <a:defRPr lang="en-US" sz="1000" smtClean="0"/>
            </a:lvl3pPr>
            <a:lvl4pPr marL="808038" indent="0">
              <a:buNone/>
              <a:defRPr lang="en-US" sz="1000" smtClean="0"/>
            </a:lvl4pPr>
            <a:lvl5pPr marL="1074737" indent="0">
              <a:buNone/>
              <a:defRPr lang="en-AU" sz="1000" i="1"/>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
        <p:nvSpPr>
          <p:cNvPr id="6" name="Footer Placeholder 5"/>
          <p:cNvSpPr>
            <a:spLocks noGrp="1"/>
          </p:cNvSpPr>
          <p:nvPr>
            <p:ph type="ftr" sz="quarter" idx="11"/>
          </p:nvPr>
        </p:nvSpPr>
        <p:spPr/>
        <p:txBody>
          <a:bodyPr/>
          <a:lstStyle/>
          <a:p>
            <a:r>
              <a:rPr lang="en-GB"/>
              <a:t>Insert presentation title in footer</a:t>
            </a:r>
            <a:endParaRPr lang="en-AU"/>
          </a:p>
        </p:txBody>
      </p:sp>
      <p:sp>
        <p:nvSpPr>
          <p:cNvPr id="7" name="Slide Number Placeholder 6"/>
          <p:cNvSpPr>
            <a:spLocks noGrp="1"/>
          </p:cNvSpPr>
          <p:nvPr>
            <p:ph type="sldNum" sz="quarter" idx="12"/>
          </p:nvPr>
        </p:nvSpPr>
        <p:spPr>
          <a:xfrm>
            <a:off x="8178326" y="6453336"/>
            <a:ext cx="548162" cy="303651"/>
          </a:xfrm>
          <a:prstGeom prst="rect">
            <a:avLst/>
          </a:prstGeom>
        </p:spPr>
        <p:txBody>
          <a:bodyPr/>
          <a:lstStyle/>
          <a:p>
            <a:fld id="{EF10AA22-7383-4F49-87C9-FE0A84CB7966}" type="slidenum">
              <a:rPr lang="en-AU" smtClean="0"/>
              <a:t>‹#›</a:t>
            </a:fld>
            <a:endParaRPr lang="en-AU"/>
          </a:p>
        </p:txBody>
      </p:sp>
    </p:spTree>
    <p:extLst>
      <p:ext uri="{BB962C8B-B14F-4D97-AF65-F5344CB8AC3E}">
        <p14:creationId xmlns:p14="http://schemas.microsoft.com/office/powerpoint/2010/main" val="17947429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6385835"/>
            <a:ext cx="9144000" cy="47216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Placeholder 1"/>
          <p:cNvSpPr>
            <a:spLocks noGrp="1"/>
          </p:cNvSpPr>
          <p:nvPr>
            <p:ph type="title"/>
          </p:nvPr>
        </p:nvSpPr>
        <p:spPr>
          <a:xfrm>
            <a:off x="585926" y="450565"/>
            <a:ext cx="7972148" cy="508563"/>
          </a:xfrm>
          <a:prstGeom prst="rect">
            <a:avLst/>
          </a:prstGeom>
        </p:spPr>
        <p:txBody>
          <a:bodyPr vert="horz" lIns="0" tIns="0" rIns="0" bIns="0" rtlCol="0" anchor="t" anchorCtr="0">
            <a:noAutofit/>
          </a:bodyPr>
          <a:lstStyle/>
          <a:p>
            <a:r>
              <a:rPr lang="en-US" dirty="0"/>
              <a:t>Click to edit Master title style</a:t>
            </a:r>
            <a:endParaRPr lang="en-AU" dirty="0"/>
          </a:p>
        </p:txBody>
      </p:sp>
      <p:sp>
        <p:nvSpPr>
          <p:cNvPr id="3" name="Text Placeholder 2"/>
          <p:cNvSpPr>
            <a:spLocks noGrp="1"/>
          </p:cNvSpPr>
          <p:nvPr>
            <p:ph type="body" idx="1"/>
          </p:nvPr>
        </p:nvSpPr>
        <p:spPr>
          <a:xfrm>
            <a:off x="585926" y="1124744"/>
            <a:ext cx="7972148" cy="4930395"/>
          </a:xfrm>
          <a:prstGeom prst="rect">
            <a:avLst/>
          </a:prstGeom>
        </p:spPr>
        <p:txBody>
          <a:bodyPr vert="horz" lIns="0" tIns="0" rIns="0" bIns="0" rtlCol="0">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
        <p:nvSpPr>
          <p:cNvPr id="5" name="Footer Placeholder 4"/>
          <p:cNvSpPr>
            <a:spLocks noGrp="1"/>
          </p:cNvSpPr>
          <p:nvPr>
            <p:ph type="ftr" sz="quarter" idx="3"/>
          </p:nvPr>
        </p:nvSpPr>
        <p:spPr>
          <a:xfrm>
            <a:off x="585926" y="6453336"/>
            <a:ext cx="6506354" cy="303651"/>
          </a:xfrm>
          <a:prstGeom prst="rect">
            <a:avLst/>
          </a:prstGeom>
        </p:spPr>
        <p:txBody>
          <a:bodyPr vert="horz" lIns="0" tIns="0" rIns="0" bIns="0" rtlCol="0" anchor="ctr"/>
          <a:lstStyle>
            <a:lvl1pPr algn="l">
              <a:defRPr sz="900">
                <a:solidFill>
                  <a:schemeClr val="bg1"/>
                </a:solidFill>
                <a:latin typeface="+mj-lt"/>
              </a:defRPr>
            </a:lvl1pPr>
          </a:lstStyle>
          <a:p>
            <a:r>
              <a:rPr lang="en-GB"/>
              <a:t>Insert presentation title in footer</a:t>
            </a:r>
            <a:endParaRPr lang="en-AU" dirty="0"/>
          </a:p>
        </p:txBody>
      </p:sp>
      <p:sp>
        <p:nvSpPr>
          <p:cNvPr id="6" name="Slide Number Placeholder 5"/>
          <p:cNvSpPr>
            <a:spLocks noGrp="1"/>
          </p:cNvSpPr>
          <p:nvPr>
            <p:ph type="sldNum" sz="quarter" idx="4"/>
          </p:nvPr>
        </p:nvSpPr>
        <p:spPr>
          <a:xfrm>
            <a:off x="8178326" y="6453336"/>
            <a:ext cx="548162" cy="303651"/>
          </a:xfrm>
          <a:prstGeom prst="rect">
            <a:avLst/>
          </a:prstGeom>
        </p:spPr>
        <p:txBody>
          <a:bodyPr vert="horz" lIns="0" tIns="0" rIns="0" bIns="0" rtlCol="0" anchor="ctr"/>
          <a:lstStyle>
            <a:lvl1pPr algn="r">
              <a:defRPr sz="900">
                <a:solidFill>
                  <a:schemeClr val="bg1"/>
                </a:solidFill>
                <a:latin typeface="+mj-lt"/>
              </a:defRPr>
            </a:lvl1pPr>
          </a:lstStyle>
          <a:p>
            <a:fld id="{EF10AA22-7383-4F49-87C9-FE0A84CB7966}" type="slidenum">
              <a:rPr lang="en-AU" smtClean="0"/>
              <a:pPr/>
              <a:t>‹#›</a:t>
            </a:fld>
            <a:endParaRPr lang="en-AU" dirty="0"/>
          </a:p>
        </p:txBody>
      </p:sp>
    </p:spTree>
    <p:extLst>
      <p:ext uri="{BB962C8B-B14F-4D97-AF65-F5344CB8AC3E}">
        <p14:creationId xmlns:p14="http://schemas.microsoft.com/office/powerpoint/2010/main" val="88957855"/>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7" r:id="rId3"/>
    <p:sldLayoutId id="2147483658" r:id="rId4"/>
    <p:sldLayoutId id="2147483662" r:id="rId5"/>
    <p:sldLayoutId id="2147483652" r:id="rId6"/>
    <p:sldLayoutId id="2147483663" r:id="rId7"/>
  </p:sldLayoutIdLst>
  <p:hf hdr="0" dt="0"/>
  <p:txStyles>
    <p:titleStyle>
      <a:lvl1pPr algn="l" defTabSz="914400" rtl="0" eaLnBrk="1" latinLnBrk="0" hangingPunct="1">
        <a:lnSpc>
          <a:spcPct val="80000"/>
        </a:lnSpc>
        <a:spcBef>
          <a:spcPct val="0"/>
        </a:spcBef>
        <a:buNone/>
        <a:defRPr sz="2400" kern="1200">
          <a:solidFill>
            <a:schemeClr val="accent5"/>
          </a:solidFill>
          <a:latin typeface="+mj-lt"/>
          <a:ea typeface="+mj-ea"/>
          <a:cs typeface="+mj-cs"/>
        </a:defRPr>
      </a:lvl1pPr>
    </p:titleStyle>
    <p:bodyStyle>
      <a:lvl1pPr marL="0" indent="0" algn="l" defTabSz="914400" rtl="0" eaLnBrk="1" latinLnBrk="0" hangingPunct="1">
        <a:lnSpc>
          <a:spcPct val="100000"/>
        </a:lnSpc>
        <a:spcBef>
          <a:spcPts val="600"/>
        </a:spcBef>
        <a:buFont typeface="Arial" panose="020B0604020202020204" pitchFamily="34" charset="0"/>
        <a:buNone/>
        <a:defRPr sz="1200" b="1" kern="1200">
          <a:solidFill>
            <a:schemeClr val="tx1"/>
          </a:solidFill>
          <a:latin typeface="+mn-lt"/>
          <a:ea typeface="+mn-ea"/>
          <a:cs typeface="+mn-cs"/>
        </a:defRPr>
      </a:lvl1pPr>
      <a:lvl2pPr marL="541338" indent="-274638" algn="l" defTabSz="914400" rtl="0" eaLnBrk="1" latinLnBrk="0" hangingPunct="1">
        <a:lnSpc>
          <a:spcPct val="100000"/>
        </a:lnSpc>
        <a:spcBef>
          <a:spcPts val="300"/>
        </a:spcBef>
        <a:buFont typeface="Arial" panose="020B0604020202020204" pitchFamily="34" charset="0"/>
        <a:buChar char="•"/>
        <a:defRPr sz="1000" b="0" kern="1200">
          <a:solidFill>
            <a:schemeClr val="tx1"/>
          </a:solidFill>
          <a:latin typeface="+mn-lt"/>
          <a:ea typeface="+mn-ea"/>
          <a:cs typeface="+mn-cs"/>
        </a:defRPr>
      </a:lvl2pPr>
      <a:lvl3pPr marL="808038" indent="-274638" algn="l" defTabSz="914400" rtl="0" eaLnBrk="1" latinLnBrk="0" hangingPunct="1">
        <a:lnSpc>
          <a:spcPct val="100000"/>
        </a:lnSpc>
        <a:spcBef>
          <a:spcPts val="300"/>
        </a:spcBef>
        <a:buFont typeface="Arial" panose="020B0604020202020204" pitchFamily="34" charset="0"/>
        <a:buChar char="–"/>
        <a:defRPr sz="1000" b="0" kern="1200">
          <a:solidFill>
            <a:schemeClr val="tx1"/>
          </a:solidFill>
          <a:latin typeface="+mn-lt"/>
          <a:ea typeface="+mn-ea"/>
          <a:cs typeface="+mn-cs"/>
        </a:defRPr>
      </a:lvl3pPr>
      <a:lvl4pPr marL="1074738" indent="-266700" algn="l" defTabSz="914400" rtl="0" eaLnBrk="1" latinLnBrk="0" hangingPunct="1">
        <a:lnSpc>
          <a:spcPct val="100000"/>
        </a:lnSpc>
        <a:spcBef>
          <a:spcPts val="300"/>
        </a:spcBef>
        <a:buFont typeface="Arial" panose="020B0604020202020204" pitchFamily="34" charset="0"/>
        <a:buChar char="–"/>
        <a:defRPr sz="1000" b="0" kern="1200">
          <a:solidFill>
            <a:schemeClr val="tx1"/>
          </a:solidFill>
          <a:latin typeface="+mn-lt"/>
          <a:ea typeface="+mn-ea"/>
          <a:cs typeface="+mn-cs"/>
        </a:defRPr>
      </a:lvl4pPr>
      <a:lvl5pPr marL="1339850" indent="-265113" algn="l" defTabSz="914400" rtl="0" eaLnBrk="1" latinLnBrk="0" hangingPunct="1">
        <a:lnSpc>
          <a:spcPct val="100000"/>
        </a:lnSpc>
        <a:spcBef>
          <a:spcPts val="300"/>
        </a:spcBef>
        <a:buFont typeface="Arial" panose="020B0604020202020204" pitchFamily="34" charset="0"/>
        <a:buChar char="–"/>
        <a:defRPr sz="1000" b="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467544" y="3356992"/>
            <a:ext cx="6120000" cy="1081383"/>
          </a:xfrm>
          <a:prstGeom prst="rect">
            <a:avLst/>
          </a:prstGeom>
        </p:spPr>
        <p:txBody>
          <a:bodyPr vert="horz" lIns="0" tIns="0" rIns="0" bIns="0" rtlCol="0" anchor="t" anchorCtr="0">
            <a:noAutofit/>
          </a:bodyPr>
          <a:lstStyle>
            <a:lvl1pPr algn="l" defTabSz="914400" rtl="0" eaLnBrk="1" latinLnBrk="0" hangingPunct="1">
              <a:lnSpc>
                <a:spcPct val="80000"/>
              </a:lnSpc>
              <a:spcBef>
                <a:spcPct val="0"/>
              </a:spcBef>
              <a:buNone/>
              <a:defRPr sz="4400" kern="1200">
                <a:solidFill>
                  <a:schemeClr val="bg1"/>
                </a:solidFill>
                <a:latin typeface="+mj-lt"/>
                <a:ea typeface="+mj-ea"/>
                <a:cs typeface="+mj-cs"/>
              </a:defRPr>
            </a:lvl1pPr>
          </a:lstStyle>
          <a:p>
            <a:r>
              <a:rPr lang="en-AU" dirty="0"/>
              <a:t>Perth Consultation Summary</a:t>
            </a:r>
          </a:p>
        </p:txBody>
      </p:sp>
      <p:sp>
        <p:nvSpPr>
          <p:cNvPr id="7" name="Subtitle 2"/>
          <p:cNvSpPr txBox="1">
            <a:spLocks/>
          </p:cNvSpPr>
          <p:nvPr/>
        </p:nvSpPr>
        <p:spPr>
          <a:xfrm>
            <a:off x="467544" y="4490380"/>
            <a:ext cx="6120000" cy="1080000"/>
          </a:xfrm>
          <a:prstGeom prst="rect">
            <a:avLst/>
          </a:prstGeom>
        </p:spPr>
        <p:txBody>
          <a:bodyPr vert="horz" lIns="0" tIns="0" rIns="0" bIns="0" rtlCol="0">
            <a:noAutofit/>
          </a:bodyPr>
          <a:lstStyle>
            <a:lvl1pPr marL="0" indent="0" algn="l" defTabSz="914400" rtl="0" eaLnBrk="1" latinLnBrk="0" hangingPunct="1">
              <a:lnSpc>
                <a:spcPct val="100000"/>
              </a:lnSpc>
              <a:spcBef>
                <a:spcPts val="0"/>
              </a:spcBef>
              <a:buFont typeface="Arial" panose="020B0604020202020204" pitchFamily="34" charset="0"/>
              <a:buNone/>
              <a:defRPr sz="1600" b="1" kern="1200">
                <a:solidFill>
                  <a:schemeClr val="bg1"/>
                </a:solidFill>
                <a:latin typeface="+mj-lt"/>
                <a:ea typeface="+mn-ea"/>
                <a:cs typeface="+mn-cs"/>
              </a:defRPr>
            </a:lvl1pPr>
            <a:lvl2pPr marL="457200" indent="0" algn="ctr" defTabSz="914400" rtl="0" eaLnBrk="1" latinLnBrk="0" hangingPunct="1">
              <a:lnSpc>
                <a:spcPct val="100000"/>
              </a:lnSpc>
              <a:spcBef>
                <a:spcPts val="300"/>
              </a:spcBef>
              <a:buFont typeface="Arial" panose="020B0604020202020204" pitchFamily="34" charset="0"/>
              <a:buNone/>
              <a:defRPr sz="1000" b="0" kern="1200">
                <a:solidFill>
                  <a:schemeClr val="tx1">
                    <a:tint val="75000"/>
                  </a:schemeClr>
                </a:solidFill>
                <a:latin typeface="+mn-lt"/>
                <a:ea typeface="+mn-ea"/>
                <a:cs typeface="+mn-cs"/>
              </a:defRPr>
            </a:lvl2pPr>
            <a:lvl3pPr marL="914400" indent="0" algn="ctr" defTabSz="914400" rtl="0" eaLnBrk="1" latinLnBrk="0" hangingPunct="1">
              <a:lnSpc>
                <a:spcPct val="100000"/>
              </a:lnSpc>
              <a:spcBef>
                <a:spcPts val="300"/>
              </a:spcBef>
              <a:buFont typeface="Arial" panose="020B0604020202020204" pitchFamily="34" charset="0"/>
              <a:buNone/>
              <a:defRPr sz="1000" b="0" kern="1200">
                <a:solidFill>
                  <a:schemeClr val="tx1">
                    <a:tint val="75000"/>
                  </a:schemeClr>
                </a:solidFill>
                <a:latin typeface="+mn-lt"/>
                <a:ea typeface="+mn-ea"/>
                <a:cs typeface="+mn-cs"/>
              </a:defRPr>
            </a:lvl3pPr>
            <a:lvl4pPr marL="1371600" indent="0" algn="ctr" defTabSz="914400" rtl="0" eaLnBrk="1" latinLnBrk="0" hangingPunct="1">
              <a:lnSpc>
                <a:spcPct val="100000"/>
              </a:lnSpc>
              <a:spcBef>
                <a:spcPts val="300"/>
              </a:spcBef>
              <a:buFont typeface="Arial" panose="020B0604020202020204" pitchFamily="34" charset="0"/>
              <a:buNone/>
              <a:defRPr sz="1000" b="0" kern="1200">
                <a:solidFill>
                  <a:schemeClr val="tx1">
                    <a:tint val="75000"/>
                  </a:schemeClr>
                </a:solidFill>
                <a:latin typeface="+mn-lt"/>
                <a:ea typeface="+mn-ea"/>
                <a:cs typeface="+mn-cs"/>
              </a:defRPr>
            </a:lvl4pPr>
            <a:lvl5pPr marL="1828800" indent="0" algn="ctr" defTabSz="914400" rtl="0" eaLnBrk="1" latinLnBrk="0" hangingPunct="1">
              <a:lnSpc>
                <a:spcPct val="100000"/>
              </a:lnSpc>
              <a:spcBef>
                <a:spcPts val="300"/>
              </a:spcBef>
              <a:buFont typeface="Arial" panose="020B0604020202020204" pitchFamily="34" charset="0"/>
              <a:buNone/>
              <a:defRPr sz="1000" b="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r>
              <a:rPr lang="en-AU" dirty="0"/>
              <a:t>Fourth Action Plan of the </a:t>
            </a:r>
            <a:r>
              <a:rPr lang="en-AU" i="1" dirty="0"/>
              <a:t>National Plan to Reduce Violence against Women and their Children 2010-2022</a:t>
            </a:r>
            <a:endParaRPr lang="en-AU" dirty="0"/>
          </a:p>
          <a:p>
            <a:endParaRPr lang="en-AU" dirty="0"/>
          </a:p>
          <a:p>
            <a:r>
              <a:rPr lang="en-AU" dirty="0"/>
              <a:t>Summary of Consultation - 21 August 2018</a:t>
            </a:r>
          </a:p>
        </p:txBody>
      </p:sp>
      <p:sp>
        <p:nvSpPr>
          <p:cNvPr id="4" name="Rectangle 3">
            <a:extLst>
              <a:ext uri="{FF2B5EF4-FFF2-40B4-BE49-F238E27FC236}">
                <a16:creationId xmlns:a16="http://schemas.microsoft.com/office/drawing/2014/main" id="{F6ACA13C-1071-456C-9985-7FD1BD108BB2}"/>
              </a:ext>
            </a:extLst>
          </p:cNvPr>
          <p:cNvSpPr/>
          <p:nvPr/>
        </p:nvSpPr>
        <p:spPr>
          <a:xfrm>
            <a:off x="2132613" y="6086651"/>
            <a:ext cx="3835515" cy="400110"/>
          </a:xfrm>
          <a:prstGeom prst="rect">
            <a:avLst/>
          </a:prstGeom>
        </p:spPr>
        <p:txBody>
          <a:bodyPr wrap="square">
            <a:spAutoFit/>
          </a:bodyPr>
          <a:lstStyle/>
          <a:p>
            <a:pPr>
              <a:defRPr b="0"/>
            </a:pPr>
            <a:r>
              <a:rPr lang="en-AU" sz="1000" dirty="0">
                <a:solidFill>
                  <a:schemeClr val="bg1"/>
                </a:solidFill>
              </a:rPr>
              <a:t>Community engagement workshops facilitated by ThinkPlace, and report written in collaboration between ThinkPlace and DSS.</a:t>
            </a:r>
          </a:p>
        </p:txBody>
      </p:sp>
      <p:grpSp>
        <p:nvGrpSpPr>
          <p:cNvPr id="5" name="Group 112">
            <a:extLst>
              <a:ext uri="{FF2B5EF4-FFF2-40B4-BE49-F238E27FC236}">
                <a16:creationId xmlns:a16="http://schemas.microsoft.com/office/drawing/2014/main" id="{41E207F5-C5EB-41B8-9DDA-0C33DA44C428}"/>
              </a:ext>
            </a:extLst>
          </p:cNvPr>
          <p:cNvGrpSpPr>
            <a:grpSpLocks noChangeAspect="1"/>
          </p:cNvGrpSpPr>
          <p:nvPr/>
        </p:nvGrpSpPr>
        <p:grpSpPr bwMode="auto">
          <a:xfrm>
            <a:off x="467543" y="6115030"/>
            <a:ext cx="1331845" cy="295966"/>
            <a:chOff x="632" y="2931"/>
            <a:chExt cx="1602" cy="356"/>
          </a:xfrm>
        </p:grpSpPr>
        <p:sp>
          <p:nvSpPr>
            <p:cNvPr id="8" name="AutoShape 111">
              <a:extLst>
                <a:ext uri="{FF2B5EF4-FFF2-40B4-BE49-F238E27FC236}">
                  <a16:creationId xmlns:a16="http://schemas.microsoft.com/office/drawing/2014/main" id="{75B61F19-2101-4825-BDCD-BBD3BF586138}"/>
                </a:ext>
              </a:extLst>
            </p:cNvPr>
            <p:cNvSpPr>
              <a:spLocks noChangeAspect="1" noChangeArrowheads="1" noTextEdit="1"/>
            </p:cNvSpPr>
            <p:nvPr/>
          </p:nvSpPr>
          <p:spPr bwMode="auto">
            <a:xfrm>
              <a:off x="632" y="2931"/>
              <a:ext cx="1602" cy="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9" name="Freeform 113">
              <a:extLst>
                <a:ext uri="{FF2B5EF4-FFF2-40B4-BE49-F238E27FC236}">
                  <a16:creationId xmlns:a16="http://schemas.microsoft.com/office/drawing/2014/main" id="{58A1E355-DAF6-4BB7-A45A-DD8891716871}"/>
                </a:ext>
              </a:extLst>
            </p:cNvPr>
            <p:cNvSpPr>
              <a:spLocks/>
            </p:cNvSpPr>
            <p:nvPr/>
          </p:nvSpPr>
          <p:spPr bwMode="auto">
            <a:xfrm>
              <a:off x="745" y="2932"/>
              <a:ext cx="159" cy="139"/>
            </a:xfrm>
            <a:custGeom>
              <a:avLst/>
              <a:gdLst>
                <a:gd name="T0" fmla="*/ 137 w 137"/>
                <a:gd name="T1" fmla="*/ 69 h 119"/>
                <a:gd name="T2" fmla="*/ 68 w 137"/>
                <a:gd name="T3" fmla="*/ 0 h 119"/>
                <a:gd name="T4" fmla="*/ 0 w 137"/>
                <a:gd name="T5" fmla="*/ 69 h 119"/>
                <a:gd name="T6" fmla="*/ 0 w 137"/>
                <a:gd name="T7" fmla="*/ 119 h 119"/>
                <a:gd name="T8" fmla="*/ 68 w 137"/>
                <a:gd name="T9" fmla="*/ 79 h 119"/>
                <a:gd name="T10" fmla="*/ 137 w 137"/>
                <a:gd name="T11" fmla="*/ 119 h 119"/>
                <a:gd name="T12" fmla="*/ 137 w 137"/>
                <a:gd name="T13" fmla="*/ 69 h 119"/>
              </a:gdLst>
              <a:ahLst/>
              <a:cxnLst>
                <a:cxn ang="0">
                  <a:pos x="T0" y="T1"/>
                </a:cxn>
                <a:cxn ang="0">
                  <a:pos x="T2" y="T3"/>
                </a:cxn>
                <a:cxn ang="0">
                  <a:pos x="T4" y="T5"/>
                </a:cxn>
                <a:cxn ang="0">
                  <a:pos x="T6" y="T7"/>
                </a:cxn>
                <a:cxn ang="0">
                  <a:pos x="T8" y="T9"/>
                </a:cxn>
                <a:cxn ang="0">
                  <a:pos x="T10" y="T11"/>
                </a:cxn>
                <a:cxn ang="0">
                  <a:pos x="T12" y="T13"/>
                </a:cxn>
              </a:cxnLst>
              <a:rect l="0" t="0" r="r" b="b"/>
              <a:pathLst>
                <a:path w="137" h="119">
                  <a:moveTo>
                    <a:pt x="137" y="69"/>
                  </a:moveTo>
                  <a:cubicBezTo>
                    <a:pt x="137" y="31"/>
                    <a:pt x="106" y="0"/>
                    <a:pt x="68" y="0"/>
                  </a:cubicBezTo>
                  <a:cubicBezTo>
                    <a:pt x="30" y="0"/>
                    <a:pt x="0" y="31"/>
                    <a:pt x="0" y="69"/>
                  </a:cubicBezTo>
                  <a:cubicBezTo>
                    <a:pt x="0" y="119"/>
                    <a:pt x="0" y="119"/>
                    <a:pt x="0" y="119"/>
                  </a:cubicBezTo>
                  <a:cubicBezTo>
                    <a:pt x="68" y="79"/>
                    <a:pt x="68" y="79"/>
                    <a:pt x="68" y="79"/>
                  </a:cubicBezTo>
                  <a:cubicBezTo>
                    <a:pt x="137" y="119"/>
                    <a:pt x="137" y="119"/>
                    <a:pt x="137" y="119"/>
                  </a:cubicBezTo>
                  <a:lnTo>
                    <a:pt x="137" y="6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0" name="Freeform 114">
              <a:extLst>
                <a:ext uri="{FF2B5EF4-FFF2-40B4-BE49-F238E27FC236}">
                  <a16:creationId xmlns:a16="http://schemas.microsoft.com/office/drawing/2014/main" id="{C5BB41C8-F553-4E07-B7C7-FA4DB717D1DD}"/>
                </a:ext>
              </a:extLst>
            </p:cNvPr>
            <p:cNvSpPr>
              <a:spLocks/>
            </p:cNvSpPr>
            <p:nvPr/>
          </p:nvSpPr>
          <p:spPr bwMode="auto">
            <a:xfrm>
              <a:off x="846" y="3109"/>
              <a:ext cx="171" cy="180"/>
            </a:xfrm>
            <a:custGeom>
              <a:avLst/>
              <a:gdLst>
                <a:gd name="T0" fmla="*/ 144 w 148"/>
                <a:gd name="T1" fmla="*/ 66 h 155"/>
                <a:gd name="T2" fmla="*/ 112 w 148"/>
                <a:gd name="T3" fmla="*/ 25 h 155"/>
                <a:gd name="T4" fmla="*/ 68 w 148"/>
                <a:gd name="T5" fmla="*/ 0 h 155"/>
                <a:gd name="T6" fmla="*/ 68 w 148"/>
                <a:gd name="T7" fmla="*/ 79 h 155"/>
                <a:gd name="T8" fmla="*/ 0 w 148"/>
                <a:gd name="T9" fmla="*/ 118 h 155"/>
                <a:gd name="T10" fmla="*/ 43 w 148"/>
                <a:gd name="T11" fmla="*/ 143 h 155"/>
                <a:gd name="T12" fmla="*/ 95 w 148"/>
                <a:gd name="T13" fmla="*/ 150 h 155"/>
                <a:gd name="T14" fmla="*/ 137 w 148"/>
                <a:gd name="T15" fmla="*/ 118 h 155"/>
                <a:gd name="T16" fmla="*/ 144 w 148"/>
                <a:gd name="T17" fmla="*/ 66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8" h="155">
                  <a:moveTo>
                    <a:pt x="144" y="66"/>
                  </a:moveTo>
                  <a:cubicBezTo>
                    <a:pt x="139" y="49"/>
                    <a:pt x="128" y="34"/>
                    <a:pt x="112" y="25"/>
                  </a:cubicBezTo>
                  <a:cubicBezTo>
                    <a:pt x="68" y="0"/>
                    <a:pt x="68" y="0"/>
                    <a:pt x="68" y="0"/>
                  </a:cubicBezTo>
                  <a:cubicBezTo>
                    <a:pt x="68" y="79"/>
                    <a:pt x="68" y="79"/>
                    <a:pt x="68" y="79"/>
                  </a:cubicBezTo>
                  <a:cubicBezTo>
                    <a:pt x="0" y="118"/>
                    <a:pt x="0" y="118"/>
                    <a:pt x="0" y="118"/>
                  </a:cubicBezTo>
                  <a:cubicBezTo>
                    <a:pt x="43" y="143"/>
                    <a:pt x="43" y="143"/>
                    <a:pt x="43" y="143"/>
                  </a:cubicBezTo>
                  <a:cubicBezTo>
                    <a:pt x="59" y="152"/>
                    <a:pt x="78" y="155"/>
                    <a:pt x="95" y="150"/>
                  </a:cubicBezTo>
                  <a:cubicBezTo>
                    <a:pt x="113" y="145"/>
                    <a:pt x="128" y="134"/>
                    <a:pt x="137" y="118"/>
                  </a:cubicBezTo>
                  <a:cubicBezTo>
                    <a:pt x="146" y="102"/>
                    <a:pt x="148" y="84"/>
                    <a:pt x="144" y="6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1" name="Freeform 115">
              <a:extLst>
                <a:ext uri="{FF2B5EF4-FFF2-40B4-BE49-F238E27FC236}">
                  <a16:creationId xmlns:a16="http://schemas.microsoft.com/office/drawing/2014/main" id="{828F0258-9520-4361-9873-78F50E9861B0}"/>
                </a:ext>
              </a:extLst>
            </p:cNvPr>
            <p:cNvSpPr>
              <a:spLocks/>
            </p:cNvSpPr>
            <p:nvPr/>
          </p:nvSpPr>
          <p:spPr bwMode="auto">
            <a:xfrm>
              <a:off x="631" y="3109"/>
              <a:ext cx="171" cy="180"/>
            </a:xfrm>
            <a:custGeom>
              <a:avLst/>
              <a:gdLst>
                <a:gd name="T0" fmla="*/ 80 w 148"/>
                <a:gd name="T1" fmla="*/ 0 h 155"/>
                <a:gd name="T2" fmla="*/ 36 w 148"/>
                <a:gd name="T3" fmla="*/ 25 h 155"/>
                <a:gd name="T4" fmla="*/ 5 w 148"/>
                <a:gd name="T5" fmla="*/ 66 h 155"/>
                <a:gd name="T6" fmla="*/ 11 w 148"/>
                <a:gd name="T7" fmla="*/ 118 h 155"/>
                <a:gd name="T8" fmla="*/ 53 w 148"/>
                <a:gd name="T9" fmla="*/ 150 h 155"/>
                <a:gd name="T10" fmla="*/ 105 w 148"/>
                <a:gd name="T11" fmla="*/ 143 h 155"/>
                <a:gd name="T12" fmla="*/ 148 w 148"/>
                <a:gd name="T13" fmla="*/ 118 h 155"/>
                <a:gd name="T14" fmla="*/ 80 w 148"/>
                <a:gd name="T15" fmla="*/ 79 h 155"/>
                <a:gd name="T16" fmla="*/ 80 w 148"/>
                <a:gd name="T17" fmla="*/ 0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8" h="155">
                  <a:moveTo>
                    <a:pt x="80" y="0"/>
                  </a:moveTo>
                  <a:cubicBezTo>
                    <a:pt x="36" y="25"/>
                    <a:pt x="36" y="25"/>
                    <a:pt x="36" y="25"/>
                  </a:cubicBezTo>
                  <a:cubicBezTo>
                    <a:pt x="21" y="34"/>
                    <a:pt x="9" y="49"/>
                    <a:pt x="5" y="66"/>
                  </a:cubicBezTo>
                  <a:cubicBezTo>
                    <a:pt x="0" y="84"/>
                    <a:pt x="2" y="102"/>
                    <a:pt x="11" y="118"/>
                  </a:cubicBezTo>
                  <a:cubicBezTo>
                    <a:pt x="21" y="134"/>
                    <a:pt x="35" y="145"/>
                    <a:pt x="53" y="150"/>
                  </a:cubicBezTo>
                  <a:cubicBezTo>
                    <a:pt x="71" y="155"/>
                    <a:pt x="89" y="152"/>
                    <a:pt x="105" y="143"/>
                  </a:cubicBezTo>
                  <a:cubicBezTo>
                    <a:pt x="148" y="118"/>
                    <a:pt x="148" y="118"/>
                    <a:pt x="148" y="118"/>
                  </a:cubicBezTo>
                  <a:cubicBezTo>
                    <a:pt x="80" y="79"/>
                    <a:pt x="80" y="79"/>
                    <a:pt x="80" y="79"/>
                  </a:cubicBezTo>
                  <a:lnTo>
                    <a:pt x="8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2" name="Freeform 116">
              <a:extLst>
                <a:ext uri="{FF2B5EF4-FFF2-40B4-BE49-F238E27FC236}">
                  <a16:creationId xmlns:a16="http://schemas.microsoft.com/office/drawing/2014/main" id="{E6D78BF5-D31B-4F2E-AAA6-C9D1CFD71A82}"/>
                </a:ext>
              </a:extLst>
            </p:cNvPr>
            <p:cNvSpPr>
              <a:spLocks/>
            </p:cNvSpPr>
            <p:nvPr/>
          </p:nvSpPr>
          <p:spPr bwMode="auto">
            <a:xfrm>
              <a:off x="756" y="3050"/>
              <a:ext cx="136" cy="79"/>
            </a:xfrm>
            <a:custGeom>
              <a:avLst/>
              <a:gdLst>
                <a:gd name="T0" fmla="*/ 68 w 136"/>
                <a:gd name="T1" fmla="*/ 0 h 79"/>
                <a:gd name="T2" fmla="*/ 0 w 136"/>
                <a:gd name="T3" fmla="*/ 39 h 79"/>
                <a:gd name="T4" fmla="*/ 68 w 136"/>
                <a:gd name="T5" fmla="*/ 79 h 79"/>
                <a:gd name="T6" fmla="*/ 136 w 136"/>
                <a:gd name="T7" fmla="*/ 39 h 79"/>
                <a:gd name="T8" fmla="*/ 68 w 136"/>
                <a:gd name="T9" fmla="*/ 0 h 79"/>
              </a:gdLst>
              <a:ahLst/>
              <a:cxnLst>
                <a:cxn ang="0">
                  <a:pos x="T0" y="T1"/>
                </a:cxn>
                <a:cxn ang="0">
                  <a:pos x="T2" y="T3"/>
                </a:cxn>
                <a:cxn ang="0">
                  <a:pos x="T4" y="T5"/>
                </a:cxn>
                <a:cxn ang="0">
                  <a:pos x="T6" y="T7"/>
                </a:cxn>
                <a:cxn ang="0">
                  <a:pos x="T8" y="T9"/>
                </a:cxn>
              </a:cxnLst>
              <a:rect l="0" t="0" r="r" b="b"/>
              <a:pathLst>
                <a:path w="136" h="79">
                  <a:moveTo>
                    <a:pt x="68" y="0"/>
                  </a:moveTo>
                  <a:lnTo>
                    <a:pt x="0" y="39"/>
                  </a:lnTo>
                  <a:lnTo>
                    <a:pt x="68" y="79"/>
                  </a:lnTo>
                  <a:lnTo>
                    <a:pt x="136" y="39"/>
                  </a:lnTo>
                  <a:lnTo>
                    <a:pt x="68"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13" name="Freeform 117">
              <a:extLst>
                <a:ext uri="{FF2B5EF4-FFF2-40B4-BE49-F238E27FC236}">
                  <a16:creationId xmlns:a16="http://schemas.microsoft.com/office/drawing/2014/main" id="{54ED83FC-338C-49D0-B5B5-5AD4A648BED3}"/>
                </a:ext>
              </a:extLst>
            </p:cNvPr>
            <p:cNvSpPr>
              <a:spLocks/>
            </p:cNvSpPr>
            <p:nvPr/>
          </p:nvSpPr>
          <p:spPr bwMode="auto">
            <a:xfrm>
              <a:off x="745" y="3109"/>
              <a:ext cx="68" cy="119"/>
            </a:xfrm>
            <a:custGeom>
              <a:avLst/>
              <a:gdLst>
                <a:gd name="T0" fmla="*/ 0 w 68"/>
                <a:gd name="T1" fmla="*/ 79 h 119"/>
                <a:gd name="T2" fmla="*/ 68 w 68"/>
                <a:gd name="T3" fmla="*/ 119 h 119"/>
                <a:gd name="T4" fmla="*/ 68 w 68"/>
                <a:gd name="T5" fmla="*/ 40 h 119"/>
                <a:gd name="T6" fmla="*/ 0 w 68"/>
                <a:gd name="T7" fmla="*/ 0 h 119"/>
                <a:gd name="T8" fmla="*/ 0 w 68"/>
                <a:gd name="T9" fmla="*/ 79 h 119"/>
              </a:gdLst>
              <a:ahLst/>
              <a:cxnLst>
                <a:cxn ang="0">
                  <a:pos x="T0" y="T1"/>
                </a:cxn>
                <a:cxn ang="0">
                  <a:pos x="T2" y="T3"/>
                </a:cxn>
                <a:cxn ang="0">
                  <a:pos x="T4" y="T5"/>
                </a:cxn>
                <a:cxn ang="0">
                  <a:pos x="T6" y="T7"/>
                </a:cxn>
                <a:cxn ang="0">
                  <a:pos x="T8" y="T9"/>
                </a:cxn>
              </a:cxnLst>
              <a:rect l="0" t="0" r="r" b="b"/>
              <a:pathLst>
                <a:path w="68" h="119">
                  <a:moveTo>
                    <a:pt x="0" y="79"/>
                  </a:moveTo>
                  <a:lnTo>
                    <a:pt x="68" y="119"/>
                  </a:lnTo>
                  <a:lnTo>
                    <a:pt x="68" y="40"/>
                  </a:lnTo>
                  <a:lnTo>
                    <a:pt x="0" y="0"/>
                  </a:lnTo>
                  <a:lnTo>
                    <a:pt x="0" y="7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4" name="Freeform 118">
              <a:extLst>
                <a:ext uri="{FF2B5EF4-FFF2-40B4-BE49-F238E27FC236}">
                  <a16:creationId xmlns:a16="http://schemas.microsoft.com/office/drawing/2014/main" id="{D710EB90-40AF-403C-8FE9-63D791EDA522}"/>
                </a:ext>
              </a:extLst>
            </p:cNvPr>
            <p:cNvSpPr>
              <a:spLocks/>
            </p:cNvSpPr>
            <p:nvPr/>
          </p:nvSpPr>
          <p:spPr bwMode="auto">
            <a:xfrm>
              <a:off x="835" y="3109"/>
              <a:ext cx="69" cy="119"/>
            </a:xfrm>
            <a:custGeom>
              <a:avLst/>
              <a:gdLst>
                <a:gd name="T0" fmla="*/ 69 w 69"/>
                <a:gd name="T1" fmla="*/ 0 h 119"/>
                <a:gd name="T2" fmla="*/ 0 w 69"/>
                <a:gd name="T3" fmla="*/ 40 h 119"/>
                <a:gd name="T4" fmla="*/ 0 w 69"/>
                <a:gd name="T5" fmla="*/ 119 h 119"/>
                <a:gd name="T6" fmla="*/ 69 w 69"/>
                <a:gd name="T7" fmla="*/ 79 h 119"/>
                <a:gd name="T8" fmla="*/ 69 w 69"/>
                <a:gd name="T9" fmla="*/ 0 h 119"/>
              </a:gdLst>
              <a:ahLst/>
              <a:cxnLst>
                <a:cxn ang="0">
                  <a:pos x="T0" y="T1"/>
                </a:cxn>
                <a:cxn ang="0">
                  <a:pos x="T2" y="T3"/>
                </a:cxn>
                <a:cxn ang="0">
                  <a:pos x="T4" y="T5"/>
                </a:cxn>
                <a:cxn ang="0">
                  <a:pos x="T6" y="T7"/>
                </a:cxn>
                <a:cxn ang="0">
                  <a:pos x="T8" y="T9"/>
                </a:cxn>
              </a:cxnLst>
              <a:rect l="0" t="0" r="r" b="b"/>
              <a:pathLst>
                <a:path w="69" h="119">
                  <a:moveTo>
                    <a:pt x="69" y="0"/>
                  </a:moveTo>
                  <a:lnTo>
                    <a:pt x="0" y="40"/>
                  </a:lnTo>
                  <a:lnTo>
                    <a:pt x="0" y="119"/>
                  </a:lnTo>
                  <a:lnTo>
                    <a:pt x="69" y="79"/>
                  </a:lnTo>
                  <a:lnTo>
                    <a:pt x="69"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5" name="Freeform 119">
              <a:extLst>
                <a:ext uri="{FF2B5EF4-FFF2-40B4-BE49-F238E27FC236}">
                  <a16:creationId xmlns:a16="http://schemas.microsoft.com/office/drawing/2014/main" id="{9B52D4FD-4924-437B-B2BB-2F4F37D99A61}"/>
                </a:ext>
              </a:extLst>
            </p:cNvPr>
            <p:cNvSpPr>
              <a:spLocks/>
            </p:cNvSpPr>
            <p:nvPr/>
          </p:nvSpPr>
          <p:spPr bwMode="auto">
            <a:xfrm>
              <a:off x="1083" y="3047"/>
              <a:ext cx="128" cy="181"/>
            </a:xfrm>
            <a:custGeom>
              <a:avLst/>
              <a:gdLst>
                <a:gd name="T0" fmla="*/ 47 w 128"/>
                <a:gd name="T1" fmla="*/ 181 h 181"/>
                <a:gd name="T2" fmla="*/ 47 w 128"/>
                <a:gd name="T3" fmla="*/ 31 h 181"/>
                <a:gd name="T4" fmla="*/ 0 w 128"/>
                <a:gd name="T5" fmla="*/ 31 h 181"/>
                <a:gd name="T6" fmla="*/ 0 w 128"/>
                <a:gd name="T7" fmla="*/ 0 h 181"/>
                <a:gd name="T8" fmla="*/ 128 w 128"/>
                <a:gd name="T9" fmla="*/ 0 h 181"/>
                <a:gd name="T10" fmla="*/ 128 w 128"/>
                <a:gd name="T11" fmla="*/ 31 h 181"/>
                <a:gd name="T12" fmla="*/ 81 w 128"/>
                <a:gd name="T13" fmla="*/ 31 h 181"/>
                <a:gd name="T14" fmla="*/ 81 w 128"/>
                <a:gd name="T15" fmla="*/ 181 h 181"/>
                <a:gd name="T16" fmla="*/ 47 w 128"/>
                <a:gd name="T17" fmla="*/ 18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181">
                  <a:moveTo>
                    <a:pt x="47" y="181"/>
                  </a:moveTo>
                  <a:lnTo>
                    <a:pt x="47" y="31"/>
                  </a:lnTo>
                  <a:lnTo>
                    <a:pt x="0" y="31"/>
                  </a:lnTo>
                  <a:lnTo>
                    <a:pt x="0" y="0"/>
                  </a:lnTo>
                  <a:lnTo>
                    <a:pt x="128" y="0"/>
                  </a:lnTo>
                  <a:lnTo>
                    <a:pt x="128" y="31"/>
                  </a:lnTo>
                  <a:lnTo>
                    <a:pt x="81" y="31"/>
                  </a:lnTo>
                  <a:lnTo>
                    <a:pt x="81" y="181"/>
                  </a:lnTo>
                  <a:lnTo>
                    <a:pt x="47" y="18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6" name="Freeform 120">
              <a:extLst>
                <a:ext uri="{FF2B5EF4-FFF2-40B4-BE49-F238E27FC236}">
                  <a16:creationId xmlns:a16="http://schemas.microsoft.com/office/drawing/2014/main" id="{A5F923C2-BCBF-40AC-9196-75569AB7D4D0}"/>
                </a:ext>
              </a:extLst>
            </p:cNvPr>
            <p:cNvSpPr>
              <a:spLocks/>
            </p:cNvSpPr>
            <p:nvPr/>
          </p:nvSpPr>
          <p:spPr bwMode="auto">
            <a:xfrm>
              <a:off x="1232" y="3047"/>
              <a:ext cx="105" cy="181"/>
            </a:xfrm>
            <a:custGeom>
              <a:avLst/>
              <a:gdLst>
                <a:gd name="T0" fmla="*/ 0 w 91"/>
                <a:gd name="T1" fmla="*/ 155 h 155"/>
                <a:gd name="T2" fmla="*/ 0 w 91"/>
                <a:gd name="T3" fmla="*/ 0 h 155"/>
                <a:gd name="T4" fmla="*/ 27 w 91"/>
                <a:gd name="T5" fmla="*/ 0 h 155"/>
                <a:gd name="T6" fmla="*/ 27 w 91"/>
                <a:gd name="T7" fmla="*/ 56 h 155"/>
                <a:gd name="T8" fmla="*/ 43 w 91"/>
                <a:gd name="T9" fmla="*/ 45 h 155"/>
                <a:gd name="T10" fmla="*/ 60 w 91"/>
                <a:gd name="T11" fmla="*/ 41 h 155"/>
                <a:gd name="T12" fmla="*/ 83 w 91"/>
                <a:gd name="T13" fmla="*/ 50 h 155"/>
                <a:gd name="T14" fmla="*/ 91 w 91"/>
                <a:gd name="T15" fmla="*/ 78 h 155"/>
                <a:gd name="T16" fmla="*/ 91 w 91"/>
                <a:gd name="T17" fmla="*/ 155 h 155"/>
                <a:gd name="T18" fmla="*/ 65 w 91"/>
                <a:gd name="T19" fmla="*/ 155 h 155"/>
                <a:gd name="T20" fmla="*/ 65 w 91"/>
                <a:gd name="T21" fmla="*/ 83 h 155"/>
                <a:gd name="T22" fmla="*/ 62 w 91"/>
                <a:gd name="T23" fmla="*/ 67 h 155"/>
                <a:gd name="T24" fmla="*/ 52 w 91"/>
                <a:gd name="T25" fmla="*/ 63 h 155"/>
                <a:gd name="T26" fmla="*/ 40 w 91"/>
                <a:gd name="T27" fmla="*/ 66 h 155"/>
                <a:gd name="T28" fmla="*/ 27 w 91"/>
                <a:gd name="T29" fmla="*/ 75 h 155"/>
                <a:gd name="T30" fmla="*/ 27 w 91"/>
                <a:gd name="T31" fmla="*/ 155 h 155"/>
                <a:gd name="T32" fmla="*/ 0 w 91"/>
                <a:gd name="T33" fmla="*/ 155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1" h="155">
                  <a:moveTo>
                    <a:pt x="0" y="155"/>
                  </a:moveTo>
                  <a:cubicBezTo>
                    <a:pt x="0" y="0"/>
                    <a:pt x="0" y="0"/>
                    <a:pt x="0" y="0"/>
                  </a:cubicBezTo>
                  <a:cubicBezTo>
                    <a:pt x="27" y="0"/>
                    <a:pt x="27" y="0"/>
                    <a:pt x="27" y="0"/>
                  </a:cubicBezTo>
                  <a:cubicBezTo>
                    <a:pt x="27" y="56"/>
                    <a:pt x="27" y="56"/>
                    <a:pt x="27" y="56"/>
                  </a:cubicBezTo>
                  <a:cubicBezTo>
                    <a:pt x="32" y="51"/>
                    <a:pt x="38" y="47"/>
                    <a:pt x="43" y="45"/>
                  </a:cubicBezTo>
                  <a:cubicBezTo>
                    <a:pt x="49" y="42"/>
                    <a:pt x="54" y="41"/>
                    <a:pt x="60" y="41"/>
                  </a:cubicBezTo>
                  <a:cubicBezTo>
                    <a:pt x="70" y="41"/>
                    <a:pt x="78" y="44"/>
                    <a:pt x="83" y="50"/>
                  </a:cubicBezTo>
                  <a:cubicBezTo>
                    <a:pt x="88" y="56"/>
                    <a:pt x="91" y="66"/>
                    <a:pt x="91" y="78"/>
                  </a:cubicBezTo>
                  <a:cubicBezTo>
                    <a:pt x="91" y="155"/>
                    <a:pt x="91" y="155"/>
                    <a:pt x="91" y="155"/>
                  </a:cubicBezTo>
                  <a:cubicBezTo>
                    <a:pt x="65" y="155"/>
                    <a:pt x="65" y="155"/>
                    <a:pt x="65" y="155"/>
                  </a:cubicBezTo>
                  <a:cubicBezTo>
                    <a:pt x="65" y="83"/>
                    <a:pt x="65" y="83"/>
                    <a:pt x="65" y="83"/>
                  </a:cubicBezTo>
                  <a:cubicBezTo>
                    <a:pt x="65" y="76"/>
                    <a:pt x="64" y="71"/>
                    <a:pt x="62" y="67"/>
                  </a:cubicBezTo>
                  <a:cubicBezTo>
                    <a:pt x="59" y="64"/>
                    <a:pt x="56" y="63"/>
                    <a:pt x="52" y="63"/>
                  </a:cubicBezTo>
                  <a:cubicBezTo>
                    <a:pt x="48" y="63"/>
                    <a:pt x="44" y="64"/>
                    <a:pt x="40" y="66"/>
                  </a:cubicBezTo>
                  <a:cubicBezTo>
                    <a:pt x="36" y="68"/>
                    <a:pt x="31" y="71"/>
                    <a:pt x="27" y="75"/>
                  </a:cubicBezTo>
                  <a:cubicBezTo>
                    <a:pt x="27" y="155"/>
                    <a:pt x="27" y="155"/>
                    <a:pt x="27" y="155"/>
                  </a:cubicBezTo>
                  <a:lnTo>
                    <a:pt x="0" y="15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7" name="Freeform 121">
              <a:extLst>
                <a:ext uri="{FF2B5EF4-FFF2-40B4-BE49-F238E27FC236}">
                  <a16:creationId xmlns:a16="http://schemas.microsoft.com/office/drawing/2014/main" id="{BEC921A2-3E9E-4B2A-9946-01A8E165B285}"/>
                </a:ext>
              </a:extLst>
            </p:cNvPr>
            <p:cNvSpPr>
              <a:spLocks noEditPoints="1"/>
            </p:cNvSpPr>
            <p:nvPr/>
          </p:nvSpPr>
          <p:spPr bwMode="auto">
            <a:xfrm>
              <a:off x="1368" y="3047"/>
              <a:ext cx="31" cy="181"/>
            </a:xfrm>
            <a:custGeom>
              <a:avLst/>
              <a:gdLst>
                <a:gd name="T0" fmla="*/ 0 w 31"/>
                <a:gd name="T1" fmla="*/ 29 h 181"/>
                <a:gd name="T2" fmla="*/ 0 w 31"/>
                <a:gd name="T3" fmla="*/ 0 h 181"/>
                <a:gd name="T4" fmla="*/ 31 w 31"/>
                <a:gd name="T5" fmla="*/ 0 h 181"/>
                <a:gd name="T6" fmla="*/ 31 w 31"/>
                <a:gd name="T7" fmla="*/ 29 h 181"/>
                <a:gd name="T8" fmla="*/ 0 w 31"/>
                <a:gd name="T9" fmla="*/ 29 h 181"/>
                <a:gd name="T10" fmla="*/ 0 w 31"/>
                <a:gd name="T11" fmla="*/ 181 h 181"/>
                <a:gd name="T12" fmla="*/ 0 w 31"/>
                <a:gd name="T13" fmla="*/ 50 h 181"/>
                <a:gd name="T14" fmla="*/ 31 w 31"/>
                <a:gd name="T15" fmla="*/ 50 h 181"/>
                <a:gd name="T16" fmla="*/ 31 w 31"/>
                <a:gd name="T17" fmla="*/ 181 h 181"/>
                <a:gd name="T18" fmla="*/ 0 w 31"/>
                <a:gd name="T19" fmla="*/ 18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181">
                  <a:moveTo>
                    <a:pt x="0" y="29"/>
                  </a:moveTo>
                  <a:lnTo>
                    <a:pt x="0" y="0"/>
                  </a:lnTo>
                  <a:lnTo>
                    <a:pt x="31" y="0"/>
                  </a:lnTo>
                  <a:lnTo>
                    <a:pt x="31" y="29"/>
                  </a:lnTo>
                  <a:lnTo>
                    <a:pt x="0" y="29"/>
                  </a:lnTo>
                  <a:close/>
                  <a:moveTo>
                    <a:pt x="0" y="181"/>
                  </a:moveTo>
                  <a:lnTo>
                    <a:pt x="0" y="50"/>
                  </a:lnTo>
                  <a:lnTo>
                    <a:pt x="31" y="50"/>
                  </a:lnTo>
                  <a:lnTo>
                    <a:pt x="31" y="181"/>
                  </a:lnTo>
                  <a:lnTo>
                    <a:pt x="0" y="18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8" name="Freeform 122">
              <a:extLst>
                <a:ext uri="{FF2B5EF4-FFF2-40B4-BE49-F238E27FC236}">
                  <a16:creationId xmlns:a16="http://schemas.microsoft.com/office/drawing/2014/main" id="{2AB7F3E5-C2C3-4337-A4EC-BE742C9BFC0E}"/>
                </a:ext>
              </a:extLst>
            </p:cNvPr>
            <p:cNvSpPr>
              <a:spLocks/>
            </p:cNvSpPr>
            <p:nvPr/>
          </p:nvSpPr>
          <p:spPr bwMode="auto">
            <a:xfrm>
              <a:off x="1432" y="3095"/>
              <a:ext cx="104" cy="133"/>
            </a:xfrm>
            <a:custGeom>
              <a:avLst/>
              <a:gdLst>
                <a:gd name="T0" fmla="*/ 0 w 90"/>
                <a:gd name="T1" fmla="*/ 114 h 114"/>
                <a:gd name="T2" fmla="*/ 0 w 90"/>
                <a:gd name="T3" fmla="*/ 2 h 114"/>
                <a:gd name="T4" fmla="*/ 24 w 90"/>
                <a:gd name="T5" fmla="*/ 2 h 114"/>
                <a:gd name="T6" fmla="*/ 24 w 90"/>
                <a:gd name="T7" fmla="*/ 16 h 114"/>
                <a:gd name="T8" fmla="*/ 43 w 90"/>
                <a:gd name="T9" fmla="*/ 4 h 114"/>
                <a:gd name="T10" fmla="*/ 59 w 90"/>
                <a:gd name="T11" fmla="*/ 0 h 114"/>
                <a:gd name="T12" fmla="*/ 82 w 90"/>
                <a:gd name="T13" fmla="*/ 9 h 114"/>
                <a:gd name="T14" fmla="*/ 90 w 90"/>
                <a:gd name="T15" fmla="*/ 37 h 114"/>
                <a:gd name="T16" fmla="*/ 90 w 90"/>
                <a:gd name="T17" fmla="*/ 114 h 114"/>
                <a:gd name="T18" fmla="*/ 64 w 90"/>
                <a:gd name="T19" fmla="*/ 114 h 114"/>
                <a:gd name="T20" fmla="*/ 64 w 90"/>
                <a:gd name="T21" fmla="*/ 42 h 114"/>
                <a:gd name="T22" fmla="*/ 61 w 90"/>
                <a:gd name="T23" fmla="*/ 26 h 114"/>
                <a:gd name="T24" fmla="*/ 51 w 90"/>
                <a:gd name="T25" fmla="*/ 22 h 114"/>
                <a:gd name="T26" fmla="*/ 39 w 90"/>
                <a:gd name="T27" fmla="*/ 25 h 114"/>
                <a:gd name="T28" fmla="*/ 26 w 90"/>
                <a:gd name="T29" fmla="*/ 34 h 114"/>
                <a:gd name="T30" fmla="*/ 26 w 90"/>
                <a:gd name="T31" fmla="*/ 114 h 114"/>
                <a:gd name="T32" fmla="*/ 0 w 90"/>
                <a:gd name="T33"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0" h="114">
                  <a:moveTo>
                    <a:pt x="0" y="114"/>
                  </a:moveTo>
                  <a:cubicBezTo>
                    <a:pt x="0" y="2"/>
                    <a:pt x="0" y="2"/>
                    <a:pt x="0" y="2"/>
                  </a:cubicBezTo>
                  <a:cubicBezTo>
                    <a:pt x="24" y="2"/>
                    <a:pt x="24" y="2"/>
                    <a:pt x="24" y="2"/>
                  </a:cubicBezTo>
                  <a:cubicBezTo>
                    <a:pt x="24" y="16"/>
                    <a:pt x="24" y="16"/>
                    <a:pt x="24" y="16"/>
                  </a:cubicBezTo>
                  <a:cubicBezTo>
                    <a:pt x="31" y="10"/>
                    <a:pt x="37" y="6"/>
                    <a:pt x="43" y="4"/>
                  </a:cubicBezTo>
                  <a:cubicBezTo>
                    <a:pt x="48" y="1"/>
                    <a:pt x="53" y="0"/>
                    <a:pt x="59" y="0"/>
                  </a:cubicBezTo>
                  <a:cubicBezTo>
                    <a:pt x="69" y="0"/>
                    <a:pt x="77" y="3"/>
                    <a:pt x="82" y="9"/>
                  </a:cubicBezTo>
                  <a:cubicBezTo>
                    <a:pt x="88" y="16"/>
                    <a:pt x="90" y="25"/>
                    <a:pt x="90" y="37"/>
                  </a:cubicBezTo>
                  <a:cubicBezTo>
                    <a:pt x="90" y="114"/>
                    <a:pt x="90" y="114"/>
                    <a:pt x="90" y="114"/>
                  </a:cubicBezTo>
                  <a:cubicBezTo>
                    <a:pt x="64" y="114"/>
                    <a:pt x="64" y="114"/>
                    <a:pt x="64" y="114"/>
                  </a:cubicBezTo>
                  <a:cubicBezTo>
                    <a:pt x="64" y="42"/>
                    <a:pt x="64" y="42"/>
                    <a:pt x="64" y="42"/>
                  </a:cubicBezTo>
                  <a:cubicBezTo>
                    <a:pt x="64" y="35"/>
                    <a:pt x="63" y="29"/>
                    <a:pt x="61" y="26"/>
                  </a:cubicBezTo>
                  <a:cubicBezTo>
                    <a:pt x="59" y="23"/>
                    <a:pt x="56" y="22"/>
                    <a:pt x="51" y="22"/>
                  </a:cubicBezTo>
                  <a:cubicBezTo>
                    <a:pt x="47" y="22"/>
                    <a:pt x="43" y="23"/>
                    <a:pt x="39" y="25"/>
                  </a:cubicBezTo>
                  <a:cubicBezTo>
                    <a:pt x="35" y="27"/>
                    <a:pt x="31" y="30"/>
                    <a:pt x="26" y="34"/>
                  </a:cubicBezTo>
                  <a:cubicBezTo>
                    <a:pt x="26" y="114"/>
                    <a:pt x="26" y="114"/>
                    <a:pt x="26" y="114"/>
                  </a:cubicBezTo>
                  <a:lnTo>
                    <a:pt x="0" y="1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9" name="Freeform 123">
              <a:extLst>
                <a:ext uri="{FF2B5EF4-FFF2-40B4-BE49-F238E27FC236}">
                  <a16:creationId xmlns:a16="http://schemas.microsoft.com/office/drawing/2014/main" id="{278AFA3E-E040-458A-B11C-EEA1E5B1A5F4}"/>
                </a:ext>
              </a:extLst>
            </p:cNvPr>
            <p:cNvSpPr>
              <a:spLocks/>
            </p:cNvSpPr>
            <p:nvPr/>
          </p:nvSpPr>
          <p:spPr bwMode="auto">
            <a:xfrm>
              <a:off x="1568" y="3047"/>
              <a:ext cx="108" cy="181"/>
            </a:xfrm>
            <a:custGeom>
              <a:avLst/>
              <a:gdLst>
                <a:gd name="T0" fmla="*/ 0 w 108"/>
                <a:gd name="T1" fmla="*/ 181 h 181"/>
                <a:gd name="T2" fmla="*/ 0 w 108"/>
                <a:gd name="T3" fmla="*/ 0 h 181"/>
                <a:gd name="T4" fmla="*/ 30 w 108"/>
                <a:gd name="T5" fmla="*/ 0 h 181"/>
                <a:gd name="T6" fmla="*/ 30 w 108"/>
                <a:gd name="T7" fmla="*/ 104 h 181"/>
                <a:gd name="T8" fmla="*/ 71 w 108"/>
                <a:gd name="T9" fmla="*/ 50 h 181"/>
                <a:gd name="T10" fmla="*/ 104 w 108"/>
                <a:gd name="T11" fmla="*/ 50 h 181"/>
                <a:gd name="T12" fmla="*/ 66 w 108"/>
                <a:gd name="T13" fmla="*/ 97 h 181"/>
                <a:gd name="T14" fmla="*/ 108 w 108"/>
                <a:gd name="T15" fmla="*/ 181 h 181"/>
                <a:gd name="T16" fmla="*/ 74 w 108"/>
                <a:gd name="T17" fmla="*/ 181 h 181"/>
                <a:gd name="T18" fmla="*/ 45 w 108"/>
                <a:gd name="T19" fmla="*/ 121 h 181"/>
                <a:gd name="T20" fmla="*/ 30 w 108"/>
                <a:gd name="T21" fmla="*/ 139 h 181"/>
                <a:gd name="T22" fmla="*/ 30 w 108"/>
                <a:gd name="T23" fmla="*/ 181 h 181"/>
                <a:gd name="T24" fmla="*/ 0 w 108"/>
                <a:gd name="T25" fmla="*/ 18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8" h="181">
                  <a:moveTo>
                    <a:pt x="0" y="181"/>
                  </a:moveTo>
                  <a:lnTo>
                    <a:pt x="0" y="0"/>
                  </a:lnTo>
                  <a:lnTo>
                    <a:pt x="30" y="0"/>
                  </a:lnTo>
                  <a:lnTo>
                    <a:pt x="30" y="104"/>
                  </a:lnTo>
                  <a:lnTo>
                    <a:pt x="71" y="50"/>
                  </a:lnTo>
                  <a:lnTo>
                    <a:pt x="104" y="50"/>
                  </a:lnTo>
                  <a:lnTo>
                    <a:pt x="66" y="97"/>
                  </a:lnTo>
                  <a:lnTo>
                    <a:pt x="108" y="181"/>
                  </a:lnTo>
                  <a:lnTo>
                    <a:pt x="74" y="181"/>
                  </a:lnTo>
                  <a:lnTo>
                    <a:pt x="45" y="121"/>
                  </a:lnTo>
                  <a:lnTo>
                    <a:pt x="30" y="139"/>
                  </a:lnTo>
                  <a:lnTo>
                    <a:pt x="30" y="181"/>
                  </a:lnTo>
                  <a:lnTo>
                    <a:pt x="0" y="18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0" name="Freeform 124">
              <a:extLst>
                <a:ext uri="{FF2B5EF4-FFF2-40B4-BE49-F238E27FC236}">
                  <a16:creationId xmlns:a16="http://schemas.microsoft.com/office/drawing/2014/main" id="{AC83FE83-A5AA-4286-AC35-F0D2CAB1518B}"/>
                </a:ext>
              </a:extLst>
            </p:cNvPr>
            <p:cNvSpPr>
              <a:spLocks noEditPoints="1"/>
            </p:cNvSpPr>
            <p:nvPr/>
          </p:nvSpPr>
          <p:spPr bwMode="auto">
            <a:xfrm>
              <a:off x="1700" y="3048"/>
              <a:ext cx="114" cy="180"/>
            </a:xfrm>
            <a:custGeom>
              <a:avLst/>
              <a:gdLst>
                <a:gd name="T0" fmla="*/ 0 w 99"/>
                <a:gd name="T1" fmla="*/ 154 h 154"/>
                <a:gd name="T2" fmla="*/ 0 w 99"/>
                <a:gd name="T3" fmla="*/ 0 h 154"/>
                <a:gd name="T4" fmla="*/ 45 w 99"/>
                <a:gd name="T5" fmla="*/ 0 h 154"/>
                <a:gd name="T6" fmla="*/ 86 w 99"/>
                <a:gd name="T7" fmla="*/ 10 h 154"/>
                <a:gd name="T8" fmla="*/ 99 w 99"/>
                <a:gd name="T9" fmla="*/ 42 h 154"/>
                <a:gd name="T10" fmla="*/ 86 w 99"/>
                <a:gd name="T11" fmla="*/ 74 h 154"/>
                <a:gd name="T12" fmla="*/ 50 w 99"/>
                <a:gd name="T13" fmla="*/ 85 h 154"/>
                <a:gd name="T14" fmla="*/ 16 w 99"/>
                <a:gd name="T15" fmla="*/ 85 h 154"/>
                <a:gd name="T16" fmla="*/ 16 w 99"/>
                <a:gd name="T17" fmla="*/ 154 h 154"/>
                <a:gd name="T18" fmla="*/ 0 w 99"/>
                <a:gd name="T19" fmla="*/ 154 h 154"/>
                <a:gd name="T20" fmla="*/ 16 w 99"/>
                <a:gd name="T21" fmla="*/ 71 h 154"/>
                <a:gd name="T22" fmla="*/ 43 w 99"/>
                <a:gd name="T23" fmla="*/ 71 h 154"/>
                <a:gd name="T24" fmla="*/ 73 w 99"/>
                <a:gd name="T25" fmla="*/ 64 h 154"/>
                <a:gd name="T26" fmla="*/ 81 w 99"/>
                <a:gd name="T27" fmla="*/ 42 h 154"/>
                <a:gd name="T28" fmla="*/ 72 w 99"/>
                <a:gd name="T29" fmla="*/ 21 h 154"/>
                <a:gd name="T30" fmla="*/ 41 w 99"/>
                <a:gd name="T31" fmla="*/ 14 h 154"/>
                <a:gd name="T32" fmla="*/ 16 w 99"/>
                <a:gd name="T33" fmla="*/ 14 h 154"/>
                <a:gd name="T34" fmla="*/ 16 w 99"/>
                <a:gd name="T35" fmla="*/ 71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9" h="154">
                  <a:moveTo>
                    <a:pt x="0" y="154"/>
                  </a:moveTo>
                  <a:cubicBezTo>
                    <a:pt x="0" y="0"/>
                    <a:pt x="0" y="0"/>
                    <a:pt x="0" y="0"/>
                  </a:cubicBezTo>
                  <a:cubicBezTo>
                    <a:pt x="45" y="0"/>
                    <a:pt x="45" y="0"/>
                    <a:pt x="45" y="0"/>
                  </a:cubicBezTo>
                  <a:cubicBezTo>
                    <a:pt x="63" y="0"/>
                    <a:pt x="77" y="3"/>
                    <a:pt x="86" y="10"/>
                  </a:cubicBezTo>
                  <a:cubicBezTo>
                    <a:pt x="94" y="17"/>
                    <a:pt x="99" y="28"/>
                    <a:pt x="99" y="42"/>
                  </a:cubicBezTo>
                  <a:cubicBezTo>
                    <a:pt x="99" y="56"/>
                    <a:pt x="95" y="66"/>
                    <a:pt x="86" y="74"/>
                  </a:cubicBezTo>
                  <a:cubicBezTo>
                    <a:pt x="77" y="82"/>
                    <a:pt x="65" y="85"/>
                    <a:pt x="50" y="85"/>
                  </a:cubicBezTo>
                  <a:cubicBezTo>
                    <a:pt x="16" y="85"/>
                    <a:pt x="16" y="85"/>
                    <a:pt x="16" y="85"/>
                  </a:cubicBezTo>
                  <a:cubicBezTo>
                    <a:pt x="16" y="154"/>
                    <a:pt x="16" y="154"/>
                    <a:pt x="16" y="154"/>
                  </a:cubicBezTo>
                  <a:lnTo>
                    <a:pt x="0" y="154"/>
                  </a:lnTo>
                  <a:close/>
                  <a:moveTo>
                    <a:pt x="16" y="71"/>
                  </a:moveTo>
                  <a:cubicBezTo>
                    <a:pt x="43" y="71"/>
                    <a:pt x="43" y="71"/>
                    <a:pt x="43" y="71"/>
                  </a:cubicBezTo>
                  <a:cubicBezTo>
                    <a:pt x="57" y="71"/>
                    <a:pt x="67" y="69"/>
                    <a:pt x="73" y="64"/>
                  </a:cubicBezTo>
                  <a:cubicBezTo>
                    <a:pt x="78" y="60"/>
                    <a:pt x="81" y="52"/>
                    <a:pt x="81" y="42"/>
                  </a:cubicBezTo>
                  <a:cubicBezTo>
                    <a:pt x="81" y="32"/>
                    <a:pt x="78" y="25"/>
                    <a:pt x="72" y="21"/>
                  </a:cubicBezTo>
                  <a:cubicBezTo>
                    <a:pt x="66" y="16"/>
                    <a:pt x="56" y="14"/>
                    <a:pt x="41" y="14"/>
                  </a:cubicBezTo>
                  <a:cubicBezTo>
                    <a:pt x="16" y="14"/>
                    <a:pt x="16" y="14"/>
                    <a:pt x="16" y="14"/>
                  </a:cubicBezTo>
                  <a:lnTo>
                    <a:pt x="16" y="7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1" name="Rectangle 125">
              <a:extLst>
                <a:ext uri="{FF2B5EF4-FFF2-40B4-BE49-F238E27FC236}">
                  <a16:creationId xmlns:a16="http://schemas.microsoft.com/office/drawing/2014/main" id="{0152A99F-D861-485F-B5A1-BE6CC2F22446}"/>
                </a:ext>
              </a:extLst>
            </p:cNvPr>
            <p:cNvSpPr>
              <a:spLocks noChangeArrowheads="1"/>
            </p:cNvSpPr>
            <p:nvPr/>
          </p:nvSpPr>
          <p:spPr bwMode="auto">
            <a:xfrm>
              <a:off x="1841" y="3048"/>
              <a:ext cx="18" cy="18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2" name="Freeform 126">
              <a:extLst>
                <a:ext uri="{FF2B5EF4-FFF2-40B4-BE49-F238E27FC236}">
                  <a16:creationId xmlns:a16="http://schemas.microsoft.com/office/drawing/2014/main" id="{D6B31B55-2D7C-4154-97A3-BB98B3858418}"/>
                </a:ext>
              </a:extLst>
            </p:cNvPr>
            <p:cNvSpPr>
              <a:spLocks noEditPoints="1"/>
            </p:cNvSpPr>
            <p:nvPr/>
          </p:nvSpPr>
          <p:spPr bwMode="auto">
            <a:xfrm>
              <a:off x="1892" y="3096"/>
              <a:ext cx="98" cy="134"/>
            </a:xfrm>
            <a:custGeom>
              <a:avLst/>
              <a:gdLst>
                <a:gd name="T0" fmla="*/ 66 w 85"/>
                <a:gd name="T1" fmla="*/ 98 h 115"/>
                <a:gd name="T2" fmla="*/ 49 w 85"/>
                <a:gd name="T3" fmla="*/ 111 h 115"/>
                <a:gd name="T4" fmla="*/ 31 w 85"/>
                <a:gd name="T5" fmla="*/ 115 h 115"/>
                <a:gd name="T6" fmla="*/ 8 w 85"/>
                <a:gd name="T7" fmla="*/ 107 h 115"/>
                <a:gd name="T8" fmla="*/ 0 w 85"/>
                <a:gd name="T9" fmla="*/ 84 h 115"/>
                <a:gd name="T10" fmla="*/ 15 w 85"/>
                <a:gd name="T11" fmla="*/ 56 h 115"/>
                <a:gd name="T12" fmla="*/ 67 w 85"/>
                <a:gd name="T13" fmla="*/ 39 h 115"/>
                <a:gd name="T14" fmla="*/ 67 w 85"/>
                <a:gd name="T15" fmla="*/ 31 h 115"/>
                <a:gd name="T16" fmla="*/ 61 w 85"/>
                <a:gd name="T17" fmla="*/ 18 h 115"/>
                <a:gd name="T18" fmla="*/ 44 w 85"/>
                <a:gd name="T19" fmla="*/ 13 h 115"/>
                <a:gd name="T20" fmla="*/ 28 w 85"/>
                <a:gd name="T21" fmla="*/ 18 h 115"/>
                <a:gd name="T22" fmla="*/ 17 w 85"/>
                <a:gd name="T23" fmla="*/ 31 h 115"/>
                <a:gd name="T24" fmla="*/ 3 w 85"/>
                <a:gd name="T25" fmla="*/ 23 h 115"/>
                <a:gd name="T26" fmla="*/ 20 w 85"/>
                <a:gd name="T27" fmla="*/ 6 h 115"/>
                <a:gd name="T28" fmla="*/ 45 w 85"/>
                <a:gd name="T29" fmla="*/ 0 h 115"/>
                <a:gd name="T30" fmla="*/ 73 w 85"/>
                <a:gd name="T31" fmla="*/ 8 h 115"/>
                <a:gd name="T32" fmla="*/ 83 w 85"/>
                <a:gd name="T33" fmla="*/ 33 h 115"/>
                <a:gd name="T34" fmla="*/ 83 w 85"/>
                <a:gd name="T35" fmla="*/ 95 h 115"/>
                <a:gd name="T36" fmla="*/ 83 w 85"/>
                <a:gd name="T37" fmla="*/ 104 h 115"/>
                <a:gd name="T38" fmla="*/ 85 w 85"/>
                <a:gd name="T39" fmla="*/ 112 h 115"/>
                <a:gd name="T40" fmla="*/ 85 w 85"/>
                <a:gd name="T41" fmla="*/ 113 h 115"/>
                <a:gd name="T42" fmla="*/ 68 w 85"/>
                <a:gd name="T43" fmla="*/ 113 h 115"/>
                <a:gd name="T44" fmla="*/ 66 w 85"/>
                <a:gd name="T45" fmla="*/ 98 h 115"/>
                <a:gd name="T46" fmla="*/ 67 w 85"/>
                <a:gd name="T47" fmla="*/ 84 h 115"/>
                <a:gd name="T48" fmla="*/ 67 w 85"/>
                <a:gd name="T49" fmla="*/ 53 h 115"/>
                <a:gd name="T50" fmla="*/ 27 w 85"/>
                <a:gd name="T51" fmla="*/ 66 h 115"/>
                <a:gd name="T52" fmla="*/ 15 w 85"/>
                <a:gd name="T53" fmla="*/ 85 h 115"/>
                <a:gd name="T54" fmla="*/ 20 w 85"/>
                <a:gd name="T55" fmla="*/ 97 h 115"/>
                <a:gd name="T56" fmla="*/ 33 w 85"/>
                <a:gd name="T57" fmla="*/ 101 h 115"/>
                <a:gd name="T58" fmla="*/ 49 w 85"/>
                <a:gd name="T59" fmla="*/ 97 h 115"/>
                <a:gd name="T60" fmla="*/ 67 w 85"/>
                <a:gd name="T61" fmla="*/ 84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5" h="115">
                  <a:moveTo>
                    <a:pt x="66" y="98"/>
                  </a:moveTo>
                  <a:cubicBezTo>
                    <a:pt x="61" y="104"/>
                    <a:pt x="55" y="108"/>
                    <a:pt x="49" y="111"/>
                  </a:cubicBezTo>
                  <a:cubicBezTo>
                    <a:pt x="44" y="114"/>
                    <a:pt x="37" y="115"/>
                    <a:pt x="31" y="115"/>
                  </a:cubicBezTo>
                  <a:cubicBezTo>
                    <a:pt x="22" y="115"/>
                    <a:pt x="14" y="112"/>
                    <a:pt x="8" y="107"/>
                  </a:cubicBezTo>
                  <a:cubicBezTo>
                    <a:pt x="3" y="101"/>
                    <a:pt x="0" y="93"/>
                    <a:pt x="0" y="84"/>
                  </a:cubicBezTo>
                  <a:cubicBezTo>
                    <a:pt x="0" y="73"/>
                    <a:pt x="5" y="63"/>
                    <a:pt x="15" y="56"/>
                  </a:cubicBezTo>
                  <a:cubicBezTo>
                    <a:pt x="25" y="49"/>
                    <a:pt x="43" y="43"/>
                    <a:pt x="67" y="39"/>
                  </a:cubicBezTo>
                  <a:cubicBezTo>
                    <a:pt x="67" y="31"/>
                    <a:pt x="67" y="31"/>
                    <a:pt x="67" y="31"/>
                  </a:cubicBezTo>
                  <a:cubicBezTo>
                    <a:pt x="67" y="26"/>
                    <a:pt x="65" y="21"/>
                    <a:pt x="61" y="18"/>
                  </a:cubicBezTo>
                  <a:cubicBezTo>
                    <a:pt x="56" y="15"/>
                    <a:pt x="51" y="13"/>
                    <a:pt x="44" y="13"/>
                  </a:cubicBezTo>
                  <a:cubicBezTo>
                    <a:pt x="38" y="13"/>
                    <a:pt x="33" y="15"/>
                    <a:pt x="28" y="18"/>
                  </a:cubicBezTo>
                  <a:cubicBezTo>
                    <a:pt x="24" y="21"/>
                    <a:pt x="20" y="25"/>
                    <a:pt x="17" y="31"/>
                  </a:cubicBezTo>
                  <a:cubicBezTo>
                    <a:pt x="3" y="23"/>
                    <a:pt x="3" y="23"/>
                    <a:pt x="3" y="23"/>
                  </a:cubicBezTo>
                  <a:cubicBezTo>
                    <a:pt x="8" y="16"/>
                    <a:pt x="13" y="10"/>
                    <a:pt x="20" y="6"/>
                  </a:cubicBezTo>
                  <a:cubicBezTo>
                    <a:pt x="27" y="2"/>
                    <a:pt x="35" y="0"/>
                    <a:pt x="45" y="0"/>
                  </a:cubicBezTo>
                  <a:cubicBezTo>
                    <a:pt x="57" y="0"/>
                    <a:pt x="66" y="3"/>
                    <a:pt x="73" y="8"/>
                  </a:cubicBezTo>
                  <a:cubicBezTo>
                    <a:pt x="79" y="14"/>
                    <a:pt x="83" y="22"/>
                    <a:pt x="83" y="33"/>
                  </a:cubicBezTo>
                  <a:cubicBezTo>
                    <a:pt x="83" y="95"/>
                    <a:pt x="83" y="95"/>
                    <a:pt x="83" y="95"/>
                  </a:cubicBezTo>
                  <a:cubicBezTo>
                    <a:pt x="83" y="98"/>
                    <a:pt x="83" y="101"/>
                    <a:pt x="83" y="104"/>
                  </a:cubicBezTo>
                  <a:cubicBezTo>
                    <a:pt x="84" y="107"/>
                    <a:pt x="84" y="109"/>
                    <a:pt x="85" y="112"/>
                  </a:cubicBezTo>
                  <a:cubicBezTo>
                    <a:pt x="85" y="113"/>
                    <a:pt x="85" y="113"/>
                    <a:pt x="85" y="113"/>
                  </a:cubicBezTo>
                  <a:cubicBezTo>
                    <a:pt x="68" y="113"/>
                    <a:pt x="68" y="113"/>
                    <a:pt x="68" y="113"/>
                  </a:cubicBezTo>
                  <a:lnTo>
                    <a:pt x="66" y="98"/>
                  </a:lnTo>
                  <a:close/>
                  <a:moveTo>
                    <a:pt x="67" y="84"/>
                  </a:moveTo>
                  <a:cubicBezTo>
                    <a:pt x="67" y="53"/>
                    <a:pt x="67" y="53"/>
                    <a:pt x="67" y="53"/>
                  </a:cubicBezTo>
                  <a:cubicBezTo>
                    <a:pt x="48" y="57"/>
                    <a:pt x="35" y="61"/>
                    <a:pt x="27" y="66"/>
                  </a:cubicBezTo>
                  <a:cubicBezTo>
                    <a:pt x="19" y="71"/>
                    <a:pt x="15" y="77"/>
                    <a:pt x="15" y="85"/>
                  </a:cubicBezTo>
                  <a:cubicBezTo>
                    <a:pt x="15" y="90"/>
                    <a:pt x="17" y="94"/>
                    <a:pt x="20" y="97"/>
                  </a:cubicBezTo>
                  <a:cubicBezTo>
                    <a:pt x="23" y="100"/>
                    <a:pt x="28" y="101"/>
                    <a:pt x="33" y="101"/>
                  </a:cubicBezTo>
                  <a:cubicBezTo>
                    <a:pt x="38" y="101"/>
                    <a:pt x="43" y="100"/>
                    <a:pt x="49" y="97"/>
                  </a:cubicBezTo>
                  <a:cubicBezTo>
                    <a:pt x="54" y="94"/>
                    <a:pt x="60" y="90"/>
                    <a:pt x="67" y="8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3" name="Freeform 127">
              <a:extLst>
                <a:ext uri="{FF2B5EF4-FFF2-40B4-BE49-F238E27FC236}">
                  <a16:creationId xmlns:a16="http://schemas.microsoft.com/office/drawing/2014/main" id="{417A4A39-19B0-4D1E-B3FB-BCBC553317B7}"/>
                </a:ext>
              </a:extLst>
            </p:cNvPr>
            <p:cNvSpPr>
              <a:spLocks/>
            </p:cNvSpPr>
            <p:nvPr/>
          </p:nvSpPr>
          <p:spPr bwMode="auto">
            <a:xfrm>
              <a:off x="2015" y="3095"/>
              <a:ext cx="101" cy="135"/>
            </a:xfrm>
            <a:custGeom>
              <a:avLst/>
              <a:gdLst>
                <a:gd name="T0" fmla="*/ 87 w 87"/>
                <a:gd name="T1" fmla="*/ 88 h 116"/>
                <a:gd name="T2" fmla="*/ 70 w 87"/>
                <a:gd name="T3" fmla="*/ 109 h 116"/>
                <a:gd name="T4" fmla="*/ 45 w 87"/>
                <a:gd name="T5" fmla="*/ 116 h 116"/>
                <a:gd name="T6" fmla="*/ 11 w 87"/>
                <a:gd name="T7" fmla="*/ 102 h 116"/>
                <a:gd name="T8" fmla="*/ 0 w 87"/>
                <a:gd name="T9" fmla="*/ 58 h 116"/>
                <a:gd name="T10" fmla="*/ 12 w 87"/>
                <a:gd name="T11" fmla="*/ 16 h 116"/>
                <a:gd name="T12" fmla="*/ 45 w 87"/>
                <a:gd name="T13" fmla="*/ 0 h 116"/>
                <a:gd name="T14" fmla="*/ 70 w 87"/>
                <a:gd name="T15" fmla="*/ 8 h 116"/>
                <a:gd name="T16" fmla="*/ 85 w 87"/>
                <a:gd name="T17" fmla="*/ 31 h 116"/>
                <a:gd name="T18" fmla="*/ 70 w 87"/>
                <a:gd name="T19" fmla="*/ 36 h 116"/>
                <a:gd name="T20" fmla="*/ 60 w 87"/>
                <a:gd name="T21" fmla="*/ 20 h 116"/>
                <a:gd name="T22" fmla="*/ 44 w 87"/>
                <a:gd name="T23" fmla="*/ 14 h 116"/>
                <a:gd name="T24" fmla="*/ 23 w 87"/>
                <a:gd name="T25" fmla="*/ 25 h 116"/>
                <a:gd name="T26" fmla="*/ 16 w 87"/>
                <a:gd name="T27" fmla="*/ 58 h 116"/>
                <a:gd name="T28" fmla="*/ 23 w 87"/>
                <a:gd name="T29" fmla="*/ 92 h 116"/>
                <a:gd name="T30" fmla="*/ 45 w 87"/>
                <a:gd name="T31" fmla="*/ 103 h 116"/>
                <a:gd name="T32" fmla="*/ 62 w 87"/>
                <a:gd name="T33" fmla="*/ 97 h 116"/>
                <a:gd name="T34" fmla="*/ 74 w 87"/>
                <a:gd name="T35" fmla="*/ 81 h 116"/>
                <a:gd name="T36" fmla="*/ 87 w 87"/>
                <a:gd name="T37" fmla="*/ 8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7" h="116">
                  <a:moveTo>
                    <a:pt x="87" y="88"/>
                  </a:moveTo>
                  <a:cubicBezTo>
                    <a:pt x="83" y="97"/>
                    <a:pt x="77" y="104"/>
                    <a:pt x="70" y="109"/>
                  </a:cubicBezTo>
                  <a:cubicBezTo>
                    <a:pt x="63" y="114"/>
                    <a:pt x="54" y="116"/>
                    <a:pt x="45" y="116"/>
                  </a:cubicBezTo>
                  <a:cubicBezTo>
                    <a:pt x="30" y="116"/>
                    <a:pt x="19" y="111"/>
                    <a:pt x="11" y="102"/>
                  </a:cubicBezTo>
                  <a:cubicBezTo>
                    <a:pt x="4" y="92"/>
                    <a:pt x="0" y="77"/>
                    <a:pt x="0" y="58"/>
                  </a:cubicBezTo>
                  <a:cubicBezTo>
                    <a:pt x="0" y="40"/>
                    <a:pt x="4" y="26"/>
                    <a:pt x="12" y="16"/>
                  </a:cubicBezTo>
                  <a:cubicBezTo>
                    <a:pt x="20" y="6"/>
                    <a:pt x="31" y="0"/>
                    <a:pt x="45" y="0"/>
                  </a:cubicBezTo>
                  <a:cubicBezTo>
                    <a:pt x="54" y="0"/>
                    <a:pt x="63" y="3"/>
                    <a:pt x="70" y="8"/>
                  </a:cubicBezTo>
                  <a:cubicBezTo>
                    <a:pt x="77" y="14"/>
                    <a:pt x="82" y="21"/>
                    <a:pt x="85" y="31"/>
                  </a:cubicBezTo>
                  <a:cubicBezTo>
                    <a:pt x="70" y="36"/>
                    <a:pt x="70" y="36"/>
                    <a:pt x="70" y="36"/>
                  </a:cubicBezTo>
                  <a:cubicBezTo>
                    <a:pt x="68" y="29"/>
                    <a:pt x="64" y="23"/>
                    <a:pt x="60" y="20"/>
                  </a:cubicBezTo>
                  <a:cubicBezTo>
                    <a:pt x="55" y="16"/>
                    <a:pt x="50" y="14"/>
                    <a:pt x="44" y="14"/>
                  </a:cubicBezTo>
                  <a:cubicBezTo>
                    <a:pt x="35" y="14"/>
                    <a:pt x="28" y="18"/>
                    <a:pt x="23" y="25"/>
                  </a:cubicBezTo>
                  <a:cubicBezTo>
                    <a:pt x="18" y="33"/>
                    <a:pt x="16" y="44"/>
                    <a:pt x="16" y="58"/>
                  </a:cubicBezTo>
                  <a:cubicBezTo>
                    <a:pt x="16" y="73"/>
                    <a:pt x="18" y="84"/>
                    <a:pt x="23" y="92"/>
                  </a:cubicBezTo>
                  <a:cubicBezTo>
                    <a:pt x="28" y="99"/>
                    <a:pt x="35" y="103"/>
                    <a:pt x="45" y="103"/>
                  </a:cubicBezTo>
                  <a:cubicBezTo>
                    <a:pt x="51" y="103"/>
                    <a:pt x="57" y="101"/>
                    <a:pt x="62" y="97"/>
                  </a:cubicBezTo>
                  <a:cubicBezTo>
                    <a:pt x="67" y="93"/>
                    <a:pt x="71" y="88"/>
                    <a:pt x="74" y="81"/>
                  </a:cubicBezTo>
                  <a:lnTo>
                    <a:pt x="87" y="8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4" name="Freeform 128">
              <a:extLst>
                <a:ext uri="{FF2B5EF4-FFF2-40B4-BE49-F238E27FC236}">
                  <a16:creationId xmlns:a16="http://schemas.microsoft.com/office/drawing/2014/main" id="{756968B7-9C43-445A-8E7F-02AD7D800128}"/>
                </a:ext>
              </a:extLst>
            </p:cNvPr>
            <p:cNvSpPr>
              <a:spLocks noEditPoints="1"/>
            </p:cNvSpPr>
            <p:nvPr/>
          </p:nvSpPr>
          <p:spPr bwMode="auto">
            <a:xfrm>
              <a:off x="2131" y="3096"/>
              <a:ext cx="104" cy="134"/>
            </a:xfrm>
            <a:custGeom>
              <a:avLst/>
              <a:gdLst>
                <a:gd name="T0" fmla="*/ 79 w 90"/>
                <a:gd name="T1" fmla="*/ 82 h 115"/>
                <a:gd name="T2" fmla="*/ 90 w 90"/>
                <a:gd name="T3" fmla="*/ 89 h 115"/>
                <a:gd name="T4" fmla="*/ 72 w 90"/>
                <a:gd name="T5" fmla="*/ 109 h 115"/>
                <a:gd name="T6" fmla="*/ 45 w 90"/>
                <a:gd name="T7" fmla="*/ 115 h 115"/>
                <a:gd name="T8" fmla="*/ 12 w 90"/>
                <a:gd name="T9" fmla="*/ 101 h 115"/>
                <a:gd name="T10" fmla="*/ 0 w 90"/>
                <a:gd name="T11" fmla="*/ 57 h 115"/>
                <a:gd name="T12" fmla="*/ 12 w 90"/>
                <a:gd name="T13" fmla="*/ 15 h 115"/>
                <a:gd name="T14" fmla="*/ 44 w 90"/>
                <a:gd name="T15" fmla="*/ 0 h 115"/>
                <a:gd name="T16" fmla="*/ 76 w 90"/>
                <a:gd name="T17" fmla="*/ 14 h 115"/>
                <a:gd name="T18" fmla="*/ 88 w 90"/>
                <a:gd name="T19" fmla="*/ 56 h 115"/>
                <a:gd name="T20" fmla="*/ 88 w 90"/>
                <a:gd name="T21" fmla="*/ 61 h 115"/>
                <a:gd name="T22" fmla="*/ 16 w 90"/>
                <a:gd name="T23" fmla="*/ 61 h 115"/>
                <a:gd name="T24" fmla="*/ 16 w 90"/>
                <a:gd name="T25" fmla="*/ 64 h 115"/>
                <a:gd name="T26" fmla="*/ 25 w 90"/>
                <a:gd name="T27" fmla="*/ 92 h 115"/>
                <a:gd name="T28" fmla="*/ 47 w 90"/>
                <a:gd name="T29" fmla="*/ 102 h 115"/>
                <a:gd name="T30" fmla="*/ 65 w 90"/>
                <a:gd name="T31" fmla="*/ 97 h 115"/>
                <a:gd name="T32" fmla="*/ 79 w 90"/>
                <a:gd name="T33" fmla="*/ 82 h 115"/>
                <a:gd name="T34" fmla="*/ 17 w 90"/>
                <a:gd name="T35" fmla="*/ 47 h 115"/>
                <a:gd name="T36" fmla="*/ 71 w 90"/>
                <a:gd name="T37" fmla="*/ 47 h 115"/>
                <a:gd name="T38" fmla="*/ 64 w 90"/>
                <a:gd name="T39" fmla="*/ 22 h 115"/>
                <a:gd name="T40" fmla="*/ 44 w 90"/>
                <a:gd name="T41" fmla="*/ 13 h 115"/>
                <a:gd name="T42" fmla="*/ 24 w 90"/>
                <a:gd name="T43" fmla="*/ 22 h 115"/>
                <a:gd name="T44" fmla="*/ 17 w 90"/>
                <a:gd name="T45" fmla="*/ 47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0" h="115">
                  <a:moveTo>
                    <a:pt x="79" y="82"/>
                  </a:moveTo>
                  <a:cubicBezTo>
                    <a:pt x="90" y="89"/>
                    <a:pt x="90" y="89"/>
                    <a:pt x="90" y="89"/>
                  </a:cubicBezTo>
                  <a:cubicBezTo>
                    <a:pt x="86" y="98"/>
                    <a:pt x="80" y="105"/>
                    <a:pt x="72" y="109"/>
                  </a:cubicBezTo>
                  <a:cubicBezTo>
                    <a:pt x="65" y="113"/>
                    <a:pt x="56" y="115"/>
                    <a:pt x="45" y="115"/>
                  </a:cubicBezTo>
                  <a:cubicBezTo>
                    <a:pt x="31" y="115"/>
                    <a:pt x="20" y="110"/>
                    <a:pt x="12" y="101"/>
                  </a:cubicBezTo>
                  <a:cubicBezTo>
                    <a:pt x="4" y="91"/>
                    <a:pt x="0" y="76"/>
                    <a:pt x="0" y="57"/>
                  </a:cubicBezTo>
                  <a:cubicBezTo>
                    <a:pt x="0" y="39"/>
                    <a:pt x="4" y="25"/>
                    <a:pt x="12" y="15"/>
                  </a:cubicBezTo>
                  <a:cubicBezTo>
                    <a:pt x="20" y="5"/>
                    <a:pt x="30" y="0"/>
                    <a:pt x="44" y="0"/>
                  </a:cubicBezTo>
                  <a:cubicBezTo>
                    <a:pt x="58" y="0"/>
                    <a:pt x="69" y="5"/>
                    <a:pt x="76" y="14"/>
                  </a:cubicBezTo>
                  <a:cubicBezTo>
                    <a:pt x="84" y="24"/>
                    <a:pt x="88" y="38"/>
                    <a:pt x="88" y="56"/>
                  </a:cubicBezTo>
                  <a:cubicBezTo>
                    <a:pt x="88" y="61"/>
                    <a:pt x="88" y="61"/>
                    <a:pt x="88" y="61"/>
                  </a:cubicBezTo>
                  <a:cubicBezTo>
                    <a:pt x="16" y="61"/>
                    <a:pt x="16" y="61"/>
                    <a:pt x="16" y="61"/>
                  </a:cubicBezTo>
                  <a:cubicBezTo>
                    <a:pt x="16" y="64"/>
                    <a:pt x="16" y="64"/>
                    <a:pt x="16" y="64"/>
                  </a:cubicBezTo>
                  <a:cubicBezTo>
                    <a:pt x="16" y="76"/>
                    <a:pt x="19" y="85"/>
                    <a:pt x="25" y="92"/>
                  </a:cubicBezTo>
                  <a:cubicBezTo>
                    <a:pt x="30" y="99"/>
                    <a:pt x="38" y="102"/>
                    <a:pt x="47" y="102"/>
                  </a:cubicBezTo>
                  <a:cubicBezTo>
                    <a:pt x="54" y="102"/>
                    <a:pt x="60" y="100"/>
                    <a:pt x="65" y="97"/>
                  </a:cubicBezTo>
                  <a:cubicBezTo>
                    <a:pt x="71" y="93"/>
                    <a:pt x="75" y="89"/>
                    <a:pt x="79" y="82"/>
                  </a:cubicBezTo>
                  <a:close/>
                  <a:moveTo>
                    <a:pt x="17" y="47"/>
                  </a:moveTo>
                  <a:cubicBezTo>
                    <a:pt x="71" y="47"/>
                    <a:pt x="71" y="47"/>
                    <a:pt x="71" y="47"/>
                  </a:cubicBezTo>
                  <a:cubicBezTo>
                    <a:pt x="71" y="37"/>
                    <a:pt x="68" y="28"/>
                    <a:pt x="64" y="22"/>
                  </a:cubicBezTo>
                  <a:cubicBezTo>
                    <a:pt x="59" y="16"/>
                    <a:pt x="52" y="13"/>
                    <a:pt x="44" y="13"/>
                  </a:cubicBezTo>
                  <a:cubicBezTo>
                    <a:pt x="36" y="13"/>
                    <a:pt x="29" y="16"/>
                    <a:pt x="24" y="22"/>
                  </a:cubicBezTo>
                  <a:cubicBezTo>
                    <a:pt x="20" y="28"/>
                    <a:pt x="17" y="36"/>
                    <a:pt x="17"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grpSp>
    </p:spTree>
    <p:extLst>
      <p:ext uri="{BB962C8B-B14F-4D97-AF65-F5344CB8AC3E}">
        <p14:creationId xmlns:p14="http://schemas.microsoft.com/office/powerpoint/2010/main" val="39120052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Key themes</a:t>
            </a:r>
          </a:p>
        </p:txBody>
      </p:sp>
      <p:sp>
        <p:nvSpPr>
          <p:cNvPr id="3" name="Content Placeholder 2"/>
          <p:cNvSpPr>
            <a:spLocks noGrp="1"/>
          </p:cNvSpPr>
          <p:nvPr>
            <p:ph sz="half" idx="1"/>
          </p:nvPr>
        </p:nvSpPr>
        <p:spPr/>
        <p:txBody>
          <a:bodyPr/>
          <a:lstStyle/>
          <a:p>
            <a:r>
              <a:rPr lang="en-AU" dirty="0"/>
              <a:t>Access to Justice</a:t>
            </a:r>
          </a:p>
          <a:p>
            <a:pPr marL="536575" lvl="0" indent="-269875" defTabSz="685800">
              <a:spcBef>
                <a:spcPts val="400"/>
              </a:spcBef>
              <a:buFont typeface="Arial" panose="020B0604020202020204" pitchFamily="34" charset="0"/>
              <a:buChar char="•"/>
              <a:defRPr/>
            </a:pPr>
            <a:r>
              <a:rPr lang="en-AU" sz="1000" b="0" dirty="0"/>
              <a:t>Memorandum Of Understanding (MOU) between family court and state practices (e.g. child protection and database from magistrate court to share information to inform earlier decisions on child safety).</a:t>
            </a:r>
          </a:p>
          <a:p>
            <a:pPr marL="536575" lvl="0" indent="-269875" defTabSz="685800">
              <a:spcBef>
                <a:spcPts val="400"/>
              </a:spcBef>
              <a:buFont typeface="Arial" panose="020B0604020202020204" pitchFamily="34" charset="0"/>
              <a:buChar char="•"/>
              <a:defRPr/>
            </a:pPr>
            <a:r>
              <a:rPr lang="en-AU" sz="1000" b="0" dirty="0"/>
              <a:t>The Family Advocacy and Support Service model, from the Third Action Plan, established an integrated service with a social worker working alongside lawyers in five regional areas.</a:t>
            </a:r>
          </a:p>
          <a:p>
            <a:pPr marL="536575" lvl="0" indent="-269875" defTabSz="685800">
              <a:spcBef>
                <a:spcPts val="400"/>
              </a:spcBef>
              <a:buFont typeface="Arial" panose="020B0604020202020204" pitchFamily="34" charset="0"/>
              <a:buChar char="•"/>
              <a:defRPr/>
            </a:pPr>
            <a:r>
              <a:rPr lang="en-AU" sz="1000" b="0" dirty="0"/>
              <a:t>The Family Violence Service model, as it is currently, provides legal support for people coming to the courts.</a:t>
            </a:r>
          </a:p>
          <a:p>
            <a:pPr marL="536575" lvl="1" indent="-269875"/>
            <a:r>
              <a:rPr lang="en-AU" dirty="0"/>
              <a:t>We need an injection of funding, instead of shifting it from existing services that keep women safe, into accommodation options for men who use violence.</a:t>
            </a:r>
          </a:p>
          <a:p>
            <a:pPr marL="536575" lvl="1" indent="-269875"/>
            <a:r>
              <a:rPr lang="en-AU" dirty="0"/>
              <a:t>Need nuanced implementation and application of domestic and family violence legislation.</a:t>
            </a:r>
          </a:p>
          <a:p>
            <a:pPr marL="536575" lvl="1" indent="-269875"/>
            <a:r>
              <a:rPr lang="en-AU" dirty="0"/>
              <a:t>There are varied and inconsistent responses from magistrates based on their understanding of the impact of domestic and family violence on families.</a:t>
            </a:r>
          </a:p>
          <a:p>
            <a:pPr marL="536575" lvl="1" indent="-269875"/>
            <a:r>
              <a:rPr lang="en-AU" dirty="0"/>
              <a:t>We need education and training across the board for understanding of the impact of domestic and family violence, awareness of resources and consistent language used by all frontline workers.</a:t>
            </a:r>
          </a:p>
          <a:p>
            <a:pPr marL="536575" lvl="1" indent="-269875"/>
            <a:r>
              <a:rPr lang="en-AU" dirty="0"/>
              <a:t>Lawyers need Perpetrator Accountability program training.</a:t>
            </a:r>
          </a:p>
          <a:p>
            <a:pPr marL="536575" lvl="1" indent="-269875"/>
            <a:r>
              <a:rPr lang="en-AU" dirty="0"/>
              <a:t>Perpetrators need to be visible. With the sharing of information between courts, both the victim and perpetrator can be tracked.</a:t>
            </a:r>
          </a:p>
          <a:p>
            <a:endParaRPr lang="en-AU" dirty="0"/>
          </a:p>
          <a:p>
            <a:r>
              <a:rPr lang="en-AU" dirty="0"/>
              <a:t>Workforce Capability</a:t>
            </a:r>
          </a:p>
          <a:p>
            <a:pPr marL="585788" lvl="0" indent="-309563" defTabSz="685800">
              <a:spcBef>
                <a:spcPts val="400"/>
              </a:spcBef>
              <a:buFont typeface="Arial" panose="020B0604020202020204" pitchFamily="34" charset="0"/>
              <a:buChar char="•"/>
              <a:defRPr/>
            </a:pPr>
            <a:r>
              <a:rPr lang="en-AU" sz="1000" b="0" dirty="0"/>
              <a:t>Keeping Kids Safe Program to continue as personal development opportunities for Child Advocates to work well with child-centred approach.</a:t>
            </a:r>
          </a:p>
          <a:p>
            <a:pPr lvl="1"/>
            <a:r>
              <a:rPr lang="en-AU" dirty="0"/>
              <a:t>Training needs to be affordable and accessible. How might we conduct placed-based training?</a:t>
            </a:r>
          </a:p>
          <a:p>
            <a:pPr lvl="1"/>
            <a:r>
              <a:rPr lang="en-AU" dirty="0"/>
              <a:t>There is a lack of collaboration with people in communities e.g. hairdressers, vets, childcare workers, doctors and lawyers because they are not trained to recognise and respond to domestic and family violence.</a:t>
            </a:r>
          </a:p>
          <a:p>
            <a:pPr lvl="1"/>
            <a:r>
              <a:rPr lang="en-AU" dirty="0"/>
              <a:t>All organisations need to be competent in addressing domestic and family violence.</a:t>
            </a:r>
          </a:p>
          <a:p>
            <a:pPr lvl="1"/>
            <a:r>
              <a:rPr lang="en-AU" dirty="0"/>
              <a:t>Training should be incorporated into university courses.</a:t>
            </a:r>
          </a:p>
          <a:p>
            <a:pPr lvl="1"/>
            <a:r>
              <a:rPr lang="en-AU" dirty="0"/>
              <a:t>DV Alert is not accessible for people rural or remote. We need to train the trainers training for rural or remote services.</a:t>
            </a:r>
          </a:p>
          <a:p>
            <a:pPr lvl="1"/>
            <a:r>
              <a:rPr lang="en-AU" dirty="0"/>
              <a:t>It is crucial to build local capacity within communities so that it is sustainable.</a:t>
            </a:r>
          </a:p>
          <a:p>
            <a:pPr marL="276225" lvl="0" defTabSz="685800">
              <a:spcBef>
                <a:spcPts val="400"/>
              </a:spcBef>
              <a:defRPr/>
            </a:pPr>
            <a:endParaRPr lang="en-AU" sz="1000" b="0" dirty="0"/>
          </a:p>
        </p:txBody>
      </p:sp>
      <p:sp>
        <p:nvSpPr>
          <p:cNvPr id="5" name="Slide Number Placeholder 4"/>
          <p:cNvSpPr>
            <a:spLocks noGrp="1"/>
          </p:cNvSpPr>
          <p:nvPr>
            <p:ph type="sldNum" sz="quarter" idx="12"/>
          </p:nvPr>
        </p:nvSpPr>
        <p:spPr/>
        <p:txBody>
          <a:bodyPr/>
          <a:lstStyle/>
          <a:p>
            <a:fld id="{EF10AA22-7383-4F49-87C9-FE0A84CB7966}" type="slidenum">
              <a:rPr lang="en-AU" smtClean="0"/>
              <a:pPr/>
              <a:t>10</a:t>
            </a:fld>
            <a:endParaRPr lang="en-AU" dirty="0"/>
          </a:p>
        </p:txBody>
      </p:sp>
      <p:sp>
        <p:nvSpPr>
          <p:cNvPr id="6" name="Footer Placeholder 3">
            <a:extLst>
              <a:ext uri="{FF2B5EF4-FFF2-40B4-BE49-F238E27FC236}">
                <a16:creationId xmlns:a16="http://schemas.microsoft.com/office/drawing/2014/main" id="{8F566526-7B02-43E5-AD38-2BA46AD04E43}"/>
              </a:ext>
            </a:extLst>
          </p:cNvPr>
          <p:cNvSpPr>
            <a:spLocks noGrp="1"/>
          </p:cNvSpPr>
          <p:nvPr>
            <p:ph type="ftr" sz="quarter" idx="11"/>
          </p:nvPr>
        </p:nvSpPr>
        <p:spPr>
          <a:xfrm>
            <a:off x="585926" y="6453336"/>
            <a:ext cx="6650370" cy="303651"/>
          </a:xfrm>
        </p:spPr>
        <p:txBody>
          <a:bodyPr/>
          <a:lstStyle/>
          <a:p>
            <a:r>
              <a:rPr lang="en-AU"/>
              <a:t>Fourth Action Plan of the National Plan to Reduce Violence Against Women and Their Children - Consultation Workshop Summary </a:t>
            </a:r>
            <a:endParaRPr lang="en-AU" dirty="0"/>
          </a:p>
        </p:txBody>
      </p:sp>
    </p:spTree>
    <p:extLst>
      <p:ext uri="{BB962C8B-B14F-4D97-AF65-F5344CB8AC3E}">
        <p14:creationId xmlns:p14="http://schemas.microsoft.com/office/powerpoint/2010/main" val="3053483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AU" dirty="0"/>
              <a:t>Big Shifts</a:t>
            </a:r>
            <a:br>
              <a:rPr lang="en-AU" dirty="0"/>
            </a:br>
            <a:r>
              <a:rPr lang="en-AU" sz="2000" dirty="0"/>
              <a:t>What are the big shifts we want to see in this space?</a:t>
            </a:r>
          </a:p>
        </p:txBody>
      </p:sp>
      <p:sp>
        <p:nvSpPr>
          <p:cNvPr id="4" name="Slide Number Placeholder 3"/>
          <p:cNvSpPr>
            <a:spLocks noGrp="1"/>
          </p:cNvSpPr>
          <p:nvPr>
            <p:ph type="sldNum" sz="quarter" idx="12"/>
          </p:nvPr>
        </p:nvSpPr>
        <p:spPr/>
        <p:txBody>
          <a:bodyPr/>
          <a:lstStyle/>
          <a:p>
            <a:fld id="{EF10AA22-7383-4F49-87C9-FE0A84CB7966}" type="slidenum">
              <a:rPr lang="en-AU" smtClean="0"/>
              <a:pPr/>
              <a:t>11</a:t>
            </a:fld>
            <a:endParaRPr lang="en-AU" dirty="0"/>
          </a:p>
        </p:txBody>
      </p:sp>
    </p:spTree>
    <p:extLst>
      <p:ext uri="{BB962C8B-B14F-4D97-AF65-F5344CB8AC3E}">
        <p14:creationId xmlns:p14="http://schemas.microsoft.com/office/powerpoint/2010/main" val="7550819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412A2B-84C9-4CC4-A026-DFABF34D6027}"/>
              </a:ext>
            </a:extLst>
          </p:cNvPr>
          <p:cNvSpPr>
            <a:spLocks noGrp="1"/>
          </p:cNvSpPr>
          <p:nvPr>
            <p:ph type="title"/>
          </p:nvPr>
        </p:nvSpPr>
        <p:spPr/>
        <p:txBody>
          <a:bodyPr/>
          <a:lstStyle/>
          <a:p>
            <a:r>
              <a:rPr lang="en-AU" sz="2400" dirty="0"/>
              <a:t>Big shifts </a:t>
            </a:r>
          </a:p>
        </p:txBody>
      </p:sp>
      <p:sp>
        <p:nvSpPr>
          <p:cNvPr id="4" name="Footer Placeholder 3">
            <a:extLst>
              <a:ext uri="{FF2B5EF4-FFF2-40B4-BE49-F238E27FC236}">
                <a16:creationId xmlns:a16="http://schemas.microsoft.com/office/drawing/2014/main" id="{C66FA4C3-6424-4BA3-9F26-54AF94E4F9A3}"/>
              </a:ext>
            </a:extLst>
          </p:cNvPr>
          <p:cNvSpPr>
            <a:spLocks noGrp="1"/>
          </p:cNvSpPr>
          <p:nvPr>
            <p:ph type="ftr" sz="quarter" idx="11"/>
          </p:nvPr>
        </p:nvSpPr>
        <p:spPr>
          <a:xfrm>
            <a:off x="585926" y="6453336"/>
            <a:ext cx="7802498" cy="303651"/>
          </a:xfrm>
        </p:spPr>
        <p:txBody>
          <a:bodyPr/>
          <a:lstStyle/>
          <a:p>
            <a:r>
              <a:rPr lang="en-AU" dirty="0"/>
              <a:t>Fourth Action Plan of the National Plan to Reduce Violence Against Women and Their Children - Consultation Workshop Summary </a:t>
            </a:r>
          </a:p>
        </p:txBody>
      </p:sp>
      <p:sp>
        <p:nvSpPr>
          <p:cNvPr id="5" name="Slide Number Placeholder 4">
            <a:extLst>
              <a:ext uri="{FF2B5EF4-FFF2-40B4-BE49-F238E27FC236}">
                <a16:creationId xmlns:a16="http://schemas.microsoft.com/office/drawing/2014/main" id="{29333338-DBC7-4E20-A9C8-CDE262F85C3D}"/>
              </a:ext>
            </a:extLst>
          </p:cNvPr>
          <p:cNvSpPr>
            <a:spLocks noGrp="1"/>
          </p:cNvSpPr>
          <p:nvPr>
            <p:ph type="sldNum" sz="quarter" idx="12"/>
          </p:nvPr>
        </p:nvSpPr>
        <p:spPr/>
        <p:txBody>
          <a:bodyPr/>
          <a:lstStyle/>
          <a:p>
            <a:fld id="{EF10AA22-7383-4F49-87C9-FE0A84CB7966}" type="slidenum">
              <a:rPr lang="en-AU" smtClean="0"/>
              <a:t>12</a:t>
            </a:fld>
            <a:endParaRPr lang="en-AU"/>
          </a:p>
        </p:txBody>
      </p:sp>
      <p:graphicFrame>
        <p:nvGraphicFramePr>
          <p:cNvPr id="11" name="Table 10">
            <a:extLst>
              <a:ext uri="{FF2B5EF4-FFF2-40B4-BE49-F238E27FC236}">
                <a16:creationId xmlns:a16="http://schemas.microsoft.com/office/drawing/2014/main" id="{55BC079D-167B-E240-BE85-0CDBABB7D594}"/>
              </a:ext>
            </a:extLst>
          </p:cNvPr>
          <p:cNvGraphicFramePr>
            <a:graphicFrameLocks noGrp="1"/>
          </p:cNvGraphicFramePr>
          <p:nvPr>
            <p:extLst>
              <p:ext uri="{D42A27DB-BD31-4B8C-83A1-F6EECF244321}">
                <p14:modId xmlns:p14="http://schemas.microsoft.com/office/powerpoint/2010/main" val="4034868498"/>
              </p:ext>
            </p:extLst>
          </p:nvPr>
        </p:nvGraphicFramePr>
        <p:xfrm>
          <a:off x="585788" y="1125538"/>
          <a:ext cx="8140700" cy="3916680"/>
        </p:xfrm>
        <a:graphic>
          <a:graphicData uri="http://schemas.openxmlformats.org/drawingml/2006/table">
            <a:tbl>
              <a:tblPr firstRow="1" bandRow="1">
                <a:tableStyleId>{5A111915-BE36-4E01-A7E5-04B1672EAD32}</a:tableStyleId>
              </a:tblPr>
              <a:tblGrid>
                <a:gridCol w="4070350">
                  <a:extLst>
                    <a:ext uri="{9D8B030D-6E8A-4147-A177-3AD203B41FA5}">
                      <a16:colId xmlns:a16="http://schemas.microsoft.com/office/drawing/2014/main" val="1022870252"/>
                    </a:ext>
                  </a:extLst>
                </a:gridCol>
                <a:gridCol w="4070350">
                  <a:extLst>
                    <a:ext uri="{9D8B030D-6E8A-4147-A177-3AD203B41FA5}">
                      <a16:colId xmlns:a16="http://schemas.microsoft.com/office/drawing/2014/main" val="1639606158"/>
                    </a:ext>
                  </a:extLst>
                </a:gridCol>
              </a:tblGrid>
              <a:tr h="256032">
                <a:tc>
                  <a:txBody>
                    <a:bodyPr/>
                    <a:lstStyle/>
                    <a:p>
                      <a:r>
                        <a:rPr lang="en-AU" sz="1100" dirty="0"/>
                        <a:t>FROM</a:t>
                      </a:r>
                    </a:p>
                  </a:txBody>
                  <a:tcPr marL="91462" marR="91462">
                    <a:lnL w="6350" cap="flat" cmpd="sng" algn="ctr">
                      <a:solidFill>
                        <a:schemeClr val="accent5"/>
                      </a:solidFill>
                      <a:prstDash val="solid"/>
                      <a:round/>
                      <a:headEnd type="none" w="med" len="med"/>
                      <a:tailEnd type="none" w="med" len="med"/>
                    </a:lnL>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tcPr>
                </a:tc>
                <a:tc>
                  <a:txBody>
                    <a:bodyPr/>
                    <a:lstStyle/>
                    <a:p>
                      <a:r>
                        <a:rPr lang="en-AU" sz="1100" dirty="0"/>
                        <a:t>TO</a:t>
                      </a:r>
                    </a:p>
                  </a:txBody>
                  <a:tcPr marL="91462" marR="91462">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tcPr>
                </a:tc>
                <a:extLst>
                  <a:ext uri="{0D108BD9-81ED-4DB2-BD59-A6C34878D82A}">
                    <a16:rowId xmlns:a16="http://schemas.microsoft.com/office/drawing/2014/main" val="4099997070"/>
                  </a:ext>
                </a:extLst>
              </a:tr>
              <a:tr h="256032">
                <a:tc>
                  <a:txBody>
                    <a:bodyPr/>
                    <a:lstStyle/>
                    <a:p>
                      <a:pPr>
                        <a:buNone/>
                      </a:pPr>
                      <a:r>
                        <a:rPr lang="en-AU" sz="1000" dirty="0"/>
                        <a:t>"Family Violence“ and</a:t>
                      </a:r>
                      <a:r>
                        <a:rPr lang="en-AU" sz="1000" baseline="0" dirty="0"/>
                        <a:t> a challenge for the sector</a:t>
                      </a:r>
                      <a:endParaRPr lang="en-AU" sz="1000" dirty="0"/>
                    </a:p>
                  </a:txBody>
                  <a:tcPr marL="91462" marR="91462">
                    <a:lnL w="6350" cap="flat" cmpd="sng" algn="ctr">
                      <a:solidFill>
                        <a:schemeClr val="accent5"/>
                      </a:solidFill>
                      <a:prstDash val="solid"/>
                      <a:round/>
                      <a:headEnd type="none" w="med" len="med"/>
                      <a:tailEnd type="none" w="med" len="med"/>
                    </a:lnL>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tcPr>
                </a:tc>
                <a:tc>
                  <a:txBody>
                    <a:bodyPr/>
                    <a:lstStyle/>
                    <a:p>
                      <a:pPr>
                        <a:buNone/>
                      </a:pPr>
                      <a:r>
                        <a:rPr lang="en-AU" sz="1000" dirty="0"/>
                        <a:t>National Emergency for the whole</a:t>
                      </a:r>
                      <a:r>
                        <a:rPr lang="en-AU" sz="1000" baseline="0" dirty="0"/>
                        <a:t> Australian community</a:t>
                      </a:r>
                      <a:endParaRPr lang="en-AU" sz="1000" dirty="0"/>
                    </a:p>
                  </a:txBody>
                  <a:tcPr marL="91462" marR="91462">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tcPr>
                </a:tc>
                <a:extLst>
                  <a:ext uri="{0D108BD9-81ED-4DB2-BD59-A6C34878D82A}">
                    <a16:rowId xmlns:a16="http://schemas.microsoft.com/office/drawing/2014/main" val="681887929"/>
                  </a:ext>
                </a:extLst>
              </a:tr>
              <a:tr h="256032">
                <a:tc>
                  <a:txBody>
                    <a:bodyPr/>
                    <a:lstStyle/>
                    <a:p>
                      <a:pPr lvl="0">
                        <a:buNone/>
                      </a:pPr>
                      <a:r>
                        <a:rPr lang="en-AU" sz="1000" dirty="0"/>
                        <a:t>Good practice that doesn't get properly evaluated to establish evidence base</a:t>
                      </a:r>
                    </a:p>
                  </a:txBody>
                  <a:tcPr marL="91462" marR="91462">
                    <a:lnL w="6350" cap="flat" cmpd="sng" algn="ctr">
                      <a:solidFill>
                        <a:schemeClr val="accent5"/>
                      </a:solidFill>
                      <a:prstDash val="solid"/>
                      <a:round/>
                      <a:headEnd type="none" w="med" len="med"/>
                      <a:tailEnd type="none" w="med" len="med"/>
                    </a:lnL>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tcPr>
                </a:tc>
                <a:tc>
                  <a:txBody>
                    <a:bodyPr/>
                    <a:lstStyle/>
                    <a:p>
                      <a:pPr lvl="0">
                        <a:buNone/>
                      </a:pPr>
                      <a:r>
                        <a:rPr lang="en-AU" sz="1000" dirty="0"/>
                        <a:t>Evidence driving change</a:t>
                      </a:r>
                      <a:endParaRPr lang="en-US" dirty="0"/>
                    </a:p>
                  </a:txBody>
                  <a:tcPr marL="91462" marR="91462">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tcPr>
                </a:tc>
                <a:extLst>
                  <a:ext uri="{0D108BD9-81ED-4DB2-BD59-A6C34878D82A}">
                    <a16:rowId xmlns:a16="http://schemas.microsoft.com/office/drawing/2014/main" val="2649728126"/>
                  </a:ext>
                </a:extLst>
              </a:tr>
              <a:tr h="256032">
                <a:tc>
                  <a:txBody>
                    <a:bodyPr/>
                    <a:lstStyle/>
                    <a:p>
                      <a:pPr>
                        <a:buNone/>
                      </a:pPr>
                      <a:r>
                        <a:rPr lang="en-AU" sz="1000" dirty="0"/>
                        <a:t>A criminal justice system that traumatises victims</a:t>
                      </a:r>
                    </a:p>
                  </a:txBody>
                  <a:tcPr marL="91462" marR="91462">
                    <a:lnL w="6350" cap="flat" cmpd="sng" algn="ctr">
                      <a:solidFill>
                        <a:schemeClr val="accent5"/>
                      </a:solidFill>
                      <a:prstDash val="solid"/>
                      <a:round/>
                      <a:headEnd type="none" w="med" len="med"/>
                      <a:tailEnd type="none" w="med" len="med"/>
                    </a:lnL>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tcPr>
                </a:tc>
                <a:tc>
                  <a:txBody>
                    <a:bodyPr/>
                    <a:lstStyle/>
                    <a:p>
                      <a:pPr>
                        <a:buNone/>
                      </a:pPr>
                      <a:r>
                        <a:rPr lang="en-AU" sz="1000" dirty="0"/>
                        <a:t>A system that achieves true justice</a:t>
                      </a:r>
                    </a:p>
                  </a:txBody>
                  <a:tcPr marL="91462" marR="91462">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tcPr>
                </a:tc>
                <a:extLst>
                  <a:ext uri="{0D108BD9-81ED-4DB2-BD59-A6C34878D82A}">
                    <a16:rowId xmlns:a16="http://schemas.microsoft.com/office/drawing/2014/main" val="2936329636"/>
                  </a:ext>
                </a:extLst>
              </a:tr>
              <a:tr h="256032">
                <a:tc>
                  <a:txBody>
                    <a:bodyPr/>
                    <a:lstStyle/>
                    <a:p>
                      <a:pPr>
                        <a:buNone/>
                      </a:pPr>
                      <a:r>
                        <a:rPr lang="en-AU" sz="1000" dirty="0"/>
                        <a:t>Funding linked to service delivery</a:t>
                      </a:r>
                    </a:p>
                  </a:txBody>
                  <a:tcPr marL="91462" marR="91462">
                    <a:lnL w="6350" cap="flat" cmpd="sng" algn="ctr">
                      <a:solidFill>
                        <a:schemeClr val="accent5"/>
                      </a:solidFill>
                      <a:prstDash val="solid"/>
                      <a:round/>
                      <a:headEnd type="none" w="med" len="med"/>
                      <a:tailEnd type="none" w="med" len="med"/>
                    </a:lnL>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tcPr>
                </a:tc>
                <a:tc>
                  <a:txBody>
                    <a:bodyPr/>
                    <a:lstStyle/>
                    <a:p>
                      <a:pPr>
                        <a:buNone/>
                      </a:pPr>
                      <a:r>
                        <a:rPr lang="en-AU" sz="1000" dirty="0"/>
                        <a:t>Results based funding; KPIs for state and territory to reduce violence tied to funding</a:t>
                      </a:r>
                    </a:p>
                  </a:txBody>
                  <a:tcPr marL="91462" marR="91462">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tcPr>
                </a:tc>
                <a:extLst>
                  <a:ext uri="{0D108BD9-81ED-4DB2-BD59-A6C34878D82A}">
                    <a16:rowId xmlns:a16="http://schemas.microsoft.com/office/drawing/2014/main" val="755554070"/>
                  </a:ext>
                </a:extLst>
              </a:tr>
              <a:tr h="256032">
                <a:tc>
                  <a:txBody>
                    <a:bodyPr/>
                    <a:lstStyle/>
                    <a:p>
                      <a:pPr>
                        <a:buNone/>
                      </a:pPr>
                      <a:r>
                        <a:rPr lang="en-AU" sz="1000" dirty="0"/>
                        <a:t>Social acceptance that domestic, family and sexual violence are things that happens</a:t>
                      </a:r>
                    </a:p>
                  </a:txBody>
                  <a:tcPr marL="91462" marR="91462">
                    <a:lnL w="6350" cap="flat" cmpd="sng" algn="ctr">
                      <a:solidFill>
                        <a:schemeClr val="accent5"/>
                      </a:solidFill>
                      <a:prstDash val="solid"/>
                      <a:round/>
                      <a:headEnd type="none" w="med" len="med"/>
                      <a:tailEnd type="none" w="med" len="med"/>
                    </a:lnL>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tcPr>
                </a:tc>
                <a:tc>
                  <a:txBody>
                    <a:bodyPr/>
                    <a:lstStyle/>
                    <a:p>
                      <a:pPr>
                        <a:buNone/>
                      </a:pPr>
                      <a:r>
                        <a:rPr lang="en-AU" sz="1000" dirty="0"/>
                        <a:t>Cultural change at societal level, treating people with respect, dignity, love</a:t>
                      </a:r>
                    </a:p>
                  </a:txBody>
                  <a:tcPr marL="91462" marR="91462">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tcPr>
                </a:tc>
                <a:extLst>
                  <a:ext uri="{0D108BD9-81ED-4DB2-BD59-A6C34878D82A}">
                    <a16:rowId xmlns:a16="http://schemas.microsoft.com/office/drawing/2014/main" val="677614891"/>
                  </a:ext>
                </a:extLst>
              </a:tr>
              <a:tr h="256032">
                <a:tc>
                  <a:txBody>
                    <a:bodyPr/>
                    <a:lstStyle/>
                    <a:p>
                      <a:r>
                        <a:rPr lang="en-AU" sz="1000" dirty="0"/>
                        <a:t>MOUs and legislations inhibiting collaboration</a:t>
                      </a:r>
                    </a:p>
                  </a:txBody>
                  <a:tcPr marL="91462" marR="91462">
                    <a:lnL w="6350" cap="flat" cmpd="sng" algn="ctr">
                      <a:solidFill>
                        <a:schemeClr val="accent5"/>
                      </a:solidFill>
                      <a:prstDash val="solid"/>
                      <a:round/>
                      <a:headEnd type="none" w="med" len="med"/>
                      <a:tailEnd type="none" w="med" len="med"/>
                    </a:lnL>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tcPr>
                </a:tc>
                <a:tc>
                  <a:txBody>
                    <a:bodyPr/>
                    <a:lstStyle/>
                    <a:p>
                      <a:r>
                        <a:rPr lang="en-AU" sz="1000" dirty="0"/>
                        <a:t>Information sharing protocols between service providers</a:t>
                      </a:r>
                    </a:p>
                  </a:txBody>
                  <a:tcPr marL="91462" marR="91462">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tcPr>
                </a:tc>
                <a:extLst>
                  <a:ext uri="{0D108BD9-81ED-4DB2-BD59-A6C34878D82A}">
                    <a16:rowId xmlns:a16="http://schemas.microsoft.com/office/drawing/2014/main" val="1240889373"/>
                  </a:ext>
                </a:extLst>
              </a:tr>
              <a:tr h="256032">
                <a:tc>
                  <a:txBody>
                    <a:bodyPr/>
                    <a:lstStyle/>
                    <a:p>
                      <a:pPr>
                        <a:buNone/>
                      </a:pPr>
                      <a:r>
                        <a:rPr lang="en-AU" sz="1000" dirty="0"/>
                        <a:t>Domestic,</a:t>
                      </a:r>
                      <a:r>
                        <a:rPr lang="en-AU" sz="1000" baseline="0" dirty="0"/>
                        <a:t> family and sexual violence communicated only</a:t>
                      </a:r>
                      <a:r>
                        <a:rPr lang="en-AU" sz="1000" dirty="0"/>
                        <a:t> solely a bad news story</a:t>
                      </a:r>
                    </a:p>
                  </a:txBody>
                  <a:tcPr marL="91462" marR="91462">
                    <a:lnL w="6350" cap="flat" cmpd="sng" algn="ctr">
                      <a:solidFill>
                        <a:schemeClr val="accent5"/>
                      </a:solidFill>
                      <a:prstDash val="solid"/>
                      <a:round/>
                      <a:headEnd type="none" w="med" len="med"/>
                      <a:tailEnd type="none" w="med" len="med"/>
                    </a:lnL>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tcPr>
                </a:tc>
                <a:tc>
                  <a:txBody>
                    <a:bodyPr/>
                    <a:lstStyle/>
                    <a:p>
                      <a:r>
                        <a:rPr lang="en-AU" sz="1000" dirty="0"/>
                        <a:t>Positive survivor stories of responses from police, family and friends</a:t>
                      </a:r>
                    </a:p>
                  </a:txBody>
                  <a:tcPr marL="91462" marR="91462">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tcPr>
                </a:tc>
                <a:extLst>
                  <a:ext uri="{0D108BD9-81ED-4DB2-BD59-A6C34878D82A}">
                    <a16:rowId xmlns:a16="http://schemas.microsoft.com/office/drawing/2014/main" val="1775905145"/>
                  </a:ext>
                </a:extLst>
              </a:tr>
              <a:tr h="256032">
                <a:tc>
                  <a:txBody>
                    <a:bodyPr/>
                    <a:lstStyle/>
                    <a:p>
                      <a:pPr>
                        <a:buNone/>
                      </a:pPr>
                      <a:r>
                        <a:rPr lang="en-AU" sz="1000" dirty="0"/>
                        <a:t>Domestic</a:t>
                      </a:r>
                      <a:r>
                        <a:rPr lang="en-AU" sz="1000" baseline="0" dirty="0"/>
                        <a:t> and family violence</a:t>
                      </a:r>
                      <a:r>
                        <a:rPr lang="en-AU" sz="1000" dirty="0"/>
                        <a:t> as a women's issue</a:t>
                      </a:r>
                    </a:p>
                  </a:txBody>
                  <a:tcPr marL="91462" marR="91462">
                    <a:lnL w="6350" cap="flat" cmpd="sng" algn="ctr">
                      <a:solidFill>
                        <a:schemeClr val="accent5"/>
                      </a:solidFill>
                      <a:prstDash val="solid"/>
                      <a:round/>
                      <a:headEnd type="none" w="med" len="med"/>
                      <a:tailEnd type="none" w="med" len="med"/>
                    </a:lnL>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tcPr>
                </a:tc>
                <a:tc>
                  <a:txBody>
                    <a:bodyPr/>
                    <a:lstStyle/>
                    <a:p>
                      <a:r>
                        <a:rPr lang="en-AU" sz="1000" dirty="0"/>
                        <a:t>Domestic violence advocacy as a community issue</a:t>
                      </a:r>
                    </a:p>
                  </a:txBody>
                  <a:tcPr marL="91462" marR="91462">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tcPr>
                </a:tc>
                <a:extLst>
                  <a:ext uri="{0D108BD9-81ED-4DB2-BD59-A6C34878D82A}">
                    <a16:rowId xmlns:a16="http://schemas.microsoft.com/office/drawing/2014/main" val="1187157333"/>
                  </a:ext>
                </a:extLst>
              </a:tr>
              <a:tr h="256032">
                <a:tc>
                  <a:txBody>
                    <a:bodyPr/>
                    <a:lstStyle/>
                    <a:p>
                      <a:pPr>
                        <a:buNone/>
                      </a:pPr>
                      <a:r>
                        <a:rPr lang="en-AU" sz="1000" dirty="0"/>
                        <a:t>Top down decisions about 'what' to do at local level</a:t>
                      </a:r>
                    </a:p>
                  </a:txBody>
                  <a:tcPr marL="91462" marR="91462">
                    <a:lnL w="6350" cap="flat" cmpd="sng" algn="ctr">
                      <a:solidFill>
                        <a:schemeClr val="accent5"/>
                      </a:solidFill>
                      <a:prstDash val="solid"/>
                      <a:round/>
                      <a:headEnd type="none" w="med" len="med"/>
                      <a:tailEnd type="none" w="med" len="med"/>
                    </a:lnL>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tcPr>
                </a:tc>
                <a:tc>
                  <a:txBody>
                    <a:bodyPr/>
                    <a:lstStyle/>
                    <a:p>
                      <a:r>
                        <a:rPr lang="en-AU" sz="1000" dirty="0"/>
                        <a:t>Creative responses through partnerships without increase funding</a:t>
                      </a:r>
                    </a:p>
                  </a:txBody>
                  <a:tcPr marL="91462" marR="91462">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tcPr>
                </a:tc>
                <a:extLst>
                  <a:ext uri="{0D108BD9-81ED-4DB2-BD59-A6C34878D82A}">
                    <a16:rowId xmlns:a16="http://schemas.microsoft.com/office/drawing/2014/main" val="1740432760"/>
                  </a:ext>
                </a:extLst>
              </a:tr>
              <a:tr h="256032">
                <a:tc>
                  <a:txBody>
                    <a:bodyPr/>
                    <a:lstStyle/>
                    <a:p>
                      <a:pPr>
                        <a:buNone/>
                      </a:pPr>
                      <a:r>
                        <a:rPr lang="en-AU" sz="1000" dirty="0"/>
                        <a:t>Adult focus</a:t>
                      </a:r>
                    </a:p>
                  </a:txBody>
                  <a:tcPr marL="91462" marR="91462">
                    <a:lnL w="6350" cap="flat" cmpd="sng" algn="ctr">
                      <a:solidFill>
                        <a:schemeClr val="accent5"/>
                      </a:solidFill>
                      <a:prstDash val="solid"/>
                      <a:round/>
                      <a:headEnd type="none" w="med" len="med"/>
                      <a:tailEnd type="none" w="med" len="med"/>
                    </a:lnL>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tcPr>
                </a:tc>
                <a:tc>
                  <a:txBody>
                    <a:bodyPr/>
                    <a:lstStyle/>
                    <a:p>
                      <a:r>
                        <a:rPr lang="en-AU" sz="1000" dirty="0"/>
                        <a:t>Children having a voice</a:t>
                      </a:r>
                      <a:r>
                        <a:rPr lang="en-AU" sz="1000" baseline="0" dirty="0"/>
                        <a:t> with</a:t>
                      </a:r>
                      <a:r>
                        <a:rPr lang="en-AU" sz="1000" dirty="0"/>
                        <a:t> heard and informed decisions having impact on their lives</a:t>
                      </a:r>
                    </a:p>
                  </a:txBody>
                  <a:tcPr marL="91462" marR="91462">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tcPr>
                </a:tc>
                <a:extLst>
                  <a:ext uri="{0D108BD9-81ED-4DB2-BD59-A6C34878D82A}">
                    <a16:rowId xmlns:a16="http://schemas.microsoft.com/office/drawing/2014/main" val="2106160444"/>
                  </a:ext>
                </a:extLst>
              </a:tr>
              <a:tr h="256032">
                <a:tc>
                  <a:txBody>
                    <a:bodyPr/>
                    <a:lstStyle/>
                    <a:p>
                      <a:pPr>
                        <a:buNone/>
                      </a:pPr>
                      <a:r>
                        <a:rPr lang="en-AU" sz="1000" dirty="0"/>
                        <a:t>Poor data hygiene</a:t>
                      </a:r>
                    </a:p>
                  </a:txBody>
                  <a:tcPr marL="91462" marR="91462">
                    <a:lnL w="6350" cap="flat" cmpd="sng" algn="ctr">
                      <a:solidFill>
                        <a:schemeClr val="accent5"/>
                      </a:solidFill>
                      <a:prstDash val="solid"/>
                      <a:round/>
                      <a:headEnd type="none" w="med" len="med"/>
                      <a:tailEnd type="none" w="med" len="med"/>
                    </a:lnL>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tcPr>
                </a:tc>
                <a:tc>
                  <a:txBody>
                    <a:bodyPr/>
                    <a:lstStyle/>
                    <a:p>
                      <a:r>
                        <a:rPr lang="en-AU" sz="1000" dirty="0"/>
                        <a:t>Consistent collection of disaggregated data by police, helplines to tailor response for communities</a:t>
                      </a:r>
                    </a:p>
                  </a:txBody>
                  <a:tcPr marL="91462" marR="91462">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tcPr>
                </a:tc>
                <a:extLst>
                  <a:ext uri="{0D108BD9-81ED-4DB2-BD59-A6C34878D82A}">
                    <a16:rowId xmlns:a16="http://schemas.microsoft.com/office/drawing/2014/main" val="3989006197"/>
                  </a:ext>
                </a:extLst>
              </a:tr>
            </a:tbl>
          </a:graphicData>
        </a:graphic>
      </p:graphicFrame>
    </p:spTree>
    <p:extLst>
      <p:ext uri="{BB962C8B-B14F-4D97-AF65-F5344CB8AC3E}">
        <p14:creationId xmlns:p14="http://schemas.microsoft.com/office/powerpoint/2010/main" val="42384670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412A2B-84C9-4CC4-A026-DFABF34D6027}"/>
              </a:ext>
            </a:extLst>
          </p:cNvPr>
          <p:cNvSpPr>
            <a:spLocks noGrp="1"/>
          </p:cNvSpPr>
          <p:nvPr>
            <p:ph type="title"/>
          </p:nvPr>
        </p:nvSpPr>
        <p:spPr/>
        <p:txBody>
          <a:bodyPr/>
          <a:lstStyle/>
          <a:p>
            <a:r>
              <a:rPr lang="en-AU" sz="2400" dirty="0"/>
              <a:t>Big shifts </a:t>
            </a:r>
          </a:p>
        </p:txBody>
      </p:sp>
      <p:sp>
        <p:nvSpPr>
          <p:cNvPr id="4" name="Footer Placeholder 3">
            <a:extLst>
              <a:ext uri="{FF2B5EF4-FFF2-40B4-BE49-F238E27FC236}">
                <a16:creationId xmlns:a16="http://schemas.microsoft.com/office/drawing/2014/main" id="{C66FA4C3-6424-4BA3-9F26-54AF94E4F9A3}"/>
              </a:ext>
            </a:extLst>
          </p:cNvPr>
          <p:cNvSpPr>
            <a:spLocks noGrp="1"/>
          </p:cNvSpPr>
          <p:nvPr>
            <p:ph type="ftr" sz="quarter" idx="11"/>
          </p:nvPr>
        </p:nvSpPr>
        <p:spPr>
          <a:xfrm>
            <a:off x="585926" y="6453336"/>
            <a:ext cx="7802498" cy="303651"/>
          </a:xfrm>
        </p:spPr>
        <p:txBody>
          <a:bodyPr/>
          <a:lstStyle/>
          <a:p>
            <a:r>
              <a:rPr lang="en-AU" dirty="0"/>
              <a:t>Fourth Action Plan of the National Plan to Reduce Violence Against Women and Their Children - Consultation Workshop Summary </a:t>
            </a:r>
          </a:p>
        </p:txBody>
      </p:sp>
      <p:sp>
        <p:nvSpPr>
          <p:cNvPr id="5" name="Slide Number Placeholder 4">
            <a:extLst>
              <a:ext uri="{FF2B5EF4-FFF2-40B4-BE49-F238E27FC236}">
                <a16:creationId xmlns:a16="http://schemas.microsoft.com/office/drawing/2014/main" id="{29333338-DBC7-4E20-A9C8-CDE262F85C3D}"/>
              </a:ext>
            </a:extLst>
          </p:cNvPr>
          <p:cNvSpPr>
            <a:spLocks noGrp="1"/>
          </p:cNvSpPr>
          <p:nvPr>
            <p:ph type="sldNum" sz="quarter" idx="12"/>
          </p:nvPr>
        </p:nvSpPr>
        <p:spPr/>
        <p:txBody>
          <a:bodyPr/>
          <a:lstStyle/>
          <a:p>
            <a:fld id="{EF10AA22-7383-4F49-87C9-FE0A84CB7966}" type="slidenum">
              <a:rPr lang="en-AU" smtClean="0"/>
              <a:t>13</a:t>
            </a:fld>
            <a:endParaRPr lang="en-AU"/>
          </a:p>
        </p:txBody>
      </p:sp>
      <p:graphicFrame>
        <p:nvGraphicFramePr>
          <p:cNvPr id="11" name="Table 10">
            <a:extLst>
              <a:ext uri="{FF2B5EF4-FFF2-40B4-BE49-F238E27FC236}">
                <a16:creationId xmlns:a16="http://schemas.microsoft.com/office/drawing/2014/main" id="{55BC079D-167B-E240-BE85-0CDBABB7D594}"/>
              </a:ext>
            </a:extLst>
          </p:cNvPr>
          <p:cNvGraphicFramePr>
            <a:graphicFrameLocks noGrp="1"/>
          </p:cNvGraphicFramePr>
          <p:nvPr>
            <p:extLst>
              <p:ext uri="{D42A27DB-BD31-4B8C-83A1-F6EECF244321}">
                <p14:modId xmlns:p14="http://schemas.microsoft.com/office/powerpoint/2010/main" val="159064229"/>
              </p:ext>
            </p:extLst>
          </p:nvPr>
        </p:nvGraphicFramePr>
        <p:xfrm>
          <a:off x="585788" y="1125538"/>
          <a:ext cx="8140700" cy="1959864"/>
        </p:xfrm>
        <a:graphic>
          <a:graphicData uri="http://schemas.openxmlformats.org/drawingml/2006/table">
            <a:tbl>
              <a:tblPr firstRow="1" bandRow="1">
                <a:tableStyleId>{5A111915-BE36-4E01-A7E5-04B1672EAD32}</a:tableStyleId>
              </a:tblPr>
              <a:tblGrid>
                <a:gridCol w="4070350">
                  <a:extLst>
                    <a:ext uri="{9D8B030D-6E8A-4147-A177-3AD203B41FA5}">
                      <a16:colId xmlns:a16="http://schemas.microsoft.com/office/drawing/2014/main" val="1022870252"/>
                    </a:ext>
                  </a:extLst>
                </a:gridCol>
                <a:gridCol w="4070350">
                  <a:extLst>
                    <a:ext uri="{9D8B030D-6E8A-4147-A177-3AD203B41FA5}">
                      <a16:colId xmlns:a16="http://schemas.microsoft.com/office/drawing/2014/main" val="1639606158"/>
                    </a:ext>
                  </a:extLst>
                </a:gridCol>
              </a:tblGrid>
              <a:tr h="256032">
                <a:tc>
                  <a:txBody>
                    <a:bodyPr/>
                    <a:lstStyle/>
                    <a:p>
                      <a:r>
                        <a:rPr lang="en-AU" sz="1100" dirty="0"/>
                        <a:t>FROM</a:t>
                      </a:r>
                    </a:p>
                  </a:txBody>
                  <a:tcPr marL="91462" marR="91462">
                    <a:lnL w="6350" cap="flat" cmpd="sng" algn="ctr">
                      <a:solidFill>
                        <a:schemeClr val="accent5"/>
                      </a:solidFill>
                      <a:prstDash val="solid"/>
                      <a:round/>
                      <a:headEnd type="none" w="med" len="med"/>
                      <a:tailEnd type="none" w="med" len="med"/>
                    </a:lnL>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tcPr>
                </a:tc>
                <a:tc>
                  <a:txBody>
                    <a:bodyPr/>
                    <a:lstStyle/>
                    <a:p>
                      <a:r>
                        <a:rPr lang="en-AU" sz="1100" dirty="0"/>
                        <a:t>TO</a:t>
                      </a:r>
                    </a:p>
                  </a:txBody>
                  <a:tcPr marL="91462" marR="91462">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tcPr>
                </a:tc>
                <a:extLst>
                  <a:ext uri="{0D108BD9-81ED-4DB2-BD59-A6C34878D82A}">
                    <a16:rowId xmlns:a16="http://schemas.microsoft.com/office/drawing/2014/main" val="4099997070"/>
                  </a:ext>
                </a:extLst>
              </a:tr>
              <a:tr h="256032">
                <a:tc>
                  <a:txBody>
                    <a:bodyPr/>
                    <a:lstStyle/>
                    <a:p>
                      <a:pPr>
                        <a:buNone/>
                      </a:pPr>
                      <a:r>
                        <a:rPr lang="en-AU" sz="1000" dirty="0"/>
                        <a:t>The lens of the sector defining the problem and solutions</a:t>
                      </a:r>
                    </a:p>
                  </a:txBody>
                  <a:tcPr marL="91462" marR="91462">
                    <a:lnL w="6350" cap="flat" cmpd="sng" algn="ctr">
                      <a:solidFill>
                        <a:schemeClr val="accent5"/>
                      </a:solidFill>
                      <a:prstDash val="solid"/>
                      <a:round/>
                      <a:headEnd type="none" w="med" len="med"/>
                      <a:tailEnd type="none" w="med" len="med"/>
                    </a:lnL>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tcPr>
                </a:tc>
                <a:tc>
                  <a:txBody>
                    <a:bodyPr/>
                    <a:lstStyle/>
                    <a:p>
                      <a:r>
                        <a:rPr lang="en-AU" sz="1000" dirty="0"/>
                        <a:t>Widening consultation to involve people </a:t>
                      </a:r>
                      <a:r>
                        <a:rPr lang="en-AU" sz="1000" strike="sngStrike" baseline="0" dirty="0"/>
                        <a:t>who see things that we are not </a:t>
                      </a:r>
                    </a:p>
                  </a:txBody>
                  <a:tcPr marL="91462" marR="91462">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tcPr>
                </a:tc>
                <a:extLst>
                  <a:ext uri="{0D108BD9-81ED-4DB2-BD59-A6C34878D82A}">
                    <a16:rowId xmlns:a16="http://schemas.microsoft.com/office/drawing/2014/main" val="681887929"/>
                  </a:ext>
                </a:extLst>
              </a:tr>
              <a:tr h="256032">
                <a:tc>
                  <a:txBody>
                    <a:bodyPr/>
                    <a:lstStyle/>
                    <a:p>
                      <a:pPr>
                        <a:buNone/>
                      </a:pPr>
                      <a:r>
                        <a:rPr lang="en-AU" sz="1000" dirty="0"/>
                        <a:t>State or federal government issue</a:t>
                      </a:r>
                    </a:p>
                  </a:txBody>
                  <a:tcPr marL="91462" marR="91462">
                    <a:lnL w="6350" cap="flat" cmpd="sng" algn="ctr">
                      <a:solidFill>
                        <a:schemeClr val="accent5"/>
                      </a:solidFill>
                      <a:prstDash val="solid"/>
                      <a:round/>
                      <a:headEnd type="none" w="med" len="med"/>
                      <a:tailEnd type="none" w="med" len="med"/>
                    </a:lnL>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tcPr>
                </a:tc>
                <a:tc>
                  <a:txBody>
                    <a:bodyPr/>
                    <a:lstStyle/>
                    <a:p>
                      <a:r>
                        <a:rPr lang="en-AU" sz="1000" dirty="0"/>
                        <a:t>Local government investing and committing to strategies</a:t>
                      </a:r>
                    </a:p>
                  </a:txBody>
                  <a:tcPr marL="91462" marR="91462">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tcPr>
                </a:tc>
                <a:extLst>
                  <a:ext uri="{0D108BD9-81ED-4DB2-BD59-A6C34878D82A}">
                    <a16:rowId xmlns:a16="http://schemas.microsoft.com/office/drawing/2014/main" val="2465313254"/>
                  </a:ext>
                </a:extLst>
              </a:tr>
              <a:tr h="256032">
                <a:tc>
                  <a:txBody>
                    <a:bodyPr/>
                    <a:lstStyle/>
                    <a:p>
                      <a:r>
                        <a:rPr lang="en-AU" sz="1000" dirty="0"/>
                        <a:t>Perpetrators experience trauma or abuse in life more likely to use violence</a:t>
                      </a:r>
                    </a:p>
                  </a:txBody>
                  <a:tcPr marL="91462" marR="91462">
                    <a:lnL w="6350" cap="flat" cmpd="sng" algn="ctr">
                      <a:solidFill>
                        <a:schemeClr val="accent5"/>
                      </a:solidFill>
                      <a:prstDash val="solid"/>
                      <a:round/>
                      <a:headEnd type="none" w="med" len="med"/>
                      <a:tailEnd type="none" w="med" len="med"/>
                    </a:lnL>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tcPr>
                </a:tc>
                <a:tc>
                  <a:txBody>
                    <a:bodyPr/>
                    <a:lstStyle/>
                    <a:p>
                      <a:r>
                        <a:rPr lang="en-AU" sz="1000" dirty="0"/>
                        <a:t>Greater resources</a:t>
                      </a:r>
                      <a:r>
                        <a:rPr lang="en-AU" sz="1000" baseline="0" dirty="0"/>
                        <a:t> to addressing toxic male sentiments and activities earlier in life (e.g. </a:t>
                      </a:r>
                      <a:r>
                        <a:rPr lang="en-AU" sz="1000" dirty="0"/>
                        <a:t>Minister of Men’s Health)</a:t>
                      </a:r>
                    </a:p>
                  </a:txBody>
                  <a:tcPr marL="91462" marR="91462">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tcPr>
                </a:tc>
                <a:extLst>
                  <a:ext uri="{0D108BD9-81ED-4DB2-BD59-A6C34878D82A}">
                    <a16:rowId xmlns:a16="http://schemas.microsoft.com/office/drawing/2014/main" val="3620499210"/>
                  </a:ext>
                </a:extLst>
              </a:tr>
              <a:tr h="256032">
                <a:tc>
                  <a:txBody>
                    <a:bodyPr/>
                    <a:lstStyle/>
                    <a:p>
                      <a:pPr>
                        <a:buNone/>
                      </a:pPr>
                      <a:r>
                        <a:rPr lang="en-AU" sz="1000" dirty="0"/>
                        <a:t>Services provided to Indigenous communities by mainstream organisations</a:t>
                      </a:r>
                    </a:p>
                  </a:txBody>
                  <a:tcPr marL="91462" marR="91462">
                    <a:lnL w="6350" cap="flat" cmpd="sng" algn="ctr">
                      <a:solidFill>
                        <a:schemeClr val="accent5"/>
                      </a:solidFill>
                      <a:prstDash val="solid"/>
                      <a:round/>
                      <a:headEnd type="none" w="med" len="med"/>
                      <a:tailEnd type="none" w="med" len="med"/>
                    </a:lnL>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tcPr>
                </a:tc>
                <a:tc>
                  <a:txBody>
                    <a:bodyPr/>
                    <a:lstStyle/>
                    <a:p>
                      <a:r>
                        <a:rPr lang="en-AU" sz="1000" dirty="0"/>
                        <a:t>Indigenous-controlled services are recognised and preferred providers for Indigenous communities</a:t>
                      </a:r>
                    </a:p>
                  </a:txBody>
                  <a:tcPr marL="91462" marR="91462">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tcPr>
                </a:tc>
                <a:extLst>
                  <a:ext uri="{0D108BD9-81ED-4DB2-BD59-A6C34878D82A}">
                    <a16:rowId xmlns:a16="http://schemas.microsoft.com/office/drawing/2014/main" val="677614891"/>
                  </a:ext>
                </a:extLst>
              </a:tr>
              <a:tr h="256032">
                <a:tc>
                  <a:txBody>
                    <a:bodyPr/>
                    <a:lstStyle/>
                    <a:p>
                      <a:pPr>
                        <a:buNone/>
                      </a:pPr>
                      <a:r>
                        <a:rPr lang="en-AU" sz="1000" dirty="0"/>
                        <a:t>Short term funding cycles</a:t>
                      </a:r>
                    </a:p>
                  </a:txBody>
                  <a:tcPr marL="91462" marR="91462">
                    <a:lnL w="6350" cap="flat" cmpd="sng" algn="ctr">
                      <a:solidFill>
                        <a:schemeClr val="accent5"/>
                      </a:solidFill>
                      <a:prstDash val="solid"/>
                      <a:round/>
                      <a:headEnd type="none" w="med" len="med"/>
                      <a:tailEnd type="none" w="med" len="med"/>
                    </a:lnL>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tcPr>
                </a:tc>
                <a:tc>
                  <a:txBody>
                    <a:bodyPr/>
                    <a:lstStyle/>
                    <a:p>
                      <a:r>
                        <a:rPr lang="en-AU" sz="1000" dirty="0"/>
                        <a:t>Funding models patient to see long-term change</a:t>
                      </a:r>
                    </a:p>
                  </a:txBody>
                  <a:tcPr marL="91462" marR="91462">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tcPr>
                </a:tc>
                <a:extLst>
                  <a:ext uri="{0D108BD9-81ED-4DB2-BD59-A6C34878D82A}">
                    <a16:rowId xmlns:a16="http://schemas.microsoft.com/office/drawing/2014/main" val="3436312386"/>
                  </a:ext>
                </a:extLst>
              </a:tr>
            </a:tbl>
          </a:graphicData>
        </a:graphic>
      </p:graphicFrame>
    </p:spTree>
    <p:extLst>
      <p:ext uri="{BB962C8B-B14F-4D97-AF65-F5344CB8AC3E}">
        <p14:creationId xmlns:p14="http://schemas.microsoft.com/office/powerpoint/2010/main" val="18504056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Title 1"/>
          <p:cNvSpPr txBox="1">
            <a:spLocks noGrp="1"/>
          </p:cNvSpPr>
          <p:nvPr>
            <p:ph type="title"/>
          </p:nvPr>
        </p:nvSpPr>
        <p:spPr>
          <a:xfrm>
            <a:off x="579268" y="720313"/>
            <a:ext cx="7809156" cy="5444991"/>
          </a:xfrm>
          <a:prstGeom prst="rect">
            <a:avLst/>
          </a:prstGeom>
        </p:spPr>
        <p:txBody>
          <a:bodyPr/>
          <a:lstStyle/>
          <a:p>
            <a:pPr algn="ctr">
              <a:defRPr sz="2800"/>
            </a:pPr>
            <a:r>
              <a:rPr dirty="0"/>
              <a:t/>
            </a:r>
            <a:br>
              <a:rPr dirty="0"/>
            </a:br>
            <a:r>
              <a:rPr dirty="0"/>
              <a:t/>
            </a:r>
            <a:br>
              <a:rPr dirty="0"/>
            </a:br>
            <a:r>
              <a:rPr lang="en-AU" dirty="0"/>
              <a:t>The Department of Social Services</a:t>
            </a:r>
            <a:r>
              <a:rPr dirty="0"/>
              <a:t> acknowledges the traditional owners of country throughout Australia, and their continuing connection to land, </a:t>
            </a:r>
            <a:r>
              <a:rPr lang="en-AU" dirty="0"/>
              <a:t>water</a:t>
            </a:r>
            <a:r>
              <a:rPr dirty="0"/>
              <a:t> and community. </a:t>
            </a:r>
            <a:br>
              <a:rPr dirty="0"/>
            </a:br>
            <a:r>
              <a:rPr dirty="0"/>
              <a:t/>
            </a:r>
            <a:br>
              <a:rPr dirty="0"/>
            </a:br>
            <a:r>
              <a:rPr dirty="0"/>
              <a:t>We pay our respects to them and their cultures,   	and to </a:t>
            </a:r>
            <a:r>
              <a:rPr lang="en-AU" dirty="0"/>
              <a:t>Elders</a:t>
            </a:r>
            <a:r>
              <a:rPr dirty="0"/>
              <a:t> past</a:t>
            </a:r>
            <a:r>
              <a:rPr lang="en-AU" dirty="0"/>
              <a:t>,</a:t>
            </a:r>
            <a:r>
              <a:rPr dirty="0"/>
              <a:t> present</a:t>
            </a:r>
            <a:r>
              <a:rPr lang="en-AU" dirty="0"/>
              <a:t> and emerging</a:t>
            </a:r>
            <a:r>
              <a:rPr dirty="0"/>
              <a:t>.   </a:t>
            </a:r>
          </a:p>
        </p:txBody>
      </p:sp>
    </p:spTree>
    <p:extLst>
      <p:ext uri="{BB962C8B-B14F-4D97-AF65-F5344CB8AC3E}">
        <p14:creationId xmlns:p14="http://schemas.microsoft.com/office/powerpoint/2010/main" val="42947078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 name="Footer Placeholder 3"/>
          <p:cNvSpPr txBox="1"/>
          <p:nvPr/>
        </p:nvSpPr>
        <p:spPr>
          <a:xfrm>
            <a:off x="585925" y="6541661"/>
            <a:ext cx="7226436" cy="127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spAutoFit/>
          </a:bodyPr>
          <a:lstStyle/>
          <a:p>
            <a:pPr>
              <a:defRPr sz="900">
                <a:solidFill>
                  <a:srgbClr val="FFFFFF"/>
                </a:solidFill>
                <a:latin typeface="Georgia"/>
                <a:ea typeface="Georgia"/>
                <a:cs typeface="Georgia"/>
                <a:sym typeface="Georgia"/>
              </a:defRPr>
            </a:pPr>
            <a:r>
              <a:t>Fourth Action Plan of the National Plan to Reduce Violence Against Women and Their Children - </a:t>
            </a:r>
            <a:r>
              <a:rPr>
                <a:solidFill>
                  <a:srgbClr val="CAEE9C"/>
                </a:solidFill>
              </a:rPr>
              <a:t>Consultation</a:t>
            </a:r>
            <a:r>
              <a:rPr>
                <a:solidFill>
                  <a:srgbClr val="B0E66B"/>
                </a:solidFill>
              </a:rPr>
              <a:t> Workshop Summary</a:t>
            </a:r>
            <a:r>
              <a:t> </a:t>
            </a:r>
          </a:p>
        </p:txBody>
      </p:sp>
      <p:sp>
        <p:nvSpPr>
          <p:cNvPr id="129" name="Title 1"/>
          <p:cNvSpPr txBox="1">
            <a:spLocks noGrp="1"/>
          </p:cNvSpPr>
          <p:nvPr>
            <p:ph type="title"/>
          </p:nvPr>
        </p:nvSpPr>
        <p:spPr>
          <a:xfrm>
            <a:off x="585925" y="472165"/>
            <a:ext cx="7972150" cy="329874"/>
          </a:xfrm>
          <a:prstGeom prst="rect">
            <a:avLst/>
          </a:prstGeom>
        </p:spPr>
        <p:txBody>
          <a:bodyPr/>
          <a:lstStyle>
            <a:lvl1pPr defTabSz="886968">
              <a:defRPr sz="2328"/>
            </a:lvl1pPr>
          </a:lstStyle>
          <a:p>
            <a:r>
              <a:t>About this document</a:t>
            </a:r>
          </a:p>
        </p:txBody>
      </p:sp>
      <p:sp>
        <p:nvSpPr>
          <p:cNvPr id="130" name="Content Placeholder 2"/>
          <p:cNvSpPr txBox="1">
            <a:spLocks noGrp="1"/>
          </p:cNvSpPr>
          <p:nvPr>
            <p:ph type="body" sz="half" idx="1"/>
          </p:nvPr>
        </p:nvSpPr>
        <p:spPr>
          <a:xfrm>
            <a:off x="723899" y="1378100"/>
            <a:ext cx="7834175" cy="3317725"/>
          </a:xfrm>
          <a:prstGeom prst="rect">
            <a:avLst/>
          </a:prstGeom>
        </p:spPr>
        <p:txBody>
          <a:bodyPr numCol="2" spcCol="359999">
            <a:normAutofit/>
          </a:bodyPr>
          <a:lstStyle/>
          <a:p>
            <a:pPr>
              <a:defRPr sz="1000" b="0"/>
            </a:pPr>
            <a:r>
              <a:rPr lang="en-AU" sz="1000" dirty="0"/>
              <a:t>This material was commissioned by the Commonwealth of Australia to assist in the collection of information from consultation sessions workshops around Australia. The purpose of this material is to summarise consultations held by the Department of Social Services as part of the development of the Fourth Action Plan in </a:t>
            </a:r>
            <a:r>
              <a:rPr lang="en-AU" dirty="0" smtClean="0"/>
              <a:t>Perth, Western Australia</a:t>
            </a:r>
            <a:r>
              <a:rPr lang="en-AU" sz="1000" dirty="0" smtClean="0"/>
              <a:t>. </a:t>
            </a:r>
            <a:r>
              <a:rPr lang="en-AU" dirty="0"/>
              <a:t>This session was facilitated by </a:t>
            </a:r>
            <a:r>
              <a:rPr lang="en-AU" dirty="0" err="1" smtClean="0"/>
              <a:t>ThinkPlace</a:t>
            </a:r>
            <a:r>
              <a:rPr lang="en-AU" dirty="0" smtClean="0"/>
              <a:t>.</a:t>
            </a:r>
            <a:endParaRPr lang="en-AU" sz="1000" dirty="0" smtClean="0"/>
          </a:p>
          <a:p>
            <a:pPr>
              <a:defRPr sz="1000" b="0"/>
            </a:pPr>
            <a:r>
              <a:rPr lang="en-AU" sz="1000" dirty="0" smtClean="0"/>
              <a:t>The </a:t>
            </a:r>
            <a:r>
              <a:rPr lang="en-AU" sz="1000" dirty="0"/>
              <a:t>Department of Social Services thanks all participants of this discussion for their contributions as part of the development of the Fourth Action Plan.  The views expressed in this material do not necessarily reflect those of the Commonwealth, or indicate a particular course of action. </a:t>
            </a:r>
          </a:p>
          <a:p>
            <a:pPr>
              <a:defRPr sz="1000" b="0"/>
            </a:pPr>
            <a:endParaRPr lang="en-AU" sz="1000" dirty="0"/>
          </a:p>
          <a:p>
            <a:pPr>
              <a:defRPr sz="1000" b="0"/>
            </a:pPr>
            <a:endParaRPr lang="en-AU" sz="1000" dirty="0"/>
          </a:p>
          <a:p>
            <a:pPr>
              <a:defRPr sz="1000" b="0"/>
            </a:pPr>
            <a:endParaRPr lang="en-AU" sz="1000" dirty="0"/>
          </a:p>
          <a:p>
            <a:pPr>
              <a:defRPr sz="1000" b="0"/>
            </a:pPr>
            <a:endParaRPr lang="en-AU" sz="1000" dirty="0"/>
          </a:p>
          <a:p>
            <a:pPr>
              <a:defRPr sz="1000" b="0"/>
            </a:pPr>
            <a:endParaRPr lang="en-AU" sz="1000" dirty="0"/>
          </a:p>
          <a:p>
            <a:pPr>
              <a:defRPr sz="1000" b="0"/>
            </a:pPr>
            <a:endParaRPr lang="en-AU" sz="1000" dirty="0"/>
          </a:p>
          <a:p>
            <a:pPr>
              <a:defRPr sz="1000" b="0"/>
            </a:pPr>
            <a:r>
              <a:rPr lang="en-AU" sz="1000" dirty="0"/>
              <a:t>Copyright notice — 2018</a:t>
            </a:r>
          </a:p>
          <a:p>
            <a:pPr>
              <a:defRPr sz="1000" b="0"/>
            </a:pPr>
            <a:r>
              <a:rPr lang="en-AU" sz="1000" dirty="0"/>
              <a:t>This document is licensed under the Creative Commons Attribution 4.0 International Licence </a:t>
            </a:r>
            <a:r>
              <a:rPr lang="en-AU" sz="1000" dirty="0" err="1"/>
              <a:t>Licence</a:t>
            </a:r>
            <a:r>
              <a:rPr lang="en-AU" sz="1000" dirty="0"/>
              <a:t> URL: https://creativecommons.org/licenses/by/4.0/legalcode Please attribute: © Commonwealth of Australia (Department of Social Services) 2018 Notice identifying other material or rights in this publication: 1. Australian Commonwealth Coat of Arms — not Licensed under Creative Commons, see https://www.itsanhonour.gov.au/coat-arms/index.cfm 2. Certain images and photographs (as marked) — not licensed under Creative Commons’ </a:t>
            </a:r>
          </a:p>
          <a:p>
            <a:pPr>
              <a:defRPr sz="1000" b="0"/>
            </a:pPr>
            <a:endParaRPr lang="en-AU" dirty="0"/>
          </a:p>
          <a:p>
            <a:pPr>
              <a:defRPr sz="1000" b="0"/>
            </a:pPr>
            <a:endParaRPr dirty="0"/>
          </a:p>
        </p:txBody>
      </p:sp>
      <p:sp>
        <p:nvSpPr>
          <p:cNvPr id="131" name="Slide Number Placeholder 4"/>
          <p:cNvSpPr txBox="1">
            <a:spLocks noGrp="1"/>
          </p:cNvSpPr>
          <p:nvPr>
            <p:ph type="sldNum" sz="quarter" idx="4294967295"/>
          </p:nvPr>
        </p:nvSpPr>
        <p:spPr>
          <a:xfrm>
            <a:off x="8599488" y="6541661"/>
            <a:ext cx="127001" cy="1270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3</a:t>
            </a:fld>
            <a:endParaRPr/>
          </a:p>
        </p:txBody>
      </p:sp>
    </p:spTree>
    <p:extLst>
      <p:ext uri="{BB962C8B-B14F-4D97-AF65-F5344CB8AC3E}">
        <p14:creationId xmlns:p14="http://schemas.microsoft.com/office/powerpoint/2010/main" val="11378746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z="2400" dirty="0"/>
              <a:t>Participants of Perth workshop</a:t>
            </a:r>
          </a:p>
        </p:txBody>
      </p:sp>
      <p:sp>
        <p:nvSpPr>
          <p:cNvPr id="4" name="Footer Placeholder 3"/>
          <p:cNvSpPr>
            <a:spLocks noGrp="1"/>
          </p:cNvSpPr>
          <p:nvPr>
            <p:ph type="ftr" sz="quarter" idx="11"/>
          </p:nvPr>
        </p:nvSpPr>
        <p:spPr>
          <a:xfrm>
            <a:off x="585926" y="6453336"/>
            <a:ext cx="7226434" cy="303651"/>
          </a:xfrm>
        </p:spPr>
        <p:txBody>
          <a:bodyPr/>
          <a:lstStyle/>
          <a:p>
            <a:r>
              <a:rPr lang="en-AU" dirty="0"/>
              <a:t>Fourth Action Plan of the National Plan to Reduce Violence Against Women and Their Children - Consultation Workshop Summary </a:t>
            </a:r>
          </a:p>
        </p:txBody>
      </p:sp>
      <p:sp>
        <p:nvSpPr>
          <p:cNvPr id="5" name="Slide Number Placeholder 4"/>
          <p:cNvSpPr>
            <a:spLocks noGrp="1"/>
          </p:cNvSpPr>
          <p:nvPr>
            <p:ph type="sldNum" sz="quarter" idx="12"/>
          </p:nvPr>
        </p:nvSpPr>
        <p:spPr/>
        <p:txBody>
          <a:bodyPr/>
          <a:lstStyle/>
          <a:p>
            <a:fld id="{EF10AA22-7383-4F49-87C9-FE0A84CB7966}" type="slidenum">
              <a:rPr lang="en-AU" smtClean="0"/>
              <a:pPr/>
              <a:t>4</a:t>
            </a:fld>
            <a:endParaRPr lang="en-AU" dirty="0"/>
          </a:p>
        </p:txBody>
      </p:sp>
      <p:graphicFrame>
        <p:nvGraphicFramePr>
          <p:cNvPr id="9" name="Table 8">
            <a:extLst>
              <a:ext uri="{FF2B5EF4-FFF2-40B4-BE49-F238E27FC236}">
                <a16:creationId xmlns:a16="http://schemas.microsoft.com/office/drawing/2014/main" id="{20ADFFE3-B81A-5F4A-ACBA-68909491BAFD}"/>
              </a:ext>
            </a:extLst>
          </p:cNvPr>
          <p:cNvGraphicFramePr>
            <a:graphicFrameLocks noGrp="1"/>
          </p:cNvGraphicFramePr>
          <p:nvPr>
            <p:extLst>
              <p:ext uri="{D42A27DB-BD31-4B8C-83A1-F6EECF244321}">
                <p14:modId xmlns:p14="http://schemas.microsoft.com/office/powerpoint/2010/main" val="2839735322"/>
              </p:ext>
            </p:extLst>
          </p:nvPr>
        </p:nvGraphicFramePr>
        <p:xfrm>
          <a:off x="585926" y="1052736"/>
          <a:ext cx="7972148" cy="4267200"/>
        </p:xfrm>
        <a:graphic>
          <a:graphicData uri="http://schemas.openxmlformats.org/drawingml/2006/table">
            <a:tbl>
              <a:tblPr bandRow="1">
                <a:tableStyleId>{00A15C55-8517-42AA-B614-E9B94910E393}</a:tableStyleId>
              </a:tblPr>
              <a:tblGrid>
                <a:gridCol w="3986074">
                  <a:extLst>
                    <a:ext uri="{9D8B030D-6E8A-4147-A177-3AD203B41FA5}">
                      <a16:colId xmlns:a16="http://schemas.microsoft.com/office/drawing/2014/main" val="1480348797"/>
                    </a:ext>
                  </a:extLst>
                </a:gridCol>
                <a:gridCol w="3986074">
                  <a:extLst>
                    <a:ext uri="{9D8B030D-6E8A-4147-A177-3AD203B41FA5}">
                      <a16:colId xmlns:a16="http://schemas.microsoft.com/office/drawing/2014/main" val="895081895"/>
                    </a:ext>
                  </a:extLst>
                </a:gridCol>
              </a:tblGrid>
              <a:tr h="0">
                <a:tc>
                  <a:txBody>
                    <a:bodyPr/>
                    <a:lstStyle/>
                    <a:p>
                      <a:pPr>
                        <a:lnSpc>
                          <a:spcPct val="100000"/>
                        </a:lnSpc>
                      </a:pPr>
                      <a:r>
                        <a:rPr lang="en-AU" sz="1000" dirty="0" err="1"/>
                        <a:t>Starick</a:t>
                      </a:r>
                      <a:r>
                        <a:rPr lang="en-AU" sz="1000" dirty="0"/>
                        <a:t> Domestic Violence Support Services Inc.</a:t>
                      </a:r>
                    </a:p>
                  </a:txBody>
                  <a:tcPr marL="45720" marR="45720" anchor="ctr"/>
                </a:tc>
                <a:tc>
                  <a:txBody>
                    <a:bodyPr/>
                    <a:lstStyle/>
                    <a:p>
                      <a:pPr marL="0" marR="0" lvl="0" indent="0" algn="l" defTabSz="891917" rtl="0" eaLnBrk="1" fontAlgn="auto" latinLnBrk="0" hangingPunct="1">
                        <a:lnSpc>
                          <a:spcPct val="100000"/>
                        </a:lnSpc>
                        <a:spcBef>
                          <a:spcPts val="0"/>
                        </a:spcBef>
                        <a:spcAft>
                          <a:spcPts val="0"/>
                        </a:spcAft>
                        <a:buClrTx/>
                        <a:buSzTx/>
                        <a:buFontTx/>
                        <a:buNone/>
                        <a:tabLst/>
                        <a:defRPr/>
                      </a:pPr>
                      <a:r>
                        <a:rPr lang="en-AU" sz="1000" dirty="0"/>
                        <a:t>Ombudsman Office WA</a:t>
                      </a:r>
                    </a:p>
                  </a:txBody>
                  <a:tcPr marL="45720" marR="45720" anchor="ctr"/>
                </a:tc>
                <a:extLst>
                  <a:ext uri="{0D108BD9-81ED-4DB2-BD59-A6C34878D82A}">
                    <a16:rowId xmlns:a16="http://schemas.microsoft.com/office/drawing/2014/main" val="3712342838"/>
                  </a:ext>
                </a:extLst>
              </a:tr>
              <a:tr h="0">
                <a:tc>
                  <a:txBody>
                    <a:bodyPr/>
                    <a:lstStyle/>
                    <a:p>
                      <a:pPr marL="0" marR="0" lvl="0" indent="0" algn="l" defTabSz="891917" rtl="0" eaLnBrk="1" fontAlgn="auto" latinLnBrk="0" hangingPunct="1">
                        <a:lnSpc>
                          <a:spcPct val="100000"/>
                        </a:lnSpc>
                        <a:spcBef>
                          <a:spcPts val="0"/>
                        </a:spcBef>
                        <a:spcAft>
                          <a:spcPts val="0"/>
                        </a:spcAft>
                        <a:buClrTx/>
                        <a:buSzTx/>
                        <a:buFontTx/>
                        <a:buNone/>
                        <a:tabLst/>
                        <a:defRPr/>
                      </a:pPr>
                      <a:r>
                        <a:rPr lang="en-AU" sz="1000" dirty="0"/>
                        <a:t>NATSIWA</a:t>
                      </a:r>
                    </a:p>
                  </a:txBody>
                  <a:tcPr marL="45720" marR="45720" anchor="ctr"/>
                </a:tc>
                <a:tc>
                  <a:txBody>
                    <a:bodyPr/>
                    <a:lstStyle/>
                    <a:p>
                      <a:pPr marL="0" marR="0" lvl="0" indent="0" algn="l" defTabSz="891917" rtl="0" eaLnBrk="1" fontAlgn="auto" latinLnBrk="0" hangingPunct="1">
                        <a:lnSpc>
                          <a:spcPct val="100000"/>
                        </a:lnSpc>
                        <a:spcBef>
                          <a:spcPts val="0"/>
                        </a:spcBef>
                        <a:spcAft>
                          <a:spcPts val="0"/>
                        </a:spcAft>
                        <a:buClrTx/>
                        <a:buSzTx/>
                        <a:buFontTx/>
                        <a:buNone/>
                        <a:tabLst/>
                        <a:defRPr/>
                      </a:pPr>
                      <a:r>
                        <a:rPr lang="en-AU" sz="1000" dirty="0"/>
                        <a:t>Metropolitan Migrant Resource Centre</a:t>
                      </a:r>
                    </a:p>
                  </a:txBody>
                  <a:tcPr marL="45720" marR="45720" anchor="ctr"/>
                </a:tc>
                <a:extLst>
                  <a:ext uri="{0D108BD9-81ED-4DB2-BD59-A6C34878D82A}">
                    <a16:rowId xmlns:a16="http://schemas.microsoft.com/office/drawing/2014/main" val="869919849"/>
                  </a:ext>
                </a:extLst>
              </a:tr>
              <a:tr h="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AU" sz="1000" kern="1200" dirty="0">
                          <a:solidFill>
                            <a:schemeClr val="tx1"/>
                          </a:solidFill>
                          <a:latin typeface="+mn-lt"/>
                          <a:ea typeface="+mn-ea"/>
                          <a:cs typeface="+mn-cs"/>
                        </a:rPr>
                        <a:t>Salvation Army</a:t>
                      </a:r>
                    </a:p>
                  </a:txBody>
                  <a:tcPr marL="45720" marR="45720" anchor="ctr"/>
                </a:tc>
                <a:tc>
                  <a:txBody>
                    <a:bodyPr/>
                    <a:lstStyle/>
                    <a:p>
                      <a:pPr marL="0" marR="0" lvl="0" indent="0" algn="l" defTabSz="891917" rtl="0" eaLnBrk="1" fontAlgn="auto" latinLnBrk="0" hangingPunct="1">
                        <a:lnSpc>
                          <a:spcPct val="100000"/>
                        </a:lnSpc>
                        <a:spcBef>
                          <a:spcPts val="0"/>
                        </a:spcBef>
                        <a:spcAft>
                          <a:spcPts val="0"/>
                        </a:spcAft>
                        <a:buClrTx/>
                        <a:buSzTx/>
                        <a:buFontTx/>
                        <a:buNone/>
                        <a:tabLst/>
                        <a:defRPr/>
                      </a:pPr>
                      <a:r>
                        <a:rPr lang="en-AU" sz="1000" dirty="0"/>
                        <a:t>National Harmony Alliance</a:t>
                      </a:r>
                    </a:p>
                  </a:txBody>
                  <a:tcPr marL="36000" marR="36000" marT="36000" marB="36000" anchor="ctr"/>
                </a:tc>
                <a:extLst>
                  <a:ext uri="{0D108BD9-81ED-4DB2-BD59-A6C34878D82A}">
                    <a16:rowId xmlns:a16="http://schemas.microsoft.com/office/drawing/2014/main" val="2897721773"/>
                  </a:ext>
                </a:extLst>
              </a:tr>
              <a:tr h="0">
                <a:tc>
                  <a:txBody>
                    <a:bodyPr/>
                    <a:lstStyle/>
                    <a:p>
                      <a:pPr>
                        <a:lnSpc>
                          <a:spcPct val="100000"/>
                        </a:lnSpc>
                      </a:pPr>
                      <a:r>
                        <a:rPr lang="en-AU" sz="1000" dirty="0"/>
                        <a:t>Health Department WA</a:t>
                      </a:r>
                    </a:p>
                  </a:txBody>
                  <a:tcPr marL="45720" marR="45720" anchor="ctr"/>
                </a:tc>
                <a:tc>
                  <a:txBody>
                    <a:bodyPr/>
                    <a:lstStyle/>
                    <a:p>
                      <a:pPr marL="0" marR="0" lvl="0" indent="0" algn="l" defTabSz="891917" rtl="0" eaLnBrk="1" fontAlgn="auto" latinLnBrk="0" hangingPunct="1">
                        <a:lnSpc>
                          <a:spcPct val="100000"/>
                        </a:lnSpc>
                        <a:spcBef>
                          <a:spcPts val="0"/>
                        </a:spcBef>
                        <a:spcAft>
                          <a:spcPts val="0"/>
                        </a:spcAft>
                        <a:buClrTx/>
                        <a:buSzTx/>
                        <a:buFontTx/>
                        <a:buNone/>
                        <a:tabLst/>
                        <a:defRPr/>
                      </a:pPr>
                      <a:r>
                        <a:rPr lang="en-AU" sz="1000" dirty="0" err="1"/>
                        <a:t>Zonta</a:t>
                      </a:r>
                      <a:r>
                        <a:rPr lang="en-AU" sz="1000" dirty="0"/>
                        <a:t> Women’s Refuge Association</a:t>
                      </a:r>
                    </a:p>
                  </a:txBody>
                  <a:tcPr marL="36000" marR="36000" marT="36000" marB="36000" anchor="ctr"/>
                </a:tc>
                <a:extLst>
                  <a:ext uri="{0D108BD9-81ED-4DB2-BD59-A6C34878D82A}">
                    <a16:rowId xmlns:a16="http://schemas.microsoft.com/office/drawing/2014/main" val="3132396995"/>
                  </a:ext>
                </a:extLst>
              </a:tr>
              <a:tr h="126856">
                <a:tc>
                  <a:txBody>
                    <a:bodyPr/>
                    <a:lstStyle/>
                    <a:p>
                      <a:pPr marL="0" marR="0" lvl="0" indent="0" algn="l" defTabSz="891917" rtl="0" eaLnBrk="1" fontAlgn="auto" latinLnBrk="0" hangingPunct="1">
                        <a:lnSpc>
                          <a:spcPct val="100000"/>
                        </a:lnSpc>
                        <a:spcBef>
                          <a:spcPts val="0"/>
                        </a:spcBef>
                        <a:spcAft>
                          <a:spcPts val="0"/>
                        </a:spcAft>
                        <a:buClrTx/>
                        <a:buSzTx/>
                        <a:buFontTx/>
                        <a:buNone/>
                        <a:tabLst/>
                        <a:defRPr/>
                      </a:pPr>
                      <a:r>
                        <a:rPr lang="en-AU" sz="1000" kern="1200" dirty="0" err="1">
                          <a:solidFill>
                            <a:schemeClr val="tx1"/>
                          </a:solidFill>
                          <a:latin typeface="+mn-lt"/>
                          <a:ea typeface="+mn-ea"/>
                          <a:cs typeface="+mn-cs"/>
                        </a:rPr>
                        <a:t>Zonta</a:t>
                      </a:r>
                      <a:r>
                        <a:rPr lang="en-AU" sz="1000" kern="1200" dirty="0">
                          <a:solidFill>
                            <a:schemeClr val="tx1"/>
                          </a:solidFill>
                          <a:latin typeface="+mn-lt"/>
                          <a:ea typeface="+mn-ea"/>
                          <a:cs typeface="+mn-cs"/>
                        </a:rPr>
                        <a:t> Association</a:t>
                      </a:r>
                    </a:p>
                  </a:txBody>
                  <a:tcPr marL="45720" marR="45720" anchor="ctr"/>
                </a:tc>
                <a:tc>
                  <a:txBody>
                    <a:bodyPr/>
                    <a:lstStyle/>
                    <a:p>
                      <a:pPr marL="0" marR="0" lvl="0" indent="0" algn="l" defTabSz="891917" rtl="0" eaLnBrk="1" fontAlgn="auto" latinLnBrk="0" hangingPunct="1">
                        <a:lnSpc>
                          <a:spcPct val="100000"/>
                        </a:lnSpc>
                        <a:spcBef>
                          <a:spcPts val="0"/>
                        </a:spcBef>
                        <a:spcAft>
                          <a:spcPts val="0"/>
                        </a:spcAft>
                        <a:buClrTx/>
                        <a:buSzTx/>
                        <a:buFontTx/>
                        <a:buNone/>
                        <a:tabLst/>
                        <a:defRPr/>
                      </a:pPr>
                      <a:r>
                        <a:rPr lang="en-AU" sz="1000" dirty="0"/>
                        <a:t>Women’s Health and Family Services</a:t>
                      </a:r>
                    </a:p>
                  </a:txBody>
                  <a:tcPr marL="36000" marR="36000" marT="36000" marB="36000" anchor="ctr"/>
                </a:tc>
                <a:extLst>
                  <a:ext uri="{0D108BD9-81ED-4DB2-BD59-A6C34878D82A}">
                    <a16:rowId xmlns:a16="http://schemas.microsoft.com/office/drawing/2014/main" val="3424276003"/>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000" dirty="0"/>
                        <a:t>Women’s Council for Domestic and Family Violence Services WA</a:t>
                      </a:r>
                    </a:p>
                  </a:txBody>
                  <a:tcPr marL="45720" marR="45720" anchor="ctr"/>
                </a:tc>
                <a:tc>
                  <a:txBody>
                    <a:bodyPr/>
                    <a:lstStyle/>
                    <a:p>
                      <a:r>
                        <a:rPr lang="en-AU" sz="1000" dirty="0"/>
                        <a:t>Salvation Army</a:t>
                      </a:r>
                    </a:p>
                  </a:txBody>
                  <a:tcPr marL="36000" marR="36000" marT="36000" marB="36000" anchor="ctr"/>
                </a:tc>
                <a:extLst>
                  <a:ext uri="{0D108BD9-81ED-4DB2-BD59-A6C34878D82A}">
                    <a16:rowId xmlns:a16="http://schemas.microsoft.com/office/drawing/2014/main" val="3325232451"/>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000" kern="1200" dirty="0">
                          <a:solidFill>
                            <a:schemeClr val="tx1"/>
                          </a:solidFill>
                          <a:latin typeface="+mn-lt"/>
                          <a:ea typeface="+mn-ea"/>
                          <a:cs typeface="+mn-cs"/>
                        </a:rPr>
                        <a:t>Fremantle Migrant Centre WA</a:t>
                      </a:r>
                    </a:p>
                  </a:txBody>
                  <a:tcPr marL="45720" marR="4572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000" dirty="0"/>
                        <a:t>Department of Health</a:t>
                      </a:r>
                    </a:p>
                  </a:txBody>
                  <a:tcPr marL="45720" marR="45720" anchor="ctr"/>
                </a:tc>
                <a:extLst>
                  <a:ext uri="{0D108BD9-81ED-4DB2-BD59-A6C34878D82A}">
                    <a16:rowId xmlns:a16="http://schemas.microsoft.com/office/drawing/2014/main" val="1531818036"/>
                  </a:ext>
                </a:extLst>
              </a:tr>
              <a:tr h="0">
                <a:tc>
                  <a:txBody>
                    <a:bodyPr/>
                    <a:lstStyle/>
                    <a:p>
                      <a:pPr marL="0" marR="0" lvl="0" indent="0" algn="l" defTabSz="891917" rtl="0" eaLnBrk="1" fontAlgn="auto" latinLnBrk="0" hangingPunct="1">
                        <a:lnSpc>
                          <a:spcPct val="100000"/>
                        </a:lnSpc>
                        <a:spcBef>
                          <a:spcPts val="0"/>
                        </a:spcBef>
                        <a:spcAft>
                          <a:spcPts val="0"/>
                        </a:spcAft>
                        <a:buClrTx/>
                        <a:buSzTx/>
                        <a:buFontTx/>
                        <a:buNone/>
                        <a:tabLst/>
                        <a:defRPr/>
                      </a:pPr>
                      <a:r>
                        <a:rPr lang="en-AU" sz="1000" dirty="0"/>
                        <a:t>Stopping Family Violence Inc.</a:t>
                      </a:r>
                    </a:p>
                  </a:txBody>
                  <a:tcPr marL="36000" marR="36000" marT="36000" marB="36000" anchor="ctr"/>
                </a:tc>
                <a:tc>
                  <a:txBody>
                    <a:bodyPr/>
                    <a:lstStyle/>
                    <a:p>
                      <a:pPr>
                        <a:lnSpc>
                          <a:spcPct val="100000"/>
                        </a:lnSpc>
                      </a:pPr>
                      <a:r>
                        <a:rPr lang="en-AU" sz="1000" dirty="0"/>
                        <a:t>Department of </a:t>
                      </a:r>
                      <a:r>
                        <a:rPr lang="en-AU" sz="1000" dirty="0" smtClean="0"/>
                        <a:t>Communities</a:t>
                      </a:r>
                      <a:endParaRPr lang="en-AU" sz="1000" strike="sngStrike" baseline="0" dirty="0"/>
                    </a:p>
                  </a:txBody>
                  <a:tcPr marL="45720" marR="45720" anchor="ctr"/>
                </a:tc>
                <a:extLst>
                  <a:ext uri="{0D108BD9-81ED-4DB2-BD59-A6C34878D82A}">
                    <a16:rowId xmlns:a16="http://schemas.microsoft.com/office/drawing/2014/main" val="1573104357"/>
                  </a:ext>
                </a:extLst>
              </a:tr>
              <a:tr h="0">
                <a:tc>
                  <a:txBody>
                    <a:bodyPr/>
                    <a:lstStyle/>
                    <a:p>
                      <a:pPr marL="0" marR="0" lvl="0" indent="0" algn="l" defTabSz="891917" rtl="0" eaLnBrk="1" fontAlgn="auto" latinLnBrk="0" hangingPunct="1">
                        <a:lnSpc>
                          <a:spcPct val="100000"/>
                        </a:lnSpc>
                        <a:spcBef>
                          <a:spcPts val="0"/>
                        </a:spcBef>
                        <a:spcAft>
                          <a:spcPts val="0"/>
                        </a:spcAft>
                        <a:buClrTx/>
                        <a:buSzTx/>
                        <a:buFontTx/>
                        <a:buNone/>
                        <a:tabLst/>
                        <a:defRPr/>
                      </a:pPr>
                      <a:r>
                        <a:rPr lang="en-AU" sz="1000" dirty="0"/>
                        <a:t>Rise Network</a:t>
                      </a:r>
                    </a:p>
                  </a:txBody>
                  <a:tcPr marL="36000" marR="36000" marT="36000" marB="3600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000" dirty="0"/>
                        <a:t>Department of Justice</a:t>
                      </a:r>
                    </a:p>
                  </a:txBody>
                  <a:tcPr marL="45720" marR="45720" anchor="ctr"/>
                </a:tc>
                <a:extLst>
                  <a:ext uri="{0D108BD9-81ED-4DB2-BD59-A6C34878D82A}">
                    <a16:rowId xmlns:a16="http://schemas.microsoft.com/office/drawing/2014/main" val="2640812504"/>
                  </a:ext>
                </a:extLst>
              </a:tr>
              <a:tr h="0">
                <a:tc>
                  <a:txBody>
                    <a:bodyPr/>
                    <a:lstStyle/>
                    <a:p>
                      <a:pPr marL="0" marR="0" lvl="0" indent="0" algn="l" defTabSz="891917" rtl="0" eaLnBrk="1" fontAlgn="auto" latinLnBrk="0" hangingPunct="1">
                        <a:lnSpc>
                          <a:spcPct val="100000"/>
                        </a:lnSpc>
                        <a:spcBef>
                          <a:spcPts val="0"/>
                        </a:spcBef>
                        <a:spcAft>
                          <a:spcPts val="0"/>
                        </a:spcAft>
                        <a:buClrTx/>
                        <a:buSzTx/>
                        <a:buFontTx/>
                        <a:buNone/>
                        <a:tabLst/>
                        <a:defRPr/>
                      </a:pPr>
                      <a:r>
                        <a:rPr lang="en-AU" sz="1000" dirty="0"/>
                        <a:t>ISHAR</a:t>
                      </a:r>
                    </a:p>
                  </a:txBody>
                  <a:tcPr marL="36000" marR="36000" marT="36000" marB="3600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000" dirty="0"/>
                        <a:t>Department of Justice (Court and Tribunal services)</a:t>
                      </a:r>
                    </a:p>
                  </a:txBody>
                  <a:tcPr marL="45720" marR="45720" anchor="ctr"/>
                </a:tc>
                <a:extLst>
                  <a:ext uri="{0D108BD9-81ED-4DB2-BD59-A6C34878D82A}">
                    <a16:rowId xmlns:a16="http://schemas.microsoft.com/office/drawing/2014/main" val="1867965764"/>
                  </a:ext>
                </a:extLst>
              </a:tr>
              <a:tr h="0">
                <a:tc>
                  <a:txBody>
                    <a:bodyPr/>
                    <a:lstStyle/>
                    <a:p>
                      <a:pPr marL="0" marR="0" lvl="0" indent="0" algn="l" defTabSz="891917" rtl="0" eaLnBrk="1" fontAlgn="auto" latinLnBrk="0" hangingPunct="1">
                        <a:lnSpc>
                          <a:spcPct val="100000"/>
                        </a:lnSpc>
                        <a:spcBef>
                          <a:spcPts val="0"/>
                        </a:spcBef>
                        <a:spcAft>
                          <a:spcPts val="0"/>
                        </a:spcAft>
                        <a:buClrTx/>
                        <a:buSzTx/>
                        <a:buFontTx/>
                        <a:buNone/>
                        <a:tabLst/>
                        <a:defRPr/>
                      </a:pPr>
                      <a:r>
                        <a:rPr lang="en-AU" sz="1000" dirty="0" err="1"/>
                        <a:t>Zonta</a:t>
                      </a:r>
                      <a:r>
                        <a:rPr lang="en-AU" sz="1000" dirty="0"/>
                        <a:t> Women’s Refuge Association</a:t>
                      </a:r>
                    </a:p>
                  </a:txBody>
                  <a:tcPr marL="36000" marR="36000" marT="36000" marB="3600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000" kern="1200" dirty="0">
                          <a:solidFill>
                            <a:schemeClr val="tx1"/>
                          </a:solidFill>
                          <a:latin typeface="+mn-lt"/>
                          <a:ea typeface="+mn-ea"/>
                          <a:cs typeface="+mn-cs"/>
                        </a:rPr>
                        <a:t>Department of Premier and Cabinet</a:t>
                      </a:r>
                    </a:p>
                  </a:txBody>
                  <a:tcPr marL="45720" marR="45720" anchor="ctr"/>
                </a:tc>
                <a:extLst>
                  <a:ext uri="{0D108BD9-81ED-4DB2-BD59-A6C34878D82A}">
                    <a16:rowId xmlns:a16="http://schemas.microsoft.com/office/drawing/2014/main" val="2577229457"/>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000" dirty="0"/>
                        <a:t>Curtin University</a:t>
                      </a:r>
                    </a:p>
                  </a:txBody>
                  <a:tcPr marL="45720" marR="45720" anchor="ctr"/>
                </a:tc>
                <a:tc>
                  <a:txBody>
                    <a:bodyPr/>
                    <a:lstStyle/>
                    <a:p>
                      <a:r>
                        <a:rPr lang="en-AU" sz="1000" dirty="0"/>
                        <a:t>Domestic Violence Legal Unit</a:t>
                      </a:r>
                    </a:p>
                  </a:txBody>
                  <a:tcPr marL="36000" marR="36000" marT="36000" marB="36000" anchor="ctr"/>
                </a:tc>
                <a:extLst>
                  <a:ext uri="{0D108BD9-81ED-4DB2-BD59-A6C34878D82A}">
                    <a16:rowId xmlns:a16="http://schemas.microsoft.com/office/drawing/2014/main" val="2156645558"/>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000" dirty="0"/>
                        <a:t>Office Multicultural Interests</a:t>
                      </a:r>
                    </a:p>
                  </a:txBody>
                  <a:tcPr marL="45720" marR="45720" anchor="ctr"/>
                </a:tc>
                <a:tc>
                  <a:txBody>
                    <a:bodyPr/>
                    <a:lstStyle/>
                    <a:p>
                      <a:r>
                        <a:rPr lang="en-AU" sz="1000" dirty="0"/>
                        <a:t>Aboriginal Family Law Services</a:t>
                      </a:r>
                    </a:p>
                  </a:txBody>
                  <a:tcPr marL="36000" marR="36000" marT="36000" marB="36000" anchor="ctr"/>
                </a:tc>
                <a:extLst>
                  <a:ext uri="{0D108BD9-81ED-4DB2-BD59-A6C34878D82A}">
                    <a16:rowId xmlns:a16="http://schemas.microsoft.com/office/drawing/2014/main" val="2516692339"/>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000" dirty="0"/>
                        <a:t>Women’s Community Health Network</a:t>
                      </a:r>
                    </a:p>
                  </a:txBody>
                  <a:tcPr marL="45720" marR="45720" anchor="ctr"/>
                </a:tc>
                <a:tc>
                  <a:txBody>
                    <a:bodyPr/>
                    <a:lstStyle/>
                    <a:p>
                      <a:r>
                        <a:rPr lang="en-AU" sz="1000" dirty="0"/>
                        <a:t>WA Police</a:t>
                      </a:r>
                    </a:p>
                  </a:txBody>
                  <a:tcPr marL="36000" marR="36000" marT="36000" marB="36000" anchor="ctr"/>
                </a:tc>
                <a:extLst>
                  <a:ext uri="{0D108BD9-81ED-4DB2-BD59-A6C34878D82A}">
                    <a16:rowId xmlns:a16="http://schemas.microsoft.com/office/drawing/2014/main" val="3809663708"/>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000" dirty="0"/>
                        <a:t>Mental Health Commission</a:t>
                      </a:r>
                    </a:p>
                  </a:txBody>
                  <a:tcPr marL="45720" marR="45720" anchor="ctr"/>
                </a:tc>
                <a:tc>
                  <a:txBody>
                    <a:bodyPr/>
                    <a:lstStyle/>
                    <a:p>
                      <a:pPr marL="0" marR="0" lvl="0" indent="0" algn="l" defTabSz="891917" rtl="0" eaLnBrk="1" fontAlgn="auto" latinLnBrk="0" hangingPunct="1">
                        <a:lnSpc>
                          <a:spcPct val="100000"/>
                        </a:lnSpc>
                        <a:spcBef>
                          <a:spcPts val="0"/>
                        </a:spcBef>
                        <a:spcAft>
                          <a:spcPts val="0"/>
                        </a:spcAft>
                        <a:buClrTx/>
                        <a:buSzTx/>
                        <a:buFontTx/>
                        <a:buNone/>
                        <a:tabLst/>
                        <a:defRPr/>
                      </a:pPr>
                      <a:r>
                        <a:rPr lang="en-AU" sz="1000" dirty="0"/>
                        <a:t>WESNET</a:t>
                      </a:r>
                    </a:p>
                  </a:txBody>
                  <a:tcPr marL="45720" marR="45720" anchor="ctr"/>
                </a:tc>
                <a:extLst>
                  <a:ext uri="{0D108BD9-81ED-4DB2-BD59-A6C34878D82A}">
                    <a16:rowId xmlns:a16="http://schemas.microsoft.com/office/drawing/2014/main" val="1280743186"/>
                  </a:ext>
                </a:extLst>
              </a:tr>
              <a:tr h="0">
                <a:tc>
                  <a:txBody>
                    <a:bodyPr/>
                    <a:lstStyle/>
                    <a:p>
                      <a:pPr marL="0" marR="0" lvl="0" indent="0" algn="l" defTabSz="891917" rtl="0" eaLnBrk="1" fontAlgn="auto" latinLnBrk="0" hangingPunct="1">
                        <a:lnSpc>
                          <a:spcPct val="100000"/>
                        </a:lnSpc>
                        <a:spcBef>
                          <a:spcPts val="0"/>
                        </a:spcBef>
                        <a:spcAft>
                          <a:spcPts val="0"/>
                        </a:spcAft>
                        <a:buClrTx/>
                        <a:buSzTx/>
                        <a:buFontTx/>
                        <a:buNone/>
                        <a:tabLst/>
                        <a:defRPr/>
                      </a:pPr>
                      <a:r>
                        <a:rPr lang="en-AU" sz="1000" dirty="0"/>
                        <a:t>Women’s Council for Domestic and Family Violence Services WA</a:t>
                      </a:r>
                    </a:p>
                  </a:txBody>
                  <a:tcPr marL="45720" marR="45720" anchor="ctr"/>
                </a:tc>
                <a:tc>
                  <a:txBody>
                    <a:bodyPr/>
                    <a:lstStyle/>
                    <a:p>
                      <a:pPr marL="0" marR="0" lvl="0" indent="0" algn="l" defTabSz="891917" rtl="0" eaLnBrk="1" fontAlgn="auto" latinLnBrk="0" hangingPunct="1">
                        <a:lnSpc>
                          <a:spcPct val="100000"/>
                        </a:lnSpc>
                        <a:spcBef>
                          <a:spcPts val="0"/>
                        </a:spcBef>
                        <a:spcAft>
                          <a:spcPts val="0"/>
                        </a:spcAft>
                        <a:buClrTx/>
                        <a:buSzTx/>
                        <a:buFontTx/>
                        <a:buNone/>
                        <a:tabLst/>
                        <a:defRPr/>
                      </a:pPr>
                      <a:r>
                        <a:rPr lang="en-AU" sz="1000" dirty="0"/>
                        <a:t>Relationships Australia</a:t>
                      </a:r>
                    </a:p>
                  </a:txBody>
                  <a:tcPr marL="45720" marR="45720" anchor="ctr"/>
                </a:tc>
                <a:extLst>
                  <a:ext uri="{0D108BD9-81ED-4DB2-BD59-A6C34878D82A}">
                    <a16:rowId xmlns:a16="http://schemas.microsoft.com/office/drawing/2014/main" val="1144684847"/>
                  </a:ext>
                </a:extLst>
              </a:tr>
              <a:tr h="0">
                <a:tc>
                  <a:txBody>
                    <a:bodyPr/>
                    <a:lstStyle/>
                    <a:p>
                      <a:pPr marL="0" marR="0" lvl="0" indent="0" algn="l" defTabSz="891917" rtl="0" eaLnBrk="1" fontAlgn="auto" latinLnBrk="0" hangingPunct="1">
                        <a:lnSpc>
                          <a:spcPct val="100000"/>
                        </a:lnSpc>
                        <a:spcBef>
                          <a:spcPts val="0"/>
                        </a:spcBef>
                        <a:spcAft>
                          <a:spcPts val="0"/>
                        </a:spcAft>
                        <a:buClrTx/>
                        <a:buSzTx/>
                        <a:buFontTx/>
                        <a:buNone/>
                        <a:tabLst/>
                        <a:defRPr/>
                      </a:pPr>
                      <a:r>
                        <a:rPr lang="en-AU" sz="1000" dirty="0" err="1"/>
                        <a:t>Ruah</a:t>
                      </a:r>
                      <a:r>
                        <a:rPr lang="en-AU" sz="1000" dirty="0"/>
                        <a:t> Community Services</a:t>
                      </a:r>
                    </a:p>
                  </a:txBody>
                  <a:tcPr marL="45720" marR="45720" anchor="ctr"/>
                </a:tc>
                <a:tc>
                  <a:txBody>
                    <a:bodyPr/>
                    <a:lstStyle/>
                    <a:p>
                      <a:endParaRPr lang="en-AU" dirty="0"/>
                    </a:p>
                  </a:txBody>
                  <a:tcPr marL="45720" marR="45720" anchor="ctr"/>
                </a:tc>
                <a:extLst>
                  <a:ext uri="{0D108BD9-81ED-4DB2-BD59-A6C34878D82A}">
                    <a16:rowId xmlns:a16="http://schemas.microsoft.com/office/drawing/2014/main" val="1913603474"/>
                  </a:ext>
                </a:extLst>
              </a:tr>
            </a:tbl>
          </a:graphicData>
        </a:graphic>
      </p:graphicFrame>
    </p:spTree>
    <p:extLst>
      <p:ext uri="{BB962C8B-B14F-4D97-AF65-F5344CB8AC3E}">
        <p14:creationId xmlns:p14="http://schemas.microsoft.com/office/powerpoint/2010/main" val="575349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 name="Title 1"/>
          <p:cNvSpPr txBox="1">
            <a:spLocks noGrp="1"/>
          </p:cNvSpPr>
          <p:nvPr>
            <p:ph type="title"/>
          </p:nvPr>
        </p:nvSpPr>
        <p:spPr>
          <a:xfrm>
            <a:off x="579267" y="3987307"/>
            <a:ext cx="6120002" cy="2160000"/>
          </a:xfrm>
          <a:prstGeom prst="rect">
            <a:avLst/>
          </a:prstGeom>
        </p:spPr>
        <p:txBody>
          <a:bodyPr/>
          <a:lstStyle/>
          <a:p>
            <a:r>
              <a:t>Key themes</a:t>
            </a:r>
            <a:br/>
            <a:r>
              <a:t/>
            </a:r>
            <a:br/>
            <a:endParaRPr/>
          </a:p>
        </p:txBody>
      </p:sp>
      <p:sp>
        <p:nvSpPr>
          <p:cNvPr id="4" name="Slide Number Placeholder 3">
            <a:extLst>
              <a:ext uri="{FF2B5EF4-FFF2-40B4-BE49-F238E27FC236}">
                <a16:creationId xmlns:a16="http://schemas.microsoft.com/office/drawing/2014/main" id="{BD92F2CD-923C-4BBB-99D2-051C109A5200}"/>
              </a:ext>
            </a:extLst>
          </p:cNvPr>
          <p:cNvSpPr>
            <a:spLocks noGrp="1"/>
          </p:cNvSpPr>
          <p:nvPr>
            <p:ph type="sldNum" sz="quarter" idx="12"/>
          </p:nvPr>
        </p:nvSpPr>
        <p:spPr>
          <a:xfrm>
            <a:off x="8178326" y="6453336"/>
            <a:ext cx="548162" cy="303651"/>
          </a:xfrm>
        </p:spPr>
        <p:txBody>
          <a:bodyPr/>
          <a:lstStyle/>
          <a:p>
            <a:fld id="{EF10AA22-7383-4F49-87C9-FE0A84CB7966}" type="slidenum">
              <a:rPr lang="en-AU" smtClean="0"/>
              <a:pPr/>
              <a:t>5</a:t>
            </a:fld>
            <a:endParaRPr lang="en-AU" dirty="0"/>
          </a:p>
        </p:txBody>
      </p:sp>
    </p:spTree>
    <p:extLst>
      <p:ext uri="{BB962C8B-B14F-4D97-AF65-F5344CB8AC3E}">
        <p14:creationId xmlns:p14="http://schemas.microsoft.com/office/powerpoint/2010/main" val="27303684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a:t>Key themes</a:t>
            </a:r>
            <a:endParaRPr lang="en-AU" dirty="0"/>
          </a:p>
        </p:txBody>
      </p:sp>
      <p:sp>
        <p:nvSpPr>
          <p:cNvPr id="3" name="Content Placeholder 2"/>
          <p:cNvSpPr>
            <a:spLocks noGrp="1"/>
          </p:cNvSpPr>
          <p:nvPr>
            <p:ph sz="half" idx="1"/>
          </p:nvPr>
        </p:nvSpPr>
        <p:spPr/>
        <p:txBody>
          <a:bodyPr/>
          <a:lstStyle/>
          <a:p>
            <a:r>
              <a:rPr lang="en-AU" dirty="0"/>
              <a:t>Reducing violence against women and their children through prevention activities</a:t>
            </a:r>
          </a:p>
          <a:p>
            <a:pPr lvl="1"/>
            <a:r>
              <a:rPr lang="en-AU" dirty="0" smtClean="0"/>
              <a:t>There </a:t>
            </a:r>
            <a:r>
              <a:rPr lang="en-AU" dirty="0"/>
              <a:t>are high quality family violence services already established.</a:t>
            </a:r>
          </a:p>
          <a:p>
            <a:pPr lvl="1"/>
            <a:r>
              <a:rPr lang="en-AU" dirty="0"/>
              <a:t>Educating students on Respectful Relationship has been a positive step in the prevention of domestic, family and sexual violence. </a:t>
            </a:r>
            <a:br>
              <a:rPr lang="en-AU" dirty="0"/>
            </a:br>
            <a:r>
              <a:rPr lang="en-AU" dirty="0"/>
              <a:t>It is a good start towards better awareness in young people considering their actions and behaviours.</a:t>
            </a:r>
          </a:p>
          <a:p>
            <a:pPr lvl="1"/>
            <a:r>
              <a:rPr lang="en-AU" dirty="0"/>
              <a:t>The National Campaign is positive at a national level, but there are also opportunities for state level prevention activities.</a:t>
            </a:r>
          </a:p>
          <a:p>
            <a:pPr lvl="1"/>
            <a:r>
              <a:rPr lang="en-AU" dirty="0"/>
              <a:t>Services are performing well at ‘the pointy end’; but </a:t>
            </a:r>
            <a:r>
              <a:rPr lang="en-AU" strike="sngStrike" dirty="0"/>
              <a:t>we </a:t>
            </a:r>
            <a:r>
              <a:rPr lang="en-AU" dirty="0"/>
              <a:t>momentum needs to be built so prevention becomes a broader community issue and responsibility. </a:t>
            </a:r>
          </a:p>
          <a:p>
            <a:pPr lvl="1"/>
            <a:r>
              <a:rPr lang="en-AU" dirty="0"/>
              <a:t>There are no public education campaigns addressing domestic and family violence in Western Australia, now that the previous ‘Freedom from Fear’ campaign no longer runs.</a:t>
            </a:r>
          </a:p>
          <a:p>
            <a:pPr lvl="1"/>
            <a:r>
              <a:rPr lang="en-AU" dirty="0"/>
              <a:t>It is difficult to get long-term funding for evidence-based programs to deliver local solutions.</a:t>
            </a:r>
          </a:p>
          <a:p>
            <a:pPr lvl="1"/>
            <a:endParaRPr lang="en-AU" dirty="0"/>
          </a:p>
          <a:p>
            <a:r>
              <a:rPr lang="en-AU" dirty="0"/>
              <a:t>Reducing sexual violence</a:t>
            </a:r>
          </a:p>
          <a:p>
            <a:pPr lvl="1"/>
            <a:r>
              <a:rPr lang="en-AU" dirty="0"/>
              <a:t>Greater awareness has seen in the drastic increase in reporting since 2010; meaning more people are seeking help.</a:t>
            </a:r>
          </a:p>
          <a:p>
            <a:pPr lvl="1"/>
            <a:r>
              <a:rPr lang="en-AU" dirty="0"/>
              <a:t>Build on the open discussion nationally about what is consent and rape culture especially on social media.</a:t>
            </a:r>
          </a:p>
          <a:p>
            <a:pPr lvl="1"/>
            <a:r>
              <a:rPr lang="en-AU" dirty="0"/>
              <a:t>There are useful tools available in schools (e.g. Blossom Guide).</a:t>
            </a:r>
          </a:p>
          <a:p>
            <a:pPr lvl="1"/>
            <a:r>
              <a:rPr lang="en-AU" dirty="0"/>
              <a:t>Lessons from campaigns like the anti-smoking campaign should be used examples of successes in raising community awareness and prevention.</a:t>
            </a:r>
          </a:p>
          <a:p>
            <a:pPr lvl="1"/>
            <a:r>
              <a:rPr lang="en-AU" dirty="0"/>
              <a:t>We need a state and national plan to address sexual violence with research into what drivers are enabling behaviours and to build capability to address them (e.g. upskill youth workers to interfere when they overhear negative conversations about women or girls).</a:t>
            </a:r>
          </a:p>
          <a:p>
            <a:pPr lvl="1"/>
            <a:r>
              <a:rPr lang="en-AU" dirty="0"/>
              <a:t>Respectful </a:t>
            </a:r>
            <a:r>
              <a:rPr lang="en-AU" dirty="0" smtClean="0"/>
              <a:t>relationship </a:t>
            </a:r>
            <a:r>
              <a:rPr lang="en-AU" dirty="0"/>
              <a:t>education programs need to be embedded in schools consistently, starting with younger audiences and be age-appropriate. There is no compulsion currently for private or independent schools to deliver these programs.</a:t>
            </a:r>
          </a:p>
          <a:p>
            <a:pPr lvl="1"/>
            <a:r>
              <a:rPr lang="en-AU" dirty="0"/>
              <a:t>There is more hyper-sexualisation in the media and pornography is easily accessible through technology. There needs to be research around the underlying attitudes towards  pornography and similarity in attitudes to domestic and family violence.</a:t>
            </a:r>
          </a:p>
          <a:p>
            <a:pPr lvl="1"/>
            <a:r>
              <a:rPr lang="en-AU" dirty="0"/>
              <a:t>Men’s behaviour change programs need to address sexual violence more.</a:t>
            </a:r>
          </a:p>
          <a:p>
            <a:pPr lvl="1"/>
            <a:r>
              <a:rPr lang="en-AU" dirty="0"/>
              <a:t>The justice system needs to be more responsive and also more effective collaboration across services to deal with complexity.</a:t>
            </a:r>
          </a:p>
          <a:p>
            <a:pPr lvl="1"/>
            <a:endParaRPr lang="en-AU" dirty="0"/>
          </a:p>
        </p:txBody>
      </p:sp>
      <p:sp>
        <p:nvSpPr>
          <p:cNvPr id="4" name="Footer Placeholder 3"/>
          <p:cNvSpPr>
            <a:spLocks noGrp="1"/>
          </p:cNvSpPr>
          <p:nvPr>
            <p:ph type="ftr" sz="quarter" idx="11"/>
          </p:nvPr>
        </p:nvSpPr>
        <p:spPr/>
        <p:txBody>
          <a:bodyPr/>
          <a:lstStyle/>
          <a:p>
            <a:r>
              <a:rPr lang="en-AU"/>
              <a:t>Fourth Action Plan of the National Plan to Reduce Violence Against Women and Their Children - Consultation Workshop Summary </a:t>
            </a:r>
            <a:endParaRPr lang="en-AU" dirty="0"/>
          </a:p>
        </p:txBody>
      </p:sp>
      <p:sp>
        <p:nvSpPr>
          <p:cNvPr id="5" name="Slide Number Placeholder 4"/>
          <p:cNvSpPr>
            <a:spLocks noGrp="1"/>
          </p:cNvSpPr>
          <p:nvPr>
            <p:ph type="sldNum" sz="quarter" idx="12"/>
          </p:nvPr>
        </p:nvSpPr>
        <p:spPr/>
        <p:txBody>
          <a:bodyPr/>
          <a:lstStyle/>
          <a:p>
            <a:fld id="{EF10AA22-7383-4F49-87C9-FE0A84CB7966}" type="slidenum">
              <a:rPr lang="en-AU" smtClean="0"/>
              <a:pPr/>
              <a:t>6</a:t>
            </a:fld>
            <a:endParaRPr lang="en-AU" dirty="0"/>
          </a:p>
        </p:txBody>
      </p:sp>
    </p:spTree>
    <p:extLst>
      <p:ext uri="{BB962C8B-B14F-4D97-AF65-F5344CB8AC3E}">
        <p14:creationId xmlns:p14="http://schemas.microsoft.com/office/powerpoint/2010/main" val="39422127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a:t>Key themes</a:t>
            </a:r>
            <a:endParaRPr lang="en-AU" dirty="0"/>
          </a:p>
        </p:txBody>
      </p:sp>
      <p:sp>
        <p:nvSpPr>
          <p:cNvPr id="3" name="Content Placeholder 2"/>
          <p:cNvSpPr>
            <a:spLocks noGrp="1"/>
          </p:cNvSpPr>
          <p:nvPr>
            <p:ph sz="half" idx="1"/>
          </p:nvPr>
        </p:nvSpPr>
        <p:spPr/>
        <p:txBody>
          <a:bodyPr/>
          <a:lstStyle/>
          <a:p>
            <a:r>
              <a:rPr lang="en-AU" dirty="0"/>
              <a:t>Addressing the impact of violence on women from Aboriginal and Torres Strait Islander communities</a:t>
            </a:r>
          </a:p>
          <a:p>
            <a:pPr marL="536575" lvl="0" indent="-269875" defTabSz="685800">
              <a:spcBef>
                <a:spcPts val="400"/>
              </a:spcBef>
              <a:buFont typeface="Arial" panose="020B0604020202020204" pitchFamily="34" charset="0"/>
              <a:buChar char="•"/>
              <a:defRPr/>
            </a:pPr>
            <a:r>
              <a:rPr lang="en-AU" sz="1000" b="0" dirty="0"/>
              <a:t>Community-led solutions and engagement with Elders in the community instead of imposing programs that are not led by Aboriginal organisations that do not work in a local context.</a:t>
            </a:r>
          </a:p>
          <a:p>
            <a:pPr marL="536575" indent="-269875" defTabSz="685800">
              <a:spcBef>
                <a:spcPts val="400"/>
              </a:spcBef>
              <a:buFont typeface="Arial" panose="020B0604020202020204" pitchFamily="34" charset="0"/>
              <a:buChar char="•"/>
              <a:defRPr/>
            </a:pPr>
            <a:r>
              <a:rPr lang="en-AU" sz="1000" b="0" i="1" dirty="0"/>
              <a:t>‘Nothing about our mob without our mob’</a:t>
            </a:r>
            <a:r>
              <a:rPr lang="en-AU" sz="1000" b="0" dirty="0"/>
              <a:t>. Re</a:t>
            </a:r>
            <a:r>
              <a:rPr lang="en-AU" sz="1000" b="0" dirty="0">
                <a:solidFill>
                  <a:srgbClr val="333333"/>
                </a:solidFill>
              </a:rPr>
              <a:t>sponses that are based on culture, and working with the capacity and approaches that already exist in the community (e.g. safe spaces for women).</a:t>
            </a:r>
          </a:p>
          <a:p>
            <a:pPr marL="536575" indent="-269875" defTabSz="685800">
              <a:spcBef>
                <a:spcPts val="400"/>
              </a:spcBef>
              <a:buFont typeface="Arial" panose="020B0604020202020204" pitchFamily="34" charset="0"/>
              <a:buChar char="•"/>
              <a:defRPr/>
            </a:pPr>
            <a:r>
              <a:rPr lang="en-AU" sz="1000" b="0" dirty="0"/>
              <a:t>Acknowledging that violence is not part of Aboriginal culture, and the need to work with men to change behaviour to increase safety. The separation model will not necessarily work in some communities because the response needs to support both men to change their behaviour and women to respond to the violence they have experienced.</a:t>
            </a:r>
          </a:p>
          <a:p>
            <a:pPr marL="536575" lvl="1" indent="-269875"/>
            <a:r>
              <a:rPr lang="en-AU" dirty="0"/>
              <a:t>There are high costs involved with service delivery in regional areas as the population is spread out. The solutions and thinking tend to be focused in metropolitan areas.</a:t>
            </a:r>
          </a:p>
          <a:p>
            <a:pPr marL="536575" lvl="1" indent="-269875"/>
            <a:r>
              <a:rPr lang="en-AU" dirty="0"/>
              <a:t>Culturally appropriate solutions are needed to meet the needs of Indigenous communities as mainstream services are not always appropriate or comfortable for Indigenous people to use.</a:t>
            </a:r>
          </a:p>
          <a:p>
            <a:pPr marL="536575" lvl="1" indent="-269875"/>
            <a:r>
              <a:rPr lang="en-AU" dirty="0"/>
              <a:t>There is a lack expertise and long-term staff within the workforce in regional and remote Western Australia.</a:t>
            </a:r>
          </a:p>
          <a:p>
            <a:pPr marL="536575" lvl="1" indent="-269875"/>
            <a:r>
              <a:rPr lang="en-AU" dirty="0"/>
              <a:t>The intergenerational and historical trauma experienced by Indigenous people needs to be acknowledged.</a:t>
            </a:r>
          </a:p>
          <a:p>
            <a:pPr marL="536575" lvl="1" indent="-269875"/>
            <a:r>
              <a:rPr lang="en-AU" dirty="0"/>
              <a:t>There is a lack of resourcing to deliver the Kimberley Plan.</a:t>
            </a:r>
          </a:p>
          <a:p>
            <a:pPr marL="536575" lvl="1" indent="-269875"/>
            <a:r>
              <a:rPr lang="en-AU" dirty="0"/>
              <a:t>Tender processes favour larger, mainstream service organisations rather than using and building the capacity of local Indigenous organisations.</a:t>
            </a:r>
          </a:p>
          <a:p>
            <a:pPr marL="536575" lvl="1" indent="-269875"/>
            <a:r>
              <a:rPr lang="en-AU" dirty="0"/>
              <a:t>Greater Indigenous representation is needed at consultations to lead the discussions on Aboriginal women experiencing violence.</a:t>
            </a:r>
          </a:p>
          <a:p>
            <a:pPr marL="536575" lvl="1" indent="-269875"/>
            <a:r>
              <a:rPr lang="en-AU" dirty="0"/>
              <a:t>Processes need to focus on developing trust, rather than imposing programs on Indigenous communities – look at the ‘how’ rather than the end product when looking at what is working well.</a:t>
            </a:r>
          </a:p>
          <a:p>
            <a:pPr marL="536575" lvl="1" indent="-269875"/>
            <a:r>
              <a:rPr lang="en-AU" dirty="0"/>
              <a:t>Need greater research around domestic, family and sexual violence responses in Indigenous communities.</a:t>
            </a:r>
          </a:p>
        </p:txBody>
      </p:sp>
      <p:sp>
        <p:nvSpPr>
          <p:cNvPr id="4" name="Footer Placeholder 3"/>
          <p:cNvSpPr>
            <a:spLocks noGrp="1"/>
          </p:cNvSpPr>
          <p:nvPr>
            <p:ph type="ftr" sz="quarter" idx="11"/>
          </p:nvPr>
        </p:nvSpPr>
        <p:spPr>
          <a:xfrm>
            <a:off x="585926" y="6453336"/>
            <a:ext cx="6650370" cy="303651"/>
          </a:xfrm>
        </p:spPr>
        <p:txBody>
          <a:bodyPr/>
          <a:lstStyle/>
          <a:p>
            <a:r>
              <a:rPr lang="en-AU"/>
              <a:t>Fourth Action Plan of the National Plan to Reduce Violence Against Women and Their Children - Consultation Workshop Summary </a:t>
            </a:r>
            <a:endParaRPr lang="en-AU" dirty="0"/>
          </a:p>
        </p:txBody>
      </p:sp>
      <p:sp>
        <p:nvSpPr>
          <p:cNvPr id="5" name="Slide Number Placeholder 4"/>
          <p:cNvSpPr>
            <a:spLocks noGrp="1"/>
          </p:cNvSpPr>
          <p:nvPr>
            <p:ph type="sldNum" sz="quarter" idx="12"/>
          </p:nvPr>
        </p:nvSpPr>
        <p:spPr/>
        <p:txBody>
          <a:bodyPr/>
          <a:lstStyle/>
          <a:p>
            <a:fld id="{EF10AA22-7383-4F49-87C9-FE0A84CB7966}" type="slidenum">
              <a:rPr lang="en-AU" smtClean="0"/>
              <a:pPr/>
              <a:t>7</a:t>
            </a:fld>
            <a:endParaRPr lang="en-AU" dirty="0"/>
          </a:p>
        </p:txBody>
      </p:sp>
    </p:spTree>
    <p:extLst>
      <p:ext uri="{BB962C8B-B14F-4D97-AF65-F5344CB8AC3E}">
        <p14:creationId xmlns:p14="http://schemas.microsoft.com/office/powerpoint/2010/main" val="40148357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Key themes</a:t>
            </a:r>
          </a:p>
        </p:txBody>
      </p:sp>
      <p:sp>
        <p:nvSpPr>
          <p:cNvPr id="3" name="Content Placeholder 2"/>
          <p:cNvSpPr>
            <a:spLocks noGrp="1"/>
          </p:cNvSpPr>
          <p:nvPr>
            <p:ph sz="half" idx="1"/>
          </p:nvPr>
        </p:nvSpPr>
        <p:spPr/>
        <p:txBody>
          <a:bodyPr/>
          <a:lstStyle/>
          <a:p>
            <a:r>
              <a:rPr lang="en-AU" dirty="0"/>
              <a:t>Addressing the impact of violence on women from culturally and linguistically diverse communities (CALD)</a:t>
            </a:r>
          </a:p>
          <a:p>
            <a:pPr marL="536575" lvl="0" indent="-269875" defTabSz="685800">
              <a:spcBef>
                <a:spcPts val="400"/>
              </a:spcBef>
              <a:buFont typeface="Arial" panose="020B0604020202020204" pitchFamily="34" charset="0"/>
              <a:buChar char="•"/>
              <a:defRPr/>
            </a:pPr>
            <a:r>
              <a:rPr lang="en-AU" sz="1000" b="0" dirty="0"/>
              <a:t>There are strong existing community engagement models that can be drawn upon to address violence against CALD women (e.g. the national stance on female genital mutilation and human trafficking).</a:t>
            </a:r>
          </a:p>
          <a:p>
            <a:pPr marL="536575" lvl="0" indent="-269875" defTabSz="685800">
              <a:spcBef>
                <a:spcPts val="400"/>
              </a:spcBef>
              <a:buFont typeface="Arial" panose="020B0604020202020204" pitchFamily="34" charset="0"/>
              <a:buChar char="•"/>
              <a:defRPr/>
            </a:pPr>
            <a:r>
              <a:rPr lang="en-AU" sz="1000" b="0" dirty="0"/>
              <a:t>Services need to understand the perspective of CALD women and their lived experiences of violence, noting it is often within a different context to western experiences.</a:t>
            </a:r>
          </a:p>
          <a:p>
            <a:pPr marL="536575" lvl="0" indent="-269875" defTabSz="685800">
              <a:spcBef>
                <a:spcPts val="400"/>
              </a:spcBef>
              <a:buFont typeface="Arial" panose="020B0604020202020204" pitchFamily="34" charset="0"/>
              <a:buChar char="•"/>
              <a:defRPr/>
            </a:pPr>
            <a:r>
              <a:rPr lang="en-AU" sz="1000" b="0" dirty="0"/>
              <a:t>Conversations and community education are helping in CALD communities.</a:t>
            </a:r>
          </a:p>
          <a:p>
            <a:pPr marL="536575" lvl="0" indent="-269875" defTabSz="685800">
              <a:spcBef>
                <a:spcPts val="400"/>
              </a:spcBef>
              <a:buFont typeface="Arial" panose="020B0604020202020204" pitchFamily="34" charset="0"/>
              <a:buChar char="•"/>
              <a:defRPr/>
            </a:pPr>
            <a:r>
              <a:rPr lang="en-AU" sz="1000" b="0" dirty="0"/>
              <a:t>Australia's National Research Organisation for Women's Safety (ANROWS)’s evidence-based approach and having a national plan to address impact of violence is seen as a positive contribution to addressing violence against CALD women.</a:t>
            </a:r>
          </a:p>
          <a:p>
            <a:pPr marL="536575" lvl="1" indent="-269875"/>
            <a:r>
              <a:rPr lang="en-AU" dirty="0"/>
              <a:t>Research shows the prevalence of violence against women is low in CALD communities; however this is likely because women are not reporting.</a:t>
            </a:r>
          </a:p>
          <a:p>
            <a:pPr marL="536575" lvl="1" indent="-269875"/>
            <a:r>
              <a:rPr lang="en-AU" dirty="0"/>
              <a:t>A greater understanding is needed around the reporting of violence experienced by CALD women (e.g. how the data is collected, is the terminology appropriate to their culture, are interpreters used, and why there was a low response rate from CALD cohort in the Women’s Safety Survey).</a:t>
            </a:r>
          </a:p>
          <a:p>
            <a:pPr marL="536575" lvl="1" indent="-269875"/>
            <a:r>
              <a:rPr lang="en-AU" dirty="0"/>
              <a:t>Mainstream services for CALD women have a western feminist lens which is largely focused around the individual. However, there are issues with how this is delivered in collectivist identity culture more built around family and community. </a:t>
            </a:r>
          </a:p>
          <a:p>
            <a:pPr marL="536575" lvl="1" indent="-269875"/>
            <a:r>
              <a:rPr lang="en-AU" dirty="0"/>
              <a:t>There is significant diversity within the umbrella term of CALD. Data needs to be disaggregated (e.g. by ethnicity and visa status).</a:t>
            </a:r>
          </a:p>
          <a:p>
            <a:pPr marL="536575" lvl="1" indent="-269875"/>
            <a:r>
              <a:rPr lang="en-AU" dirty="0"/>
              <a:t>Workforce capability need to be built around capability to assist CALD women, including cultural sensitivity.</a:t>
            </a:r>
          </a:p>
          <a:p>
            <a:pPr marL="536575" lvl="1" indent="-269875"/>
            <a:r>
              <a:rPr lang="en-AU" dirty="0"/>
              <a:t>We need to collaborate with leaders within communities to enable the change within CALD communities.</a:t>
            </a:r>
          </a:p>
          <a:p>
            <a:pPr marL="536575" lvl="1" indent="-269875"/>
            <a:r>
              <a:rPr lang="en-AU" dirty="0"/>
              <a:t>The mainstream ‘separation model’ of resolving domestic and family violence will not always work, due to cultural approaches of relationships (e.g. removal of perpetrator).</a:t>
            </a:r>
          </a:p>
          <a:p>
            <a:pPr marL="536575" lvl="1" indent="-269875"/>
            <a:r>
              <a:rPr lang="en-AU" dirty="0"/>
              <a:t>The lack of education or having their skills not recognised can be a barrier to independence for CALD women.</a:t>
            </a:r>
          </a:p>
        </p:txBody>
      </p:sp>
      <p:sp>
        <p:nvSpPr>
          <p:cNvPr id="5" name="Slide Number Placeholder 4"/>
          <p:cNvSpPr>
            <a:spLocks noGrp="1"/>
          </p:cNvSpPr>
          <p:nvPr>
            <p:ph type="sldNum" sz="quarter" idx="12"/>
          </p:nvPr>
        </p:nvSpPr>
        <p:spPr/>
        <p:txBody>
          <a:bodyPr/>
          <a:lstStyle/>
          <a:p>
            <a:fld id="{EF10AA22-7383-4F49-87C9-FE0A84CB7966}" type="slidenum">
              <a:rPr lang="en-AU" smtClean="0"/>
              <a:pPr/>
              <a:t>8</a:t>
            </a:fld>
            <a:endParaRPr lang="en-AU" dirty="0"/>
          </a:p>
        </p:txBody>
      </p:sp>
      <p:sp>
        <p:nvSpPr>
          <p:cNvPr id="6" name="Footer Placeholder 3">
            <a:extLst>
              <a:ext uri="{FF2B5EF4-FFF2-40B4-BE49-F238E27FC236}">
                <a16:creationId xmlns:a16="http://schemas.microsoft.com/office/drawing/2014/main" id="{445CF397-DA9E-4D3B-A341-90105406E397}"/>
              </a:ext>
            </a:extLst>
          </p:cNvPr>
          <p:cNvSpPr>
            <a:spLocks noGrp="1"/>
          </p:cNvSpPr>
          <p:nvPr>
            <p:ph type="ftr" sz="quarter" idx="11"/>
          </p:nvPr>
        </p:nvSpPr>
        <p:spPr>
          <a:xfrm>
            <a:off x="585926" y="6453336"/>
            <a:ext cx="6650370" cy="303651"/>
          </a:xfrm>
        </p:spPr>
        <p:txBody>
          <a:bodyPr/>
          <a:lstStyle/>
          <a:p>
            <a:r>
              <a:rPr lang="en-AU"/>
              <a:t>Fourth Action Plan of the National Plan to Reduce Violence Against Women and Their Children - Consultation Workshop Summary </a:t>
            </a:r>
            <a:endParaRPr lang="en-AU" dirty="0"/>
          </a:p>
        </p:txBody>
      </p:sp>
    </p:spTree>
    <p:extLst>
      <p:ext uri="{BB962C8B-B14F-4D97-AF65-F5344CB8AC3E}">
        <p14:creationId xmlns:p14="http://schemas.microsoft.com/office/powerpoint/2010/main" val="4637093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Key themes</a:t>
            </a:r>
          </a:p>
        </p:txBody>
      </p:sp>
      <p:sp>
        <p:nvSpPr>
          <p:cNvPr id="3" name="Content Placeholder 2"/>
          <p:cNvSpPr>
            <a:spLocks noGrp="1"/>
          </p:cNvSpPr>
          <p:nvPr>
            <p:ph sz="half" idx="1"/>
          </p:nvPr>
        </p:nvSpPr>
        <p:spPr/>
        <p:txBody>
          <a:bodyPr/>
          <a:lstStyle/>
          <a:p>
            <a:r>
              <a:rPr lang="en-AU" dirty="0"/>
              <a:t>Technology-facilitated abuse</a:t>
            </a:r>
          </a:p>
          <a:p>
            <a:pPr marL="585788" lvl="0" indent="-309563" defTabSz="685800">
              <a:spcBef>
                <a:spcPts val="400"/>
              </a:spcBef>
              <a:buFont typeface="Arial" panose="020B0604020202020204" pitchFamily="34" charset="0"/>
              <a:buChar char="•"/>
              <a:defRPr/>
            </a:pPr>
            <a:r>
              <a:rPr lang="en-AU" sz="1000" b="0" dirty="0"/>
              <a:t>There has been a substantial increase in </a:t>
            </a:r>
            <a:r>
              <a:rPr lang="en-AU" sz="1000" b="0" dirty="0" smtClean="0"/>
              <a:t>technology </a:t>
            </a:r>
            <a:r>
              <a:rPr lang="en-AU" sz="1000" b="0" dirty="0"/>
              <a:t>facilitated abuse.</a:t>
            </a:r>
          </a:p>
          <a:p>
            <a:pPr marL="585788" lvl="0" indent="-309563" defTabSz="685800">
              <a:spcBef>
                <a:spcPts val="400"/>
              </a:spcBef>
              <a:buFont typeface="Arial" panose="020B0604020202020204" pitchFamily="34" charset="0"/>
              <a:buChar char="•"/>
              <a:defRPr/>
            </a:pPr>
            <a:r>
              <a:rPr lang="en-AU" sz="1000" b="0" dirty="0"/>
              <a:t>Mobile phone program delivered by WESNET provides a new phone and education around avoiding technology facilitated abuse.</a:t>
            </a:r>
          </a:p>
          <a:p>
            <a:pPr marL="585788" lvl="0" indent="-309563" defTabSz="685800">
              <a:spcBef>
                <a:spcPts val="400"/>
              </a:spcBef>
              <a:buFont typeface="Arial" panose="020B0604020202020204" pitchFamily="34" charset="0"/>
              <a:buChar char="•"/>
              <a:defRPr/>
            </a:pPr>
            <a:r>
              <a:rPr lang="en-AU" sz="1000" b="0" dirty="0"/>
              <a:t>Education is provided in the form of online information and support, including e-safety training for workers to respond appropriately.</a:t>
            </a:r>
          </a:p>
          <a:p>
            <a:pPr marL="585788" lvl="0" indent="-309563" defTabSz="685800">
              <a:spcBef>
                <a:spcPts val="400"/>
              </a:spcBef>
              <a:buFont typeface="Arial" panose="020B0604020202020204" pitchFamily="34" charset="0"/>
              <a:buChar char="•"/>
              <a:defRPr/>
            </a:pPr>
            <a:r>
              <a:rPr lang="en-AU" sz="1000" b="0" dirty="0"/>
              <a:t>The introduction of the Intimate Images Bill in Western Australia has provided more opportunities for addressing non-consensual image sharing.</a:t>
            </a:r>
          </a:p>
          <a:p>
            <a:pPr marL="585788" lvl="0" indent="-309563" defTabSz="685800">
              <a:spcBef>
                <a:spcPts val="400"/>
              </a:spcBef>
              <a:buFont typeface="Arial" panose="020B0604020202020204" pitchFamily="34" charset="0"/>
              <a:buChar char="•"/>
              <a:defRPr/>
            </a:pPr>
            <a:r>
              <a:rPr lang="en-AU" sz="1000" b="0" dirty="0"/>
              <a:t>Consideration should be continuously given to how laws can address behaviours surrounding technology facilitated abuse, rather than requiring constant change to keep up with technology.</a:t>
            </a:r>
          </a:p>
          <a:p>
            <a:pPr lvl="1"/>
            <a:r>
              <a:rPr lang="en-AU" dirty="0"/>
              <a:t>There is inconsistent legislation across jurisdictions.</a:t>
            </a:r>
          </a:p>
          <a:p>
            <a:pPr lvl="1"/>
            <a:r>
              <a:rPr lang="en-AU" dirty="0"/>
              <a:t>Magistrates and courts need training on the laws around technology-facilitated abuse and to focus on behaviour rather than the medium.</a:t>
            </a:r>
          </a:p>
          <a:p>
            <a:pPr lvl="1"/>
            <a:r>
              <a:rPr lang="en-AU" dirty="0"/>
              <a:t>Police and courts sometimes dismiss technology-facilitated abuse because of requirements regarding evidence.</a:t>
            </a:r>
          </a:p>
          <a:p>
            <a:pPr lvl="1"/>
            <a:r>
              <a:rPr lang="en-AU" dirty="0"/>
              <a:t>Negative responses in society and media need to challenges, as they can often blame the victim or the technology – it is the abuser that should be blamed.</a:t>
            </a:r>
          </a:p>
          <a:p>
            <a:pPr lvl="1"/>
            <a:endParaRPr lang="en-AU" dirty="0"/>
          </a:p>
          <a:p>
            <a:r>
              <a:rPr lang="en-AU" dirty="0"/>
              <a:t>Adequate crisis accommodation</a:t>
            </a:r>
          </a:p>
          <a:p>
            <a:pPr marL="541338" indent="-274638" defTabSz="685800">
              <a:spcBef>
                <a:spcPts val="400"/>
              </a:spcBef>
              <a:buFont typeface="Arial" panose="020B0604020202020204" pitchFamily="34" charset="0"/>
              <a:buChar char="•"/>
              <a:defRPr/>
            </a:pPr>
            <a:r>
              <a:rPr lang="en-AU" sz="1000" b="0" dirty="0"/>
              <a:t>A number of services are forming partnerships despite there being tough competition for limited funding.</a:t>
            </a:r>
          </a:p>
          <a:p>
            <a:pPr marL="541338" indent="-274638" defTabSz="685800">
              <a:spcBef>
                <a:spcPts val="400"/>
              </a:spcBef>
              <a:buFont typeface="Arial" panose="020B0604020202020204" pitchFamily="34" charset="0"/>
              <a:buChar char="•"/>
              <a:defRPr/>
            </a:pPr>
            <a:r>
              <a:rPr lang="en-AU" sz="1000" b="0" dirty="0"/>
              <a:t>Information sharing amongst refuges allow for transfer of women.</a:t>
            </a:r>
          </a:p>
          <a:p>
            <a:pPr marL="541338" indent="-274638" defTabSz="685800">
              <a:spcBef>
                <a:spcPts val="400"/>
              </a:spcBef>
              <a:buFont typeface="Arial" panose="020B0604020202020204" pitchFamily="34" charset="0"/>
              <a:buChar char="•"/>
              <a:defRPr/>
            </a:pPr>
            <a:r>
              <a:rPr lang="en-AU" sz="1000" b="0" dirty="0"/>
              <a:t>Expand the Safe at Home Programs as an extension of the refuge program across the state.</a:t>
            </a:r>
          </a:p>
          <a:p>
            <a:pPr lvl="1"/>
            <a:r>
              <a:rPr lang="en-AU" dirty="0"/>
              <a:t>There is a need for comprehensive support, wrap around services and adequate funding.</a:t>
            </a:r>
          </a:p>
          <a:p>
            <a:pPr lvl="1"/>
            <a:r>
              <a:rPr lang="en-AU" dirty="0"/>
              <a:t>Outreach support for women are not adequate to support their transition into community.</a:t>
            </a:r>
          </a:p>
          <a:p>
            <a:pPr lvl="1"/>
            <a:r>
              <a:rPr lang="en-AU" dirty="0"/>
              <a:t>There are barriers for CALD women or young people in refuges to be able to transition to housing due to affordability.</a:t>
            </a:r>
          </a:p>
          <a:p>
            <a:pPr lvl="1"/>
            <a:r>
              <a:rPr lang="en-AU" dirty="0"/>
              <a:t>Rapid rehousing for women that are in refuges is needed to better free up the limited beds available in order to better support victims at crisis.</a:t>
            </a:r>
          </a:p>
        </p:txBody>
      </p:sp>
      <p:sp>
        <p:nvSpPr>
          <p:cNvPr id="5" name="Slide Number Placeholder 4"/>
          <p:cNvSpPr>
            <a:spLocks noGrp="1"/>
          </p:cNvSpPr>
          <p:nvPr>
            <p:ph type="sldNum" sz="quarter" idx="12"/>
          </p:nvPr>
        </p:nvSpPr>
        <p:spPr/>
        <p:txBody>
          <a:bodyPr/>
          <a:lstStyle/>
          <a:p>
            <a:fld id="{EF10AA22-7383-4F49-87C9-FE0A84CB7966}" type="slidenum">
              <a:rPr lang="en-AU" smtClean="0"/>
              <a:pPr/>
              <a:t>9</a:t>
            </a:fld>
            <a:endParaRPr lang="en-AU" dirty="0"/>
          </a:p>
        </p:txBody>
      </p:sp>
      <p:sp>
        <p:nvSpPr>
          <p:cNvPr id="6" name="Footer Placeholder 3">
            <a:extLst>
              <a:ext uri="{FF2B5EF4-FFF2-40B4-BE49-F238E27FC236}">
                <a16:creationId xmlns:a16="http://schemas.microsoft.com/office/drawing/2014/main" id="{D87EEA89-8478-4638-A884-50934947D4AE}"/>
              </a:ext>
            </a:extLst>
          </p:cNvPr>
          <p:cNvSpPr>
            <a:spLocks noGrp="1"/>
          </p:cNvSpPr>
          <p:nvPr>
            <p:ph type="ftr" sz="quarter" idx="11"/>
          </p:nvPr>
        </p:nvSpPr>
        <p:spPr>
          <a:xfrm>
            <a:off x="585926" y="6453336"/>
            <a:ext cx="6650370" cy="303651"/>
          </a:xfrm>
        </p:spPr>
        <p:txBody>
          <a:bodyPr/>
          <a:lstStyle/>
          <a:p>
            <a:r>
              <a:rPr lang="en-AU"/>
              <a:t>Fourth Action Plan of the National Plan to Reduce Violence Against Women and Their Children - Consultation Workshop Summary </a:t>
            </a:r>
            <a:endParaRPr lang="en-AU" dirty="0"/>
          </a:p>
        </p:txBody>
      </p:sp>
    </p:spTree>
    <p:extLst>
      <p:ext uri="{BB962C8B-B14F-4D97-AF65-F5344CB8AC3E}">
        <p14:creationId xmlns:p14="http://schemas.microsoft.com/office/powerpoint/2010/main" val="2404432109"/>
      </p:ext>
    </p:extLst>
  </p:cSld>
  <p:clrMapOvr>
    <a:masterClrMapping/>
  </p:clrMapOvr>
</p:sld>
</file>

<file path=ppt/theme/theme1.xml><?xml version="1.0" encoding="utf-8"?>
<a:theme xmlns:a="http://schemas.openxmlformats.org/drawingml/2006/main" name="DSS PPT template_Green">
  <a:themeElements>
    <a:clrScheme name="DSS">
      <a:dk1>
        <a:sysClr val="windowText" lastClr="000000"/>
      </a:dk1>
      <a:lt1>
        <a:sysClr val="window" lastClr="FFFFFF"/>
      </a:lt1>
      <a:dk2>
        <a:srgbClr val="000000"/>
      </a:dk2>
      <a:lt2>
        <a:srgbClr val="F8F8F8"/>
      </a:lt2>
      <a:accent1>
        <a:srgbClr val="005A70"/>
      </a:accent1>
      <a:accent2>
        <a:srgbClr val="00B0B9"/>
      </a:accent2>
      <a:accent3>
        <a:srgbClr val="A6192E"/>
      </a:accent3>
      <a:accent4>
        <a:srgbClr val="78BE20"/>
      </a:accent4>
      <a:accent5>
        <a:srgbClr val="275D38"/>
      </a:accent5>
      <a:accent6>
        <a:srgbClr val="500778"/>
      </a:accent6>
      <a:hlink>
        <a:srgbClr val="000000"/>
      </a:hlink>
      <a:folHlink>
        <a:srgbClr val="000000"/>
      </a:folHlink>
    </a:clrScheme>
    <a:fontScheme name="Stronger Relationships">
      <a:majorFont>
        <a:latin typeface="Georgia"/>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ower Point Template - Green.pptx" id="{72E3DAFC-521E-463B-985A-BC8482951DDA}" vid="{BDE24668-1B0E-420D-9A8C-333105DAB70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DSS PPT Template_Green</Template>
  <TotalTime>0</TotalTime>
  <Words>2203</Words>
  <Application>Microsoft Office PowerPoint</Application>
  <PresentationFormat>On-screen Show (4:3)</PresentationFormat>
  <Paragraphs>198</Paragraphs>
  <Slides>13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Calibri</vt:lpstr>
      <vt:lpstr>Georgia</vt:lpstr>
      <vt:lpstr>DSS PPT template_Green</vt:lpstr>
      <vt:lpstr>PowerPoint Presentation</vt:lpstr>
      <vt:lpstr>  The Department of Social Services acknowledges the traditional owners of country throughout Australia, and their continuing connection to land, water and community.   We pay our respects to them and their cultures,    and to Elders past, present and emerging.   </vt:lpstr>
      <vt:lpstr>About this document</vt:lpstr>
      <vt:lpstr>Participants of Perth workshop</vt:lpstr>
      <vt:lpstr>Key themes  </vt:lpstr>
      <vt:lpstr>Key themes</vt:lpstr>
      <vt:lpstr>Key themes</vt:lpstr>
      <vt:lpstr>Key themes</vt:lpstr>
      <vt:lpstr>Key themes</vt:lpstr>
      <vt:lpstr>Key themes</vt:lpstr>
      <vt:lpstr>Big Shifts What are the big shifts we want to see in this space?</vt:lpstr>
      <vt:lpstr>Big shifts </vt:lpstr>
      <vt:lpstr>Big shifts </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cp:lastPrinted>2018-09-17T01:11:48Z</cp:lastPrinted>
  <dcterms:created xsi:type="dcterms:W3CDTF">2018-09-05T05:49:12Z</dcterms:created>
  <dcterms:modified xsi:type="dcterms:W3CDTF">2018-10-01T21:25:07Z</dcterms:modified>
</cp:coreProperties>
</file>