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267" r:id="rId3"/>
    <p:sldId id="271" r:id="rId4"/>
    <p:sldId id="266" r:id="rId5"/>
    <p:sldId id="260" r:id="rId6"/>
    <p:sldId id="261" r:id="rId7"/>
    <p:sldId id="262" r:id="rId8"/>
    <p:sldId id="263" r:id="rId9"/>
    <p:sldId id="264" r:id="rId10"/>
    <p:sldId id="265" r:id="rId11"/>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E8CB"/>
          </a:solidFill>
        </a:fill>
      </a:tcStyle>
    </a:wholeTbl>
    <a:band2H>
      <a:tcTxStyle/>
      <a:tcStyle>
        <a:tcBdr/>
        <a:fill>
          <a:solidFill>
            <a:srgbClr val="EBF4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0D4"/>
          </a:solidFill>
        </a:fill>
      </a:tcStyle>
    </a:wholeTbl>
    <a:band2H>
      <a:tcTxStyle/>
      <a:tcStyle>
        <a:tcBdr/>
        <a:fill>
          <a:solidFill>
            <a:srgbClr val="E6E9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CBCC"/>
          </a:solidFill>
        </a:fill>
      </a:tcStyle>
    </a:wholeTbl>
    <a:band2H>
      <a:tcTxStyle/>
      <a:tcStyle>
        <a:tcBdr/>
        <a:fill>
          <a:solidFill>
            <a:srgbClr val="F0E7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AD5"/>
          </a:solidFill>
        </a:fill>
      </a:tcStyle>
    </a:wholeTbl>
    <a:band2H>
      <a:tcTxStyle/>
      <a:tcStyle>
        <a:tcBdr/>
        <a:fill>
          <a:solidFill>
            <a:srgbClr val="E8E6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9" d="100"/>
          <a:sy n="99" d="100"/>
        </p:scale>
        <p:origin x="1338" y="90"/>
      </p:cViewPr>
      <p:guideLst/>
    </p:cSldViewPr>
  </p:slideViewPr>
  <p:notesTextViewPr>
    <p:cViewPr>
      <p:scale>
        <a:sx n="1" d="1"/>
        <a:sy n="1" d="1"/>
      </p:scale>
      <p:origin x="0" y="0"/>
    </p:cViewPr>
  </p:notesTextViewPr>
  <p:gridSpacing cx="1800000" cy="1800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1" name="Shape 121"/>
          <p:cNvSpPr>
            <a:spLocks noGrp="1" noRot="1" noChangeAspect="1"/>
          </p:cNvSpPr>
          <p:nvPr>
            <p:ph type="sldImg"/>
          </p:nvPr>
        </p:nvSpPr>
        <p:spPr>
          <a:xfrm>
            <a:off x="1143000" y="685800"/>
            <a:ext cx="4572000" cy="3429000"/>
          </a:xfrm>
          <a:prstGeom prst="rect">
            <a:avLst/>
          </a:prstGeom>
        </p:spPr>
        <p:txBody>
          <a:bodyPr/>
          <a:lstStyle/>
          <a:p>
            <a:endParaRPr/>
          </a:p>
        </p:txBody>
      </p:sp>
      <p:sp>
        <p:nvSpPr>
          <p:cNvPr id="122" name="Shape 12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2" name="Picture 7" descr="Picture 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Title Text"/>
          <p:cNvSpPr txBox="1">
            <a:spLocks noGrp="1"/>
          </p:cNvSpPr>
          <p:nvPr>
            <p:ph type="title"/>
          </p:nvPr>
        </p:nvSpPr>
        <p:spPr>
          <a:xfrm>
            <a:off x="579267" y="3429000"/>
            <a:ext cx="6120002" cy="1081384"/>
          </a:xfrm>
          <a:prstGeom prst="rect">
            <a:avLst/>
          </a:prstGeom>
        </p:spPr>
        <p:txBody>
          <a:bodyPr/>
          <a:lstStyle>
            <a:lvl1pPr>
              <a:defRPr sz="4400">
                <a:solidFill>
                  <a:srgbClr val="FFFFFF"/>
                </a:solidFill>
              </a:defRPr>
            </a:lvl1pPr>
          </a:lstStyle>
          <a:p>
            <a:r>
              <a:t>Title Text</a:t>
            </a:r>
          </a:p>
        </p:txBody>
      </p:sp>
      <p:sp>
        <p:nvSpPr>
          <p:cNvPr id="14" name="Body Level One…"/>
          <p:cNvSpPr txBox="1">
            <a:spLocks noGrp="1"/>
          </p:cNvSpPr>
          <p:nvPr>
            <p:ph type="body" sz="quarter" idx="1"/>
          </p:nvPr>
        </p:nvSpPr>
        <p:spPr>
          <a:xfrm>
            <a:off x="579267" y="4562388"/>
            <a:ext cx="6120002" cy="1080001"/>
          </a:xfrm>
          <a:prstGeom prst="rect">
            <a:avLst/>
          </a:prstGeom>
        </p:spPr>
        <p:txBody>
          <a:bodyPr/>
          <a:lstStyle>
            <a:lvl1pPr>
              <a:spcBef>
                <a:spcPts val="0"/>
              </a:spcBef>
              <a:defRPr sz="1600">
                <a:solidFill>
                  <a:srgbClr val="FFFFFF"/>
                </a:solidFill>
                <a:latin typeface="Georgia"/>
                <a:ea typeface="Georgia"/>
                <a:cs typeface="Georgia"/>
                <a:sym typeface="Georgia"/>
              </a:defRPr>
            </a:lvl1pPr>
            <a:lvl2pPr marL="0" indent="457200">
              <a:spcBef>
                <a:spcPts val="0"/>
              </a:spcBef>
              <a:buSzTx/>
              <a:buNone/>
              <a:defRPr sz="1600">
                <a:solidFill>
                  <a:srgbClr val="FFFFFF"/>
                </a:solidFill>
                <a:latin typeface="Georgia"/>
                <a:ea typeface="Georgia"/>
                <a:cs typeface="Georgia"/>
                <a:sym typeface="Georgia"/>
              </a:defRPr>
            </a:lvl2pPr>
            <a:lvl3pPr marL="0" indent="914400">
              <a:spcBef>
                <a:spcPts val="0"/>
              </a:spcBef>
              <a:buSzTx/>
              <a:buNone/>
              <a:defRPr sz="1600">
                <a:solidFill>
                  <a:srgbClr val="FFFFFF"/>
                </a:solidFill>
                <a:latin typeface="Georgia"/>
                <a:ea typeface="Georgia"/>
                <a:cs typeface="Georgia"/>
                <a:sym typeface="Georgia"/>
              </a:defRPr>
            </a:lvl3pPr>
            <a:lvl4pPr indent="1371600">
              <a:spcBef>
                <a:spcPts val="0"/>
              </a:spcBef>
              <a:defRPr sz="1600">
                <a:solidFill>
                  <a:srgbClr val="FFFFFF"/>
                </a:solidFill>
                <a:latin typeface="Georgia"/>
                <a:ea typeface="Georgia"/>
                <a:cs typeface="Georgia"/>
                <a:sym typeface="Georgia"/>
              </a:defRPr>
            </a:lvl4pPr>
            <a:lvl5pPr indent="1828800">
              <a:spcBef>
                <a:spcPts val="0"/>
              </a:spcBef>
              <a:defRPr sz="1600">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pic>
        <p:nvPicPr>
          <p:cNvPr id="22" name="Picture 8" descr="Picture 8"/>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23" name="Title Text"/>
          <p:cNvSpPr txBox="1">
            <a:spLocks noGrp="1"/>
          </p:cNvSpPr>
          <p:nvPr>
            <p:ph type="title"/>
          </p:nvPr>
        </p:nvSpPr>
        <p:spPr>
          <a:xfrm>
            <a:off x="579267" y="3987307"/>
            <a:ext cx="6120002" cy="2160000"/>
          </a:xfrm>
          <a:prstGeom prst="rect">
            <a:avLst/>
          </a:prstGeom>
        </p:spPr>
        <p:txBody>
          <a:bodyPr/>
          <a:lstStyle>
            <a:lvl1pPr>
              <a:defRPr sz="4400">
                <a:solidFill>
                  <a:srgbClr val="000000"/>
                </a:solidFill>
              </a:defRPr>
            </a:lvl1pPr>
          </a:lstStyle>
          <a:p>
            <a:r>
              <a:t>Title Text</a:t>
            </a:r>
          </a:p>
        </p:txBody>
      </p:sp>
      <p:sp>
        <p:nvSpPr>
          <p:cNvPr id="2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Quote/Breakout">
    <p:spTree>
      <p:nvGrpSpPr>
        <p:cNvPr id="1" name=""/>
        <p:cNvGrpSpPr/>
        <p:nvPr/>
      </p:nvGrpSpPr>
      <p:grpSpPr>
        <a:xfrm>
          <a:off x="0" y="0"/>
          <a:ext cx="0" cy="0"/>
          <a:chOff x="0" y="0"/>
          <a:chExt cx="0" cy="0"/>
        </a:xfrm>
      </p:grpSpPr>
      <p:sp>
        <p:nvSpPr>
          <p:cNvPr id="31" name="Rectangle 7"/>
          <p:cNvSpPr/>
          <p:nvPr/>
        </p:nvSpPr>
        <p:spPr>
          <a:xfrm>
            <a:off x="0" y="-21601"/>
            <a:ext cx="9144000" cy="6879602"/>
          </a:xfrm>
          <a:prstGeom prst="rect">
            <a:avLst/>
          </a:prstGeom>
          <a:solidFill>
            <a:srgbClr val="C2E189"/>
          </a:solidFill>
          <a:ln w="12700">
            <a:miter lim="400000"/>
          </a:ln>
        </p:spPr>
        <p:txBody>
          <a:bodyPr lIns="45719" rIns="45719" anchor="ctr"/>
          <a:lstStyle/>
          <a:p>
            <a:pPr algn="ctr">
              <a:defRPr>
                <a:solidFill>
                  <a:srgbClr val="FFFFFF"/>
                </a:solidFill>
              </a:defRPr>
            </a:pPr>
            <a:endParaRPr/>
          </a:p>
        </p:txBody>
      </p:sp>
      <p:sp>
        <p:nvSpPr>
          <p:cNvPr id="32" name="Title Text"/>
          <p:cNvSpPr txBox="1">
            <a:spLocks noGrp="1"/>
          </p:cNvSpPr>
          <p:nvPr>
            <p:ph type="title"/>
          </p:nvPr>
        </p:nvSpPr>
        <p:spPr>
          <a:xfrm>
            <a:off x="579267" y="720313"/>
            <a:ext cx="7200002" cy="5164550"/>
          </a:xfrm>
          <a:prstGeom prst="rect">
            <a:avLst/>
          </a:prstGeom>
        </p:spPr>
        <p:txBody>
          <a:bodyPr/>
          <a:lstStyle>
            <a:lvl1pPr>
              <a:lnSpc>
                <a:spcPct val="110000"/>
              </a:lnSpc>
              <a:defRPr sz="4000" i="1"/>
            </a:lvl1pPr>
          </a:lstStyle>
          <a:p>
            <a:r>
              <a:t>Title Text</a:t>
            </a:r>
          </a:p>
        </p:txBody>
      </p:sp>
      <p:sp>
        <p:nvSpPr>
          <p:cNvPr id="33"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lumns">
    <p:spTree>
      <p:nvGrpSpPr>
        <p:cNvPr id="1" name=""/>
        <p:cNvGrpSpPr/>
        <p:nvPr/>
      </p:nvGrpSpPr>
      <p:grpSpPr>
        <a:xfrm>
          <a:off x="0" y="0"/>
          <a:ext cx="0" cy="0"/>
          <a:chOff x="0" y="0"/>
          <a:chExt cx="0" cy="0"/>
        </a:xfrm>
      </p:grpSpPr>
      <p:sp>
        <p:nvSpPr>
          <p:cNvPr id="50" name="Title Text"/>
          <p:cNvSpPr txBox="1">
            <a:spLocks noGrp="1"/>
          </p:cNvSpPr>
          <p:nvPr>
            <p:ph type="title"/>
          </p:nvPr>
        </p:nvSpPr>
        <p:spPr>
          <a:prstGeom prst="rect">
            <a:avLst/>
          </a:prstGeom>
        </p:spPr>
        <p:txBody>
          <a:bodyPr/>
          <a:lstStyle/>
          <a:p>
            <a:r>
              <a:t>Title Text</a:t>
            </a:r>
          </a:p>
        </p:txBody>
      </p:sp>
      <p:sp>
        <p:nvSpPr>
          <p:cNvPr id="51" name="Body Level One…"/>
          <p:cNvSpPr txBox="1">
            <a:spLocks noGrp="1"/>
          </p:cNvSpPr>
          <p:nvPr>
            <p:ph type="body" sz="half" idx="1"/>
          </p:nvPr>
        </p:nvSpPr>
        <p:spPr>
          <a:xfrm>
            <a:off x="585926" y="1125687"/>
            <a:ext cx="3785586" cy="5003229"/>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 name="Body Level One…">
            <a:extLst>
              <a:ext uri="{FF2B5EF4-FFF2-40B4-BE49-F238E27FC236}">
                <a16:creationId xmlns:a16="http://schemas.microsoft.com/office/drawing/2014/main" id="{05B6657D-AAA4-4F69-86D8-8E79AA6653D7}"/>
              </a:ext>
            </a:extLst>
          </p:cNvPr>
          <p:cNvSpPr txBox="1">
            <a:spLocks noGrp="1"/>
          </p:cNvSpPr>
          <p:nvPr>
            <p:ph type="body" sz="half" idx="10"/>
          </p:nvPr>
        </p:nvSpPr>
        <p:spPr>
          <a:xfrm>
            <a:off x="4772488" y="1125687"/>
            <a:ext cx="3785586" cy="5003229"/>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1_Two Columns">
    <p:spTree>
      <p:nvGrpSpPr>
        <p:cNvPr id="1" name=""/>
        <p:cNvGrpSpPr/>
        <p:nvPr/>
      </p:nvGrpSpPr>
      <p:grpSpPr>
        <a:xfrm>
          <a:off x="0" y="0"/>
          <a:ext cx="0" cy="0"/>
          <a:chOff x="0" y="0"/>
          <a:chExt cx="0" cy="0"/>
        </a:xfrm>
      </p:grpSpPr>
      <p:sp>
        <p:nvSpPr>
          <p:cNvPr id="69" name="Title Text"/>
          <p:cNvSpPr txBox="1">
            <a:spLocks noGrp="1"/>
          </p:cNvSpPr>
          <p:nvPr>
            <p:ph type="title"/>
          </p:nvPr>
        </p:nvSpPr>
        <p:spPr>
          <a:prstGeom prst="rect">
            <a:avLst/>
          </a:prstGeom>
        </p:spPr>
        <p:txBody>
          <a:bodyPr/>
          <a:lstStyle/>
          <a:p>
            <a:r>
              <a:t>Title Text</a:t>
            </a:r>
          </a:p>
        </p:txBody>
      </p:sp>
      <p:sp>
        <p:nvSpPr>
          <p:cNvPr id="70"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6"/>
          <p:cNvSpPr/>
          <p:nvPr/>
        </p:nvSpPr>
        <p:spPr>
          <a:xfrm>
            <a:off x="0" y="6385835"/>
            <a:ext cx="9144000" cy="472165"/>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3" name="Title Text"/>
          <p:cNvSpPr txBox="1">
            <a:spLocks noGrp="1"/>
          </p:cNvSpPr>
          <p:nvPr>
            <p:ph type="title"/>
          </p:nvPr>
        </p:nvSpPr>
        <p:spPr>
          <a:xfrm>
            <a:off x="585926" y="472165"/>
            <a:ext cx="7972149" cy="3298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Title Text</a:t>
            </a:r>
          </a:p>
        </p:txBody>
      </p:sp>
      <p:sp>
        <p:nvSpPr>
          <p:cNvPr id="4" name="Body Level One…"/>
          <p:cNvSpPr txBox="1">
            <a:spLocks noGrp="1"/>
          </p:cNvSpPr>
          <p:nvPr>
            <p:ph type="body" idx="1"/>
          </p:nvPr>
        </p:nvSpPr>
        <p:spPr>
          <a:xfrm>
            <a:off x="585926" y="1125687"/>
            <a:ext cx="7972149" cy="50032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 name="Slide Number"/>
          <p:cNvSpPr txBox="1">
            <a:spLocks noGrp="1"/>
          </p:cNvSpPr>
          <p:nvPr>
            <p:ph type="sldNum" sz="quarter" idx="2"/>
          </p:nvPr>
        </p:nvSpPr>
        <p:spPr>
          <a:xfrm>
            <a:off x="8594521" y="6541661"/>
            <a:ext cx="131968" cy="127001"/>
          </a:xfrm>
          <a:prstGeom prst="rect">
            <a:avLst/>
          </a:prstGeom>
          <a:ln w="12700">
            <a:miter lim="400000"/>
          </a:ln>
        </p:spPr>
        <p:txBody>
          <a:bodyPr wrap="none" lIns="0" tIns="0" rIns="0" bIns="0" anchor="ctr">
            <a:spAutoFit/>
          </a:bodyPr>
          <a:lstStyle>
            <a:lvl1pPr algn="r">
              <a:defRPr sz="900">
                <a:solidFill>
                  <a:srgbClr val="FFFFFF"/>
                </a:solidFill>
                <a:latin typeface="Georgia"/>
                <a:ea typeface="Georgia"/>
                <a:cs typeface="Georgia"/>
                <a:sym typeface="Georgi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5" r:id="rId5"/>
  </p:sldLayoutIdLst>
  <p:transition spd="med"/>
  <p:txStyles>
    <p:titleStyle>
      <a:lvl1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1pPr>
      <a:lvl2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2pPr>
      <a:lvl3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3pPr>
      <a:lvl4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4pPr>
      <a:lvl5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5pPr>
      <a:lvl6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6pPr>
      <a:lvl7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7pPr>
      <a:lvl8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8pPr>
      <a:lvl9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9pPr>
    </p:titleStyle>
    <p:bodyStyle>
      <a:lvl1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1pPr>
      <a:lvl2pPr marL="5962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2pPr>
      <a:lvl3pPr marL="8629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3pPr>
      <a:lvl4pPr marL="0" marR="0" indent="8080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4pPr>
      <a:lvl5pPr marL="0" marR="0" indent="10747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5pPr>
      <a:lvl6pPr marL="24231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6pPr>
      <a:lvl7pPr marL="28803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7pPr>
      <a:lvl8pPr marL="33375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8pPr>
      <a:lvl9pPr marL="37947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1pPr>
      <a:lvl2pPr marL="0" marR="0" indent="457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2pPr>
      <a:lvl3pPr marL="0" marR="0" indent="914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3pPr>
      <a:lvl4pPr marL="0" marR="0" indent="1371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4pPr>
      <a:lvl5pPr marL="0" marR="0" indent="18288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5pPr>
      <a:lvl6pPr marL="0" marR="0" indent="22860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6pPr>
      <a:lvl7pPr marL="0" marR="0" indent="2743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7pPr>
      <a:lvl8pPr marL="0" marR="0" indent="3200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8pPr>
      <a:lvl9pPr marL="0" marR="0" indent="3657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itle 1"/>
          <p:cNvSpPr txBox="1"/>
          <p:nvPr/>
        </p:nvSpPr>
        <p:spPr>
          <a:xfrm>
            <a:off x="467543" y="3356991"/>
            <a:ext cx="6120002" cy="1143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lnSpc>
                <a:spcPct val="80000"/>
              </a:lnSpc>
              <a:defRPr sz="4400">
                <a:solidFill>
                  <a:srgbClr val="FFFFFF"/>
                </a:solidFill>
                <a:latin typeface="Georgia"/>
                <a:ea typeface="Georgia"/>
                <a:cs typeface="Georgia"/>
                <a:sym typeface="Georgia"/>
              </a:defRPr>
            </a:lvl1pPr>
          </a:lstStyle>
          <a:p>
            <a:r>
              <a:t>Melbourne Consultation Summary</a:t>
            </a:r>
          </a:p>
        </p:txBody>
      </p:sp>
      <p:sp>
        <p:nvSpPr>
          <p:cNvPr id="125" name="Subtitle 2"/>
          <p:cNvSpPr txBox="1"/>
          <p:nvPr/>
        </p:nvSpPr>
        <p:spPr>
          <a:xfrm>
            <a:off x="467543" y="4490380"/>
            <a:ext cx="6120002" cy="965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sz="1600" b="1">
                <a:solidFill>
                  <a:srgbClr val="FFFFFF"/>
                </a:solidFill>
                <a:latin typeface="Georgia"/>
                <a:ea typeface="Georgia"/>
                <a:cs typeface="Georgia"/>
                <a:sym typeface="Georgia"/>
              </a:defRPr>
            </a:pPr>
            <a:r>
              <a:rPr dirty="0"/>
              <a:t>Fourth Action Plan of the </a:t>
            </a:r>
            <a:r>
              <a:rPr i="1" dirty="0"/>
              <a:t>National Plan to Reduce Violence against Women and their Children 2010-2022</a:t>
            </a:r>
          </a:p>
          <a:p>
            <a:pPr>
              <a:defRPr sz="1600" b="1">
                <a:solidFill>
                  <a:srgbClr val="FFFFFF"/>
                </a:solidFill>
                <a:latin typeface="Georgia"/>
                <a:ea typeface="Georgia"/>
                <a:cs typeface="Georgia"/>
                <a:sym typeface="Georgia"/>
              </a:defRPr>
            </a:pPr>
            <a:endParaRPr i="1" dirty="0"/>
          </a:p>
          <a:p>
            <a:pPr>
              <a:defRPr sz="1600" b="1">
                <a:solidFill>
                  <a:srgbClr val="FFFFFF"/>
                </a:solidFill>
                <a:latin typeface="Georgia"/>
                <a:ea typeface="Georgia"/>
                <a:cs typeface="Georgia"/>
                <a:sym typeface="Georgia"/>
              </a:defRPr>
            </a:pPr>
            <a:r>
              <a:rPr dirty="0"/>
              <a:t>Summary of Consultation - 12 September 2018</a:t>
            </a:r>
          </a:p>
        </p:txBody>
      </p:sp>
      <p:sp>
        <p:nvSpPr>
          <p:cNvPr id="3" name="Rectangle 2">
            <a:extLst>
              <a:ext uri="{FF2B5EF4-FFF2-40B4-BE49-F238E27FC236}">
                <a16:creationId xmlns:a16="http://schemas.microsoft.com/office/drawing/2014/main" id="{C99E1E23-2A8D-43C9-869A-9CA0B951DAAA}"/>
              </a:ext>
            </a:extLst>
          </p:cNvPr>
          <p:cNvSpPr/>
          <p:nvPr/>
        </p:nvSpPr>
        <p:spPr>
          <a:xfrm>
            <a:off x="2132613" y="6086651"/>
            <a:ext cx="3835515" cy="400110"/>
          </a:xfrm>
          <a:prstGeom prst="rect">
            <a:avLst/>
          </a:prstGeom>
        </p:spPr>
        <p:txBody>
          <a:bodyPr wrap="square">
            <a:spAutoFit/>
          </a:bodyPr>
          <a:lstStyle/>
          <a:p>
            <a:pPr>
              <a:defRPr b="0"/>
            </a:pPr>
            <a:r>
              <a:rPr lang="en-AU" sz="1000" dirty="0">
                <a:solidFill>
                  <a:schemeClr val="bg1"/>
                </a:solidFill>
              </a:rPr>
              <a:t>Community engagement workshops facilitated by ThinkPlace, and report written in collaboration between ThinkPlace and DSS.</a:t>
            </a:r>
          </a:p>
        </p:txBody>
      </p:sp>
      <p:grpSp>
        <p:nvGrpSpPr>
          <p:cNvPr id="44" name="Group 112">
            <a:extLst>
              <a:ext uri="{FF2B5EF4-FFF2-40B4-BE49-F238E27FC236}">
                <a16:creationId xmlns:a16="http://schemas.microsoft.com/office/drawing/2014/main" id="{54C774ED-A890-49FE-9F45-9D7DC29D7AFC}"/>
              </a:ext>
            </a:extLst>
          </p:cNvPr>
          <p:cNvGrpSpPr>
            <a:grpSpLocks noChangeAspect="1"/>
          </p:cNvGrpSpPr>
          <p:nvPr/>
        </p:nvGrpSpPr>
        <p:grpSpPr bwMode="auto">
          <a:xfrm>
            <a:off x="467543" y="6115030"/>
            <a:ext cx="1331845" cy="295966"/>
            <a:chOff x="632" y="2931"/>
            <a:chExt cx="1602" cy="356"/>
          </a:xfrm>
        </p:grpSpPr>
        <p:sp>
          <p:nvSpPr>
            <p:cNvPr id="45" name="AutoShape 111">
              <a:extLst>
                <a:ext uri="{FF2B5EF4-FFF2-40B4-BE49-F238E27FC236}">
                  <a16:creationId xmlns:a16="http://schemas.microsoft.com/office/drawing/2014/main" id="{CAA9B6B0-F32E-470E-95FC-FB4E618FA75F}"/>
                </a:ext>
              </a:extLst>
            </p:cNvPr>
            <p:cNvSpPr>
              <a:spLocks noChangeAspect="1" noChangeArrowheads="1" noTextEdit="1"/>
            </p:cNvSpPr>
            <p:nvPr/>
          </p:nvSpPr>
          <p:spPr bwMode="auto">
            <a:xfrm>
              <a:off x="632" y="2931"/>
              <a:ext cx="1602"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6" name="Freeform 113">
              <a:extLst>
                <a:ext uri="{FF2B5EF4-FFF2-40B4-BE49-F238E27FC236}">
                  <a16:creationId xmlns:a16="http://schemas.microsoft.com/office/drawing/2014/main" id="{F92BDB58-D667-4E54-A4B9-97A470AE547E}"/>
                </a:ext>
              </a:extLst>
            </p:cNvPr>
            <p:cNvSpPr>
              <a:spLocks/>
            </p:cNvSpPr>
            <p:nvPr/>
          </p:nvSpPr>
          <p:spPr bwMode="auto">
            <a:xfrm>
              <a:off x="745" y="2932"/>
              <a:ext cx="159" cy="139"/>
            </a:xfrm>
            <a:custGeom>
              <a:avLst/>
              <a:gdLst>
                <a:gd name="T0" fmla="*/ 137 w 137"/>
                <a:gd name="T1" fmla="*/ 69 h 119"/>
                <a:gd name="T2" fmla="*/ 68 w 137"/>
                <a:gd name="T3" fmla="*/ 0 h 119"/>
                <a:gd name="T4" fmla="*/ 0 w 137"/>
                <a:gd name="T5" fmla="*/ 69 h 119"/>
                <a:gd name="T6" fmla="*/ 0 w 137"/>
                <a:gd name="T7" fmla="*/ 119 h 119"/>
                <a:gd name="T8" fmla="*/ 68 w 137"/>
                <a:gd name="T9" fmla="*/ 79 h 119"/>
                <a:gd name="T10" fmla="*/ 137 w 137"/>
                <a:gd name="T11" fmla="*/ 119 h 119"/>
                <a:gd name="T12" fmla="*/ 137 w 137"/>
                <a:gd name="T13" fmla="*/ 6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137" y="69"/>
                  </a:moveTo>
                  <a:cubicBezTo>
                    <a:pt x="137" y="31"/>
                    <a:pt x="106" y="0"/>
                    <a:pt x="68" y="0"/>
                  </a:cubicBezTo>
                  <a:cubicBezTo>
                    <a:pt x="30" y="0"/>
                    <a:pt x="0" y="31"/>
                    <a:pt x="0" y="69"/>
                  </a:cubicBezTo>
                  <a:cubicBezTo>
                    <a:pt x="0" y="119"/>
                    <a:pt x="0" y="119"/>
                    <a:pt x="0" y="119"/>
                  </a:cubicBezTo>
                  <a:cubicBezTo>
                    <a:pt x="68" y="79"/>
                    <a:pt x="68" y="79"/>
                    <a:pt x="68" y="79"/>
                  </a:cubicBezTo>
                  <a:cubicBezTo>
                    <a:pt x="137" y="119"/>
                    <a:pt x="137" y="119"/>
                    <a:pt x="137" y="119"/>
                  </a:cubicBezTo>
                  <a:lnTo>
                    <a:pt x="137" y="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7" name="Freeform 114">
              <a:extLst>
                <a:ext uri="{FF2B5EF4-FFF2-40B4-BE49-F238E27FC236}">
                  <a16:creationId xmlns:a16="http://schemas.microsoft.com/office/drawing/2014/main" id="{11BE265F-82E7-4258-9447-FB455B8EC55F}"/>
                </a:ext>
              </a:extLst>
            </p:cNvPr>
            <p:cNvSpPr>
              <a:spLocks/>
            </p:cNvSpPr>
            <p:nvPr/>
          </p:nvSpPr>
          <p:spPr bwMode="auto">
            <a:xfrm>
              <a:off x="846" y="3109"/>
              <a:ext cx="171" cy="180"/>
            </a:xfrm>
            <a:custGeom>
              <a:avLst/>
              <a:gdLst>
                <a:gd name="T0" fmla="*/ 144 w 148"/>
                <a:gd name="T1" fmla="*/ 66 h 155"/>
                <a:gd name="T2" fmla="*/ 112 w 148"/>
                <a:gd name="T3" fmla="*/ 25 h 155"/>
                <a:gd name="T4" fmla="*/ 68 w 148"/>
                <a:gd name="T5" fmla="*/ 0 h 155"/>
                <a:gd name="T6" fmla="*/ 68 w 148"/>
                <a:gd name="T7" fmla="*/ 79 h 155"/>
                <a:gd name="T8" fmla="*/ 0 w 148"/>
                <a:gd name="T9" fmla="*/ 118 h 155"/>
                <a:gd name="T10" fmla="*/ 43 w 148"/>
                <a:gd name="T11" fmla="*/ 143 h 155"/>
                <a:gd name="T12" fmla="*/ 95 w 148"/>
                <a:gd name="T13" fmla="*/ 150 h 155"/>
                <a:gd name="T14" fmla="*/ 137 w 148"/>
                <a:gd name="T15" fmla="*/ 118 h 155"/>
                <a:gd name="T16" fmla="*/ 144 w 148"/>
                <a:gd name="T17" fmla="*/ 6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144" y="66"/>
                  </a:moveTo>
                  <a:cubicBezTo>
                    <a:pt x="139" y="49"/>
                    <a:pt x="128" y="34"/>
                    <a:pt x="112" y="25"/>
                  </a:cubicBezTo>
                  <a:cubicBezTo>
                    <a:pt x="68" y="0"/>
                    <a:pt x="68" y="0"/>
                    <a:pt x="68" y="0"/>
                  </a:cubicBezTo>
                  <a:cubicBezTo>
                    <a:pt x="68" y="79"/>
                    <a:pt x="68" y="79"/>
                    <a:pt x="68" y="79"/>
                  </a:cubicBezTo>
                  <a:cubicBezTo>
                    <a:pt x="0" y="118"/>
                    <a:pt x="0" y="118"/>
                    <a:pt x="0" y="118"/>
                  </a:cubicBezTo>
                  <a:cubicBezTo>
                    <a:pt x="43" y="143"/>
                    <a:pt x="43" y="143"/>
                    <a:pt x="43" y="143"/>
                  </a:cubicBezTo>
                  <a:cubicBezTo>
                    <a:pt x="59" y="152"/>
                    <a:pt x="78" y="155"/>
                    <a:pt x="95" y="150"/>
                  </a:cubicBezTo>
                  <a:cubicBezTo>
                    <a:pt x="113" y="145"/>
                    <a:pt x="128" y="134"/>
                    <a:pt x="137" y="118"/>
                  </a:cubicBezTo>
                  <a:cubicBezTo>
                    <a:pt x="146" y="102"/>
                    <a:pt x="148" y="84"/>
                    <a:pt x="144"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8" name="Freeform 115">
              <a:extLst>
                <a:ext uri="{FF2B5EF4-FFF2-40B4-BE49-F238E27FC236}">
                  <a16:creationId xmlns:a16="http://schemas.microsoft.com/office/drawing/2014/main" id="{F7EDA554-38EE-42F8-A71E-E3CC3DD9A669}"/>
                </a:ext>
              </a:extLst>
            </p:cNvPr>
            <p:cNvSpPr>
              <a:spLocks/>
            </p:cNvSpPr>
            <p:nvPr/>
          </p:nvSpPr>
          <p:spPr bwMode="auto">
            <a:xfrm>
              <a:off x="631" y="3109"/>
              <a:ext cx="171" cy="180"/>
            </a:xfrm>
            <a:custGeom>
              <a:avLst/>
              <a:gdLst>
                <a:gd name="T0" fmla="*/ 80 w 148"/>
                <a:gd name="T1" fmla="*/ 0 h 155"/>
                <a:gd name="T2" fmla="*/ 36 w 148"/>
                <a:gd name="T3" fmla="*/ 25 h 155"/>
                <a:gd name="T4" fmla="*/ 5 w 148"/>
                <a:gd name="T5" fmla="*/ 66 h 155"/>
                <a:gd name="T6" fmla="*/ 11 w 148"/>
                <a:gd name="T7" fmla="*/ 118 h 155"/>
                <a:gd name="T8" fmla="*/ 53 w 148"/>
                <a:gd name="T9" fmla="*/ 150 h 155"/>
                <a:gd name="T10" fmla="*/ 105 w 148"/>
                <a:gd name="T11" fmla="*/ 143 h 155"/>
                <a:gd name="T12" fmla="*/ 148 w 148"/>
                <a:gd name="T13" fmla="*/ 118 h 155"/>
                <a:gd name="T14" fmla="*/ 80 w 148"/>
                <a:gd name="T15" fmla="*/ 79 h 155"/>
                <a:gd name="T16" fmla="*/ 80 w 148"/>
                <a:gd name="T1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80" y="0"/>
                  </a:moveTo>
                  <a:cubicBezTo>
                    <a:pt x="36" y="25"/>
                    <a:pt x="36" y="25"/>
                    <a:pt x="36" y="25"/>
                  </a:cubicBezTo>
                  <a:cubicBezTo>
                    <a:pt x="21" y="34"/>
                    <a:pt x="9" y="49"/>
                    <a:pt x="5" y="66"/>
                  </a:cubicBezTo>
                  <a:cubicBezTo>
                    <a:pt x="0" y="84"/>
                    <a:pt x="2" y="102"/>
                    <a:pt x="11" y="118"/>
                  </a:cubicBezTo>
                  <a:cubicBezTo>
                    <a:pt x="21" y="134"/>
                    <a:pt x="35" y="145"/>
                    <a:pt x="53" y="150"/>
                  </a:cubicBezTo>
                  <a:cubicBezTo>
                    <a:pt x="71" y="155"/>
                    <a:pt x="89" y="152"/>
                    <a:pt x="105" y="143"/>
                  </a:cubicBezTo>
                  <a:cubicBezTo>
                    <a:pt x="148" y="118"/>
                    <a:pt x="148" y="118"/>
                    <a:pt x="148" y="118"/>
                  </a:cubicBezTo>
                  <a:cubicBezTo>
                    <a:pt x="80" y="79"/>
                    <a:pt x="80" y="79"/>
                    <a:pt x="80" y="79"/>
                  </a:cubicBezTo>
                  <a:lnTo>
                    <a:pt x="8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9" name="Freeform 116">
              <a:extLst>
                <a:ext uri="{FF2B5EF4-FFF2-40B4-BE49-F238E27FC236}">
                  <a16:creationId xmlns:a16="http://schemas.microsoft.com/office/drawing/2014/main" id="{B0CF501F-968E-40A4-8A76-EFD7DBE569D1}"/>
                </a:ext>
              </a:extLst>
            </p:cNvPr>
            <p:cNvSpPr>
              <a:spLocks/>
            </p:cNvSpPr>
            <p:nvPr/>
          </p:nvSpPr>
          <p:spPr bwMode="auto">
            <a:xfrm>
              <a:off x="756" y="3050"/>
              <a:ext cx="136" cy="79"/>
            </a:xfrm>
            <a:custGeom>
              <a:avLst/>
              <a:gdLst>
                <a:gd name="T0" fmla="*/ 68 w 136"/>
                <a:gd name="T1" fmla="*/ 0 h 79"/>
                <a:gd name="T2" fmla="*/ 0 w 136"/>
                <a:gd name="T3" fmla="*/ 39 h 79"/>
                <a:gd name="T4" fmla="*/ 68 w 136"/>
                <a:gd name="T5" fmla="*/ 79 h 79"/>
                <a:gd name="T6" fmla="*/ 136 w 136"/>
                <a:gd name="T7" fmla="*/ 39 h 79"/>
                <a:gd name="T8" fmla="*/ 68 w 136"/>
                <a:gd name="T9" fmla="*/ 0 h 79"/>
              </a:gdLst>
              <a:ahLst/>
              <a:cxnLst>
                <a:cxn ang="0">
                  <a:pos x="T0" y="T1"/>
                </a:cxn>
                <a:cxn ang="0">
                  <a:pos x="T2" y="T3"/>
                </a:cxn>
                <a:cxn ang="0">
                  <a:pos x="T4" y="T5"/>
                </a:cxn>
                <a:cxn ang="0">
                  <a:pos x="T6" y="T7"/>
                </a:cxn>
                <a:cxn ang="0">
                  <a:pos x="T8" y="T9"/>
                </a:cxn>
              </a:cxnLst>
              <a:rect l="0" t="0" r="r" b="b"/>
              <a:pathLst>
                <a:path w="136" h="79">
                  <a:moveTo>
                    <a:pt x="68" y="0"/>
                  </a:moveTo>
                  <a:lnTo>
                    <a:pt x="0" y="39"/>
                  </a:lnTo>
                  <a:lnTo>
                    <a:pt x="68" y="79"/>
                  </a:lnTo>
                  <a:lnTo>
                    <a:pt x="136" y="39"/>
                  </a:lnTo>
                  <a:lnTo>
                    <a:pt x="6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50" name="Freeform 117">
              <a:extLst>
                <a:ext uri="{FF2B5EF4-FFF2-40B4-BE49-F238E27FC236}">
                  <a16:creationId xmlns:a16="http://schemas.microsoft.com/office/drawing/2014/main" id="{4924711A-94AE-438B-861D-3EEF5ABB9E09}"/>
                </a:ext>
              </a:extLst>
            </p:cNvPr>
            <p:cNvSpPr>
              <a:spLocks/>
            </p:cNvSpPr>
            <p:nvPr/>
          </p:nvSpPr>
          <p:spPr bwMode="auto">
            <a:xfrm>
              <a:off x="745" y="3109"/>
              <a:ext cx="68" cy="119"/>
            </a:xfrm>
            <a:custGeom>
              <a:avLst/>
              <a:gdLst>
                <a:gd name="T0" fmla="*/ 0 w 68"/>
                <a:gd name="T1" fmla="*/ 79 h 119"/>
                <a:gd name="T2" fmla="*/ 68 w 68"/>
                <a:gd name="T3" fmla="*/ 119 h 119"/>
                <a:gd name="T4" fmla="*/ 68 w 68"/>
                <a:gd name="T5" fmla="*/ 40 h 119"/>
                <a:gd name="T6" fmla="*/ 0 w 68"/>
                <a:gd name="T7" fmla="*/ 0 h 119"/>
                <a:gd name="T8" fmla="*/ 0 w 68"/>
                <a:gd name="T9" fmla="*/ 79 h 119"/>
              </a:gdLst>
              <a:ahLst/>
              <a:cxnLst>
                <a:cxn ang="0">
                  <a:pos x="T0" y="T1"/>
                </a:cxn>
                <a:cxn ang="0">
                  <a:pos x="T2" y="T3"/>
                </a:cxn>
                <a:cxn ang="0">
                  <a:pos x="T4" y="T5"/>
                </a:cxn>
                <a:cxn ang="0">
                  <a:pos x="T6" y="T7"/>
                </a:cxn>
                <a:cxn ang="0">
                  <a:pos x="T8" y="T9"/>
                </a:cxn>
              </a:cxnLst>
              <a:rect l="0" t="0" r="r" b="b"/>
              <a:pathLst>
                <a:path w="68" h="119">
                  <a:moveTo>
                    <a:pt x="0" y="79"/>
                  </a:moveTo>
                  <a:lnTo>
                    <a:pt x="68" y="119"/>
                  </a:lnTo>
                  <a:lnTo>
                    <a:pt x="68" y="40"/>
                  </a:lnTo>
                  <a:lnTo>
                    <a:pt x="0" y="0"/>
                  </a:lnTo>
                  <a:lnTo>
                    <a:pt x="0" y="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1" name="Freeform 118">
              <a:extLst>
                <a:ext uri="{FF2B5EF4-FFF2-40B4-BE49-F238E27FC236}">
                  <a16:creationId xmlns:a16="http://schemas.microsoft.com/office/drawing/2014/main" id="{81C8640C-961C-4614-B42A-9242506C54F4}"/>
                </a:ext>
              </a:extLst>
            </p:cNvPr>
            <p:cNvSpPr>
              <a:spLocks/>
            </p:cNvSpPr>
            <p:nvPr/>
          </p:nvSpPr>
          <p:spPr bwMode="auto">
            <a:xfrm>
              <a:off x="835" y="3109"/>
              <a:ext cx="69" cy="119"/>
            </a:xfrm>
            <a:custGeom>
              <a:avLst/>
              <a:gdLst>
                <a:gd name="T0" fmla="*/ 69 w 69"/>
                <a:gd name="T1" fmla="*/ 0 h 119"/>
                <a:gd name="T2" fmla="*/ 0 w 69"/>
                <a:gd name="T3" fmla="*/ 40 h 119"/>
                <a:gd name="T4" fmla="*/ 0 w 69"/>
                <a:gd name="T5" fmla="*/ 119 h 119"/>
                <a:gd name="T6" fmla="*/ 69 w 69"/>
                <a:gd name="T7" fmla="*/ 79 h 119"/>
                <a:gd name="T8" fmla="*/ 69 w 69"/>
                <a:gd name="T9" fmla="*/ 0 h 119"/>
              </a:gdLst>
              <a:ahLst/>
              <a:cxnLst>
                <a:cxn ang="0">
                  <a:pos x="T0" y="T1"/>
                </a:cxn>
                <a:cxn ang="0">
                  <a:pos x="T2" y="T3"/>
                </a:cxn>
                <a:cxn ang="0">
                  <a:pos x="T4" y="T5"/>
                </a:cxn>
                <a:cxn ang="0">
                  <a:pos x="T6" y="T7"/>
                </a:cxn>
                <a:cxn ang="0">
                  <a:pos x="T8" y="T9"/>
                </a:cxn>
              </a:cxnLst>
              <a:rect l="0" t="0" r="r" b="b"/>
              <a:pathLst>
                <a:path w="69" h="119">
                  <a:moveTo>
                    <a:pt x="69" y="0"/>
                  </a:moveTo>
                  <a:lnTo>
                    <a:pt x="0" y="40"/>
                  </a:lnTo>
                  <a:lnTo>
                    <a:pt x="0" y="119"/>
                  </a:lnTo>
                  <a:lnTo>
                    <a:pt x="69" y="79"/>
                  </a:lnTo>
                  <a:lnTo>
                    <a:pt x="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2" name="Freeform 119">
              <a:extLst>
                <a:ext uri="{FF2B5EF4-FFF2-40B4-BE49-F238E27FC236}">
                  <a16:creationId xmlns:a16="http://schemas.microsoft.com/office/drawing/2014/main" id="{C69D4978-9D86-480E-939B-2CE2981F1DF4}"/>
                </a:ext>
              </a:extLst>
            </p:cNvPr>
            <p:cNvSpPr>
              <a:spLocks/>
            </p:cNvSpPr>
            <p:nvPr/>
          </p:nvSpPr>
          <p:spPr bwMode="auto">
            <a:xfrm>
              <a:off x="1083" y="3047"/>
              <a:ext cx="128" cy="181"/>
            </a:xfrm>
            <a:custGeom>
              <a:avLst/>
              <a:gdLst>
                <a:gd name="T0" fmla="*/ 47 w 128"/>
                <a:gd name="T1" fmla="*/ 181 h 181"/>
                <a:gd name="T2" fmla="*/ 47 w 128"/>
                <a:gd name="T3" fmla="*/ 31 h 181"/>
                <a:gd name="T4" fmla="*/ 0 w 128"/>
                <a:gd name="T5" fmla="*/ 31 h 181"/>
                <a:gd name="T6" fmla="*/ 0 w 128"/>
                <a:gd name="T7" fmla="*/ 0 h 181"/>
                <a:gd name="T8" fmla="*/ 128 w 128"/>
                <a:gd name="T9" fmla="*/ 0 h 181"/>
                <a:gd name="T10" fmla="*/ 128 w 128"/>
                <a:gd name="T11" fmla="*/ 31 h 181"/>
                <a:gd name="T12" fmla="*/ 81 w 128"/>
                <a:gd name="T13" fmla="*/ 31 h 181"/>
                <a:gd name="T14" fmla="*/ 81 w 128"/>
                <a:gd name="T15" fmla="*/ 181 h 181"/>
                <a:gd name="T16" fmla="*/ 47 w 128"/>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81">
                  <a:moveTo>
                    <a:pt x="47" y="181"/>
                  </a:moveTo>
                  <a:lnTo>
                    <a:pt x="47" y="31"/>
                  </a:lnTo>
                  <a:lnTo>
                    <a:pt x="0" y="31"/>
                  </a:lnTo>
                  <a:lnTo>
                    <a:pt x="0" y="0"/>
                  </a:lnTo>
                  <a:lnTo>
                    <a:pt x="128" y="0"/>
                  </a:lnTo>
                  <a:lnTo>
                    <a:pt x="128" y="31"/>
                  </a:lnTo>
                  <a:lnTo>
                    <a:pt x="81" y="31"/>
                  </a:lnTo>
                  <a:lnTo>
                    <a:pt x="81" y="181"/>
                  </a:lnTo>
                  <a:lnTo>
                    <a:pt x="47"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3" name="Freeform 120">
              <a:extLst>
                <a:ext uri="{FF2B5EF4-FFF2-40B4-BE49-F238E27FC236}">
                  <a16:creationId xmlns:a16="http://schemas.microsoft.com/office/drawing/2014/main" id="{02A04A83-3910-4627-8AFA-7B055708CF4D}"/>
                </a:ext>
              </a:extLst>
            </p:cNvPr>
            <p:cNvSpPr>
              <a:spLocks/>
            </p:cNvSpPr>
            <p:nvPr/>
          </p:nvSpPr>
          <p:spPr bwMode="auto">
            <a:xfrm>
              <a:off x="1232" y="3047"/>
              <a:ext cx="105" cy="181"/>
            </a:xfrm>
            <a:custGeom>
              <a:avLst/>
              <a:gdLst>
                <a:gd name="T0" fmla="*/ 0 w 91"/>
                <a:gd name="T1" fmla="*/ 155 h 155"/>
                <a:gd name="T2" fmla="*/ 0 w 91"/>
                <a:gd name="T3" fmla="*/ 0 h 155"/>
                <a:gd name="T4" fmla="*/ 27 w 91"/>
                <a:gd name="T5" fmla="*/ 0 h 155"/>
                <a:gd name="T6" fmla="*/ 27 w 91"/>
                <a:gd name="T7" fmla="*/ 56 h 155"/>
                <a:gd name="T8" fmla="*/ 43 w 91"/>
                <a:gd name="T9" fmla="*/ 45 h 155"/>
                <a:gd name="T10" fmla="*/ 60 w 91"/>
                <a:gd name="T11" fmla="*/ 41 h 155"/>
                <a:gd name="T12" fmla="*/ 83 w 91"/>
                <a:gd name="T13" fmla="*/ 50 h 155"/>
                <a:gd name="T14" fmla="*/ 91 w 91"/>
                <a:gd name="T15" fmla="*/ 78 h 155"/>
                <a:gd name="T16" fmla="*/ 91 w 91"/>
                <a:gd name="T17" fmla="*/ 155 h 155"/>
                <a:gd name="T18" fmla="*/ 65 w 91"/>
                <a:gd name="T19" fmla="*/ 155 h 155"/>
                <a:gd name="T20" fmla="*/ 65 w 91"/>
                <a:gd name="T21" fmla="*/ 83 h 155"/>
                <a:gd name="T22" fmla="*/ 62 w 91"/>
                <a:gd name="T23" fmla="*/ 67 h 155"/>
                <a:gd name="T24" fmla="*/ 52 w 91"/>
                <a:gd name="T25" fmla="*/ 63 h 155"/>
                <a:gd name="T26" fmla="*/ 40 w 91"/>
                <a:gd name="T27" fmla="*/ 66 h 155"/>
                <a:gd name="T28" fmla="*/ 27 w 91"/>
                <a:gd name="T29" fmla="*/ 75 h 155"/>
                <a:gd name="T30" fmla="*/ 27 w 91"/>
                <a:gd name="T31" fmla="*/ 155 h 155"/>
                <a:gd name="T32" fmla="*/ 0 w 91"/>
                <a:gd name="T33"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155">
                  <a:moveTo>
                    <a:pt x="0" y="155"/>
                  </a:moveTo>
                  <a:cubicBezTo>
                    <a:pt x="0" y="0"/>
                    <a:pt x="0" y="0"/>
                    <a:pt x="0" y="0"/>
                  </a:cubicBezTo>
                  <a:cubicBezTo>
                    <a:pt x="27" y="0"/>
                    <a:pt x="27" y="0"/>
                    <a:pt x="27" y="0"/>
                  </a:cubicBezTo>
                  <a:cubicBezTo>
                    <a:pt x="27" y="56"/>
                    <a:pt x="27" y="56"/>
                    <a:pt x="27" y="56"/>
                  </a:cubicBezTo>
                  <a:cubicBezTo>
                    <a:pt x="32" y="51"/>
                    <a:pt x="38" y="47"/>
                    <a:pt x="43" y="45"/>
                  </a:cubicBezTo>
                  <a:cubicBezTo>
                    <a:pt x="49" y="42"/>
                    <a:pt x="54" y="41"/>
                    <a:pt x="60" y="41"/>
                  </a:cubicBezTo>
                  <a:cubicBezTo>
                    <a:pt x="70" y="41"/>
                    <a:pt x="78" y="44"/>
                    <a:pt x="83" y="50"/>
                  </a:cubicBezTo>
                  <a:cubicBezTo>
                    <a:pt x="88" y="56"/>
                    <a:pt x="91" y="66"/>
                    <a:pt x="91" y="78"/>
                  </a:cubicBezTo>
                  <a:cubicBezTo>
                    <a:pt x="91" y="155"/>
                    <a:pt x="91" y="155"/>
                    <a:pt x="91" y="155"/>
                  </a:cubicBezTo>
                  <a:cubicBezTo>
                    <a:pt x="65" y="155"/>
                    <a:pt x="65" y="155"/>
                    <a:pt x="65" y="155"/>
                  </a:cubicBezTo>
                  <a:cubicBezTo>
                    <a:pt x="65" y="83"/>
                    <a:pt x="65" y="83"/>
                    <a:pt x="65" y="83"/>
                  </a:cubicBezTo>
                  <a:cubicBezTo>
                    <a:pt x="65" y="76"/>
                    <a:pt x="64" y="71"/>
                    <a:pt x="62" y="67"/>
                  </a:cubicBezTo>
                  <a:cubicBezTo>
                    <a:pt x="59" y="64"/>
                    <a:pt x="56" y="63"/>
                    <a:pt x="52" y="63"/>
                  </a:cubicBezTo>
                  <a:cubicBezTo>
                    <a:pt x="48" y="63"/>
                    <a:pt x="44" y="64"/>
                    <a:pt x="40" y="66"/>
                  </a:cubicBezTo>
                  <a:cubicBezTo>
                    <a:pt x="36" y="68"/>
                    <a:pt x="31" y="71"/>
                    <a:pt x="27" y="75"/>
                  </a:cubicBezTo>
                  <a:cubicBezTo>
                    <a:pt x="27" y="155"/>
                    <a:pt x="27" y="155"/>
                    <a:pt x="27" y="155"/>
                  </a:cubicBez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4" name="Freeform 121">
              <a:extLst>
                <a:ext uri="{FF2B5EF4-FFF2-40B4-BE49-F238E27FC236}">
                  <a16:creationId xmlns:a16="http://schemas.microsoft.com/office/drawing/2014/main" id="{13632F8B-AB55-4789-936E-5CFB8FD148D5}"/>
                </a:ext>
              </a:extLst>
            </p:cNvPr>
            <p:cNvSpPr>
              <a:spLocks noEditPoints="1"/>
            </p:cNvSpPr>
            <p:nvPr/>
          </p:nvSpPr>
          <p:spPr bwMode="auto">
            <a:xfrm>
              <a:off x="1368" y="3047"/>
              <a:ext cx="31" cy="181"/>
            </a:xfrm>
            <a:custGeom>
              <a:avLst/>
              <a:gdLst>
                <a:gd name="T0" fmla="*/ 0 w 31"/>
                <a:gd name="T1" fmla="*/ 29 h 181"/>
                <a:gd name="T2" fmla="*/ 0 w 31"/>
                <a:gd name="T3" fmla="*/ 0 h 181"/>
                <a:gd name="T4" fmla="*/ 31 w 31"/>
                <a:gd name="T5" fmla="*/ 0 h 181"/>
                <a:gd name="T6" fmla="*/ 31 w 31"/>
                <a:gd name="T7" fmla="*/ 29 h 181"/>
                <a:gd name="T8" fmla="*/ 0 w 31"/>
                <a:gd name="T9" fmla="*/ 29 h 181"/>
                <a:gd name="T10" fmla="*/ 0 w 31"/>
                <a:gd name="T11" fmla="*/ 181 h 181"/>
                <a:gd name="T12" fmla="*/ 0 w 31"/>
                <a:gd name="T13" fmla="*/ 50 h 181"/>
                <a:gd name="T14" fmla="*/ 31 w 31"/>
                <a:gd name="T15" fmla="*/ 50 h 181"/>
                <a:gd name="T16" fmla="*/ 31 w 31"/>
                <a:gd name="T17" fmla="*/ 181 h 181"/>
                <a:gd name="T18" fmla="*/ 0 w 31"/>
                <a:gd name="T19"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81">
                  <a:moveTo>
                    <a:pt x="0" y="29"/>
                  </a:moveTo>
                  <a:lnTo>
                    <a:pt x="0" y="0"/>
                  </a:lnTo>
                  <a:lnTo>
                    <a:pt x="31" y="0"/>
                  </a:lnTo>
                  <a:lnTo>
                    <a:pt x="31" y="29"/>
                  </a:lnTo>
                  <a:lnTo>
                    <a:pt x="0" y="29"/>
                  </a:lnTo>
                  <a:close/>
                  <a:moveTo>
                    <a:pt x="0" y="181"/>
                  </a:moveTo>
                  <a:lnTo>
                    <a:pt x="0" y="50"/>
                  </a:lnTo>
                  <a:lnTo>
                    <a:pt x="31" y="50"/>
                  </a:lnTo>
                  <a:lnTo>
                    <a:pt x="31"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5" name="Freeform 122">
              <a:extLst>
                <a:ext uri="{FF2B5EF4-FFF2-40B4-BE49-F238E27FC236}">
                  <a16:creationId xmlns:a16="http://schemas.microsoft.com/office/drawing/2014/main" id="{D3D95C1E-CD14-4602-A954-952444EB6950}"/>
                </a:ext>
              </a:extLst>
            </p:cNvPr>
            <p:cNvSpPr>
              <a:spLocks/>
            </p:cNvSpPr>
            <p:nvPr/>
          </p:nvSpPr>
          <p:spPr bwMode="auto">
            <a:xfrm>
              <a:off x="1432" y="3095"/>
              <a:ext cx="104" cy="133"/>
            </a:xfrm>
            <a:custGeom>
              <a:avLst/>
              <a:gdLst>
                <a:gd name="T0" fmla="*/ 0 w 90"/>
                <a:gd name="T1" fmla="*/ 114 h 114"/>
                <a:gd name="T2" fmla="*/ 0 w 90"/>
                <a:gd name="T3" fmla="*/ 2 h 114"/>
                <a:gd name="T4" fmla="*/ 24 w 90"/>
                <a:gd name="T5" fmla="*/ 2 h 114"/>
                <a:gd name="T6" fmla="*/ 24 w 90"/>
                <a:gd name="T7" fmla="*/ 16 h 114"/>
                <a:gd name="T8" fmla="*/ 43 w 90"/>
                <a:gd name="T9" fmla="*/ 4 h 114"/>
                <a:gd name="T10" fmla="*/ 59 w 90"/>
                <a:gd name="T11" fmla="*/ 0 h 114"/>
                <a:gd name="T12" fmla="*/ 82 w 90"/>
                <a:gd name="T13" fmla="*/ 9 h 114"/>
                <a:gd name="T14" fmla="*/ 90 w 90"/>
                <a:gd name="T15" fmla="*/ 37 h 114"/>
                <a:gd name="T16" fmla="*/ 90 w 90"/>
                <a:gd name="T17" fmla="*/ 114 h 114"/>
                <a:gd name="T18" fmla="*/ 64 w 90"/>
                <a:gd name="T19" fmla="*/ 114 h 114"/>
                <a:gd name="T20" fmla="*/ 64 w 90"/>
                <a:gd name="T21" fmla="*/ 42 h 114"/>
                <a:gd name="T22" fmla="*/ 61 w 90"/>
                <a:gd name="T23" fmla="*/ 26 h 114"/>
                <a:gd name="T24" fmla="*/ 51 w 90"/>
                <a:gd name="T25" fmla="*/ 22 h 114"/>
                <a:gd name="T26" fmla="*/ 39 w 90"/>
                <a:gd name="T27" fmla="*/ 25 h 114"/>
                <a:gd name="T28" fmla="*/ 26 w 90"/>
                <a:gd name="T29" fmla="*/ 34 h 114"/>
                <a:gd name="T30" fmla="*/ 26 w 90"/>
                <a:gd name="T31" fmla="*/ 114 h 114"/>
                <a:gd name="T32" fmla="*/ 0 w 90"/>
                <a:gd name="T3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14">
                  <a:moveTo>
                    <a:pt x="0" y="114"/>
                  </a:moveTo>
                  <a:cubicBezTo>
                    <a:pt x="0" y="2"/>
                    <a:pt x="0" y="2"/>
                    <a:pt x="0" y="2"/>
                  </a:cubicBezTo>
                  <a:cubicBezTo>
                    <a:pt x="24" y="2"/>
                    <a:pt x="24" y="2"/>
                    <a:pt x="24" y="2"/>
                  </a:cubicBezTo>
                  <a:cubicBezTo>
                    <a:pt x="24" y="16"/>
                    <a:pt x="24" y="16"/>
                    <a:pt x="24" y="16"/>
                  </a:cubicBezTo>
                  <a:cubicBezTo>
                    <a:pt x="31" y="10"/>
                    <a:pt x="37" y="6"/>
                    <a:pt x="43" y="4"/>
                  </a:cubicBezTo>
                  <a:cubicBezTo>
                    <a:pt x="48" y="1"/>
                    <a:pt x="53" y="0"/>
                    <a:pt x="59" y="0"/>
                  </a:cubicBezTo>
                  <a:cubicBezTo>
                    <a:pt x="69" y="0"/>
                    <a:pt x="77" y="3"/>
                    <a:pt x="82" y="9"/>
                  </a:cubicBezTo>
                  <a:cubicBezTo>
                    <a:pt x="88" y="16"/>
                    <a:pt x="90" y="25"/>
                    <a:pt x="90" y="37"/>
                  </a:cubicBezTo>
                  <a:cubicBezTo>
                    <a:pt x="90" y="114"/>
                    <a:pt x="90" y="114"/>
                    <a:pt x="90" y="114"/>
                  </a:cubicBezTo>
                  <a:cubicBezTo>
                    <a:pt x="64" y="114"/>
                    <a:pt x="64" y="114"/>
                    <a:pt x="64" y="114"/>
                  </a:cubicBezTo>
                  <a:cubicBezTo>
                    <a:pt x="64" y="42"/>
                    <a:pt x="64" y="42"/>
                    <a:pt x="64" y="42"/>
                  </a:cubicBezTo>
                  <a:cubicBezTo>
                    <a:pt x="64" y="35"/>
                    <a:pt x="63" y="29"/>
                    <a:pt x="61" y="26"/>
                  </a:cubicBezTo>
                  <a:cubicBezTo>
                    <a:pt x="59" y="23"/>
                    <a:pt x="56" y="22"/>
                    <a:pt x="51" y="22"/>
                  </a:cubicBezTo>
                  <a:cubicBezTo>
                    <a:pt x="47" y="22"/>
                    <a:pt x="43" y="23"/>
                    <a:pt x="39" y="25"/>
                  </a:cubicBezTo>
                  <a:cubicBezTo>
                    <a:pt x="35" y="27"/>
                    <a:pt x="31" y="30"/>
                    <a:pt x="26" y="34"/>
                  </a:cubicBezTo>
                  <a:cubicBezTo>
                    <a:pt x="26" y="114"/>
                    <a:pt x="26" y="114"/>
                    <a:pt x="26" y="114"/>
                  </a:cubicBezTo>
                  <a:lnTo>
                    <a:pt x="0" y="1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6" name="Freeform 123">
              <a:extLst>
                <a:ext uri="{FF2B5EF4-FFF2-40B4-BE49-F238E27FC236}">
                  <a16:creationId xmlns:a16="http://schemas.microsoft.com/office/drawing/2014/main" id="{F4D65279-7E1F-49AB-9A88-0DEF79FE92D7}"/>
                </a:ext>
              </a:extLst>
            </p:cNvPr>
            <p:cNvSpPr>
              <a:spLocks/>
            </p:cNvSpPr>
            <p:nvPr/>
          </p:nvSpPr>
          <p:spPr bwMode="auto">
            <a:xfrm>
              <a:off x="1568" y="3047"/>
              <a:ext cx="108" cy="181"/>
            </a:xfrm>
            <a:custGeom>
              <a:avLst/>
              <a:gdLst>
                <a:gd name="T0" fmla="*/ 0 w 108"/>
                <a:gd name="T1" fmla="*/ 181 h 181"/>
                <a:gd name="T2" fmla="*/ 0 w 108"/>
                <a:gd name="T3" fmla="*/ 0 h 181"/>
                <a:gd name="T4" fmla="*/ 30 w 108"/>
                <a:gd name="T5" fmla="*/ 0 h 181"/>
                <a:gd name="T6" fmla="*/ 30 w 108"/>
                <a:gd name="T7" fmla="*/ 104 h 181"/>
                <a:gd name="T8" fmla="*/ 71 w 108"/>
                <a:gd name="T9" fmla="*/ 50 h 181"/>
                <a:gd name="T10" fmla="*/ 104 w 108"/>
                <a:gd name="T11" fmla="*/ 50 h 181"/>
                <a:gd name="T12" fmla="*/ 66 w 108"/>
                <a:gd name="T13" fmla="*/ 97 h 181"/>
                <a:gd name="T14" fmla="*/ 108 w 108"/>
                <a:gd name="T15" fmla="*/ 181 h 181"/>
                <a:gd name="T16" fmla="*/ 74 w 108"/>
                <a:gd name="T17" fmla="*/ 181 h 181"/>
                <a:gd name="T18" fmla="*/ 45 w 108"/>
                <a:gd name="T19" fmla="*/ 121 h 181"/>
                <a:gd name="T20" fmla="*/ 30 w 108"/>
                <a:gd name="T21" fmla="*/ 139 h 181"/>
                <a:gd name="T22" fmla="*/ 30 w 108"/>
                <a:gd name="T23" fmla="*/ 181 h 181"/>
                <a:gd name="T24" fmla="*/ 0 w 108"/>
                <a:gd name="T25"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181">
                  <a:moveTo>
                    <a:pt x="0" y="181"/>
                  </a:moveTo>
                  <a:lnTo>
                    <a:pt x="0" y="0"/>
                  </a:lnTo>
                  <a:lnTo>
                    <a:pt x="30" y="0"/>
                  </a:lnTo>
                  <a:lnTo>
                    <a:pt x="30" y="104"/>
                  </a:lnTo>
                  <a:lnTo>
                    <a:pt x="71" y="50"/>
                  </a:lnTo>
                  <a:lnTo>
                    <a:pt x="104" y="50"/>
                  </a:lnTo>
                  <a:lnTo>
                    <a:pt x="66" y="97"/>
                  </a:lnTo>
                  <a:lnTo>
                    <a:pt x="108" y="181"/>
                  </a:lnTo>
                  <a:lnTo>
                    <a:pt x="74" y="181"/>
                  </a:lnTo>
                  <a:lnTo>
                    <a:pt x="45" y="121"/>
                  </a:lnTo>
                  <a:lnTo>
                    <a:pt x="30" y="139"/>
                  </a:lnTo>
                  <a:lnTo>
                    <a:pt x="30"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7" name="Freeform 124">
              <a:extLst>
                <a:ext uri="{FF2B5EF4-FFF2-40B4-BE49-F238E27FC236}">
                  <a16:creationId xmlns:a16="http://schemas.microsoft.com/office/drawing/2014/main" id="{41B7C14F-4EBF-4E22-BD57-93CD05105126}"/>
                </a:ext>
              </a:extLst>
            </p:cNvPr>
            <p:cNvSpPr>
              <a:spLocks noEditPoints="1"/>
            </p:cNvSpPr>
            <p:nvPr/>
          </p:nvSpPr>
          <p:spPr bwMode="auto">
            <a:xfrm>
              <a:off x="1700" y="3048"/>
              <a:ext cx="114" cy="180"/>
            </a:xfrm>
            <a:custGeom>
              <a:avLst/>
              <a:gdLst>
                <a:gd name="T0" fmla="*/ 0 w 99"/>
                <a:gd name="T1" fmla="*/ 154 h 154"/>
                <a:gd name="T2" fmla="*/ 0 w 99"/>
                <a:gd name="T3" fmla="*/ 0 h 154"/>
                <a:gd name="T4" fmla="*/ 45 w 99"/>
                <a:gd name="T5" fmla="*/ 0 h 154"/>
                <a:gd name="T6" fmla="*/ 86 w 99"/>
                <a:gd name="T7" fmla="*/ 10 h 154"/>
                <a:gd name="T8" fmla="*/ 99 w 99"/>
                <a:gd name="T9" fmla="*/ 42 h 154"/>
                <a:gd name="T10" fmla="*/ 86 w 99"/>
                <a:gd name="T11" fmla="*/ 74 h 154"/>
                <a:gd name="T12" fmla="*/ 50 w 99"/>
                <a:gd name="T13" fmla="*/ 85 h 154"/>
                <a:gd name="T14" fmla="*/ 16 w 99"/>
                <a:gd name="T15" fmla="*/ 85 h 154"/>
                <a:gd name="T16" fmla="*/ 16 w 99"/>
                <a:gd name="T17" fmla="*/ 154 h 154"/>
                <a:gd name="T18" fmla="*/ 0 w 99"/>
                <a:gd name="T19" fmla="*/ 154 h 154"/>
                <a:gd name="T20" fmla="*/ 16 w 99"/>
                <a:gd name="T21" fmla="*/ 71 h 154"/>
                <a:gd name="T22" fmla="*/ 43 w 99"/>
                <a:gd name="T23" fmla="*/ 71 h 154"/>
                <a:gd name="T24" fmla="*/ 73 w 99"/>
                <a:gd name="T25" fmla="*/ 64 h 154"/>
                <a:gd name="T26" fmla="*/ 81 w 99"/>
                <a:gd name="T27" fmla="*/ 42 h 154"/>
                <a:gd name="T28" fmla="*/ 72 w 99"/>
                <a:gd name="T29" fmla="*/ 21 h 154"/>
                <a:gd name="T30" fmla="*/ 41 w 99"/>
                <a:gd name="T31" fmla="*/ 14 h 154"/>
                <a:gd name="T32" fmla="*/ 16 w 99"/>
                <a:gd name="T33" fmla="*/ 14 h 154"/>
                <a:gd name="T34" fmla="*/ 16 w 99"/>
                <a:gd name="T35" fmla="*/ 7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54">
                  <a:moveTo>
                    <a:pt x="0" y="154"/>
                  </a:moveTo>
                  <a:cubicBezTo>
                    <a:pt x="0" y="0"/>
                    <a:pt x="0" y="0"/>
                    <a:pt x="0" y="0"/>
                  </a:cubicBezTo>
                  <a:cubicBezTo>
                    <a:pt x="45" y="0"/>
                    <a:pt x="45" y="0"/>
                    <a:pt x="45" y="0"/>
                  </a:cubicBezTo>
                  <a:cubicBezTo>
                    <a:pt x="63" y="0"/>
                    <a:pt x="77" y="3"/>
                    <a:pt x="86" y="10"/>
                  </a:cubicBezTo>
                  <a:cubicBezTo>
                    <a:pt x="94" y="17"/>
                    <a:pt x="99" y="28"/>
                    <a:pt x="99" y="42"/>
                  </a:cubicBezTo>
                  <a:cubicBezTo>
                    <a:pt x="99" y="56"/>
                    <a:pt x="95" y="66"/>
                    <a:pt x="86" y="74"/>
                  </a:cubicBezTo>
                  <a:cubicBezTo>
                    <a:pt x="77" y="82"/>
                    <a:pt x="65" y="85"/>
                    <a:pt x="50" y="85"/>
                  </a:cubicBezTo>
                  <a:cubicBezTo>
                    <a:pt x="16" y="85"/>
                    <a:pt x="16" y="85"/>
                    <a:pt x="16" y="85"/>
                  </a:cubicBezTo>
                  <a:cubicBezTo>
                    <a:pt x="16" y="154"/>
                    <a:pt x="16" y="154"/>
                    <a:pt x="16" y="154"/>
                  </a:cubicBezTo>
                  <a:lnTo>
                    <a:pt x="0" y="154"/>
                  </a:lnTo>
                  <a:close/>
                  <a:moveTo>
                    <a:pt x="16" y="71"/>
                  </a:moveTo>
                  <a:cubicBezTo>
                    <a:pt x="43" y="71"/>
                    <a:pt x="43" y="71"/>
                    <a:pt x="43" y="71"/>
                  </a:cubicBezTo>
                  <a:cubicBezTo>
                    <a:pt x="57" y="71"/>
                    <a:pt x="67" y="69"/>
                    <a:pt x="73" y="64"/>
                  </a:cubicBezTo>
                  <a:cubicBezTo>
                    <a:pt x="78" y="60"/>
                    <a:pt x="81" y="52"/>
                    <a:pt x="81" y="42"/>
                  </a:cubicBezTo>
                  <a:cubicBezTo>
                    <a:pt x="81" y="32"/>
                    <a:pt x="78" y="25"/>
                    <a:pt x="72" y="21"/>
                  </a:cubicBezTo>
                  <a:cubicBezTo>
                    <a:pt x="66" y="16"/>
                    <a:pt x="56" y="14"/>
                    <a:pt x="41" y="14"/>
                  </a:cubicBezTo>
                  <a:cubicBezTo>
                    <a:pt x="16" y="14"/>
                    <a:pt x="16" y="14"/>
                    <a:pt x="16" y="14"/>
                  </a:cubicBezTo>
                  <a:lnTo>
                    <a:pt x="16"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8" name="Rectangle 125">
              <a:extLst>
                <a:ext uri="{FF2B5EF4-FFF2-40B4-BE49-F238E27FC236}">
                  <a16:creationId xmlns:a16="http://schemas.microsoft.com/office/drawing/2014/main" id="{31272C1C-E9BB-44B7-9AA7-28455E88C0CF}"/>
                </a:ext>
              </a:extLst>
            </p:cNvPr>
            <p:cNvSpPr>
              <a:spLocks noChangeArrowheads="1"/>
            </p:cNvSpPr>
            <p:nvPr/>
          </p:nvSpPr>
          <p:spPr bwMode="auto">
            <a:xfrm>
              <a:off x="1841" y="3048"/>
              <a:ext cx="18"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59" name="Freeform 126">
              <a:extLst>
                <a:ext uri="{FF2B5EF4-FFF2-40B4-BE49-F238E27FC236}">
                  <a16:creationId xmlns:a16="http://schemas.microsoft.com/office/drawing/2014/main" id="{E96CE2EB-5F9F-46F4-BC36-15644796554C}"/>
                </a:ext>
              </a:extLst>
            </p:cNvPr>
            <p:cNvSpPr>
              <a:spLocks noEditPoints="1"/>
            </p:cNvSpPr>
            <p:nvPr/>
          </p:nvSpPr>
          <p:spPr bwMode="auto">
            <a:xfrm>
              <a:off x="1892" y="3096"/>
              <a:ext cx="98" cy="134"/>
            </a:xfrm>
            <a:custGeom>
              <a:avLst/>
              <a:gdLst>
                <a:gd name="T0" fmla="*/ 66 w 85"/>
                <a:gd name="T1" fmla="*/ 98 h 115"/>
                <a:gd name="T2" fmla="*/ 49 w 85"/>
                <a:gd name="T3" fmla="*/ 111 h 115"/>
                <a:gd name="T4" fmla="*/ 31 w 85"/>
                <a:gd name="T5" fmla="*/ 115 h 115"/>
                <a:gd name="T6" fmla="*/ 8 w 85"/>
                <a:gd name="T7" fmla="*/ 107 h 115"/>
                <a:gd name="T8" fmla="*/ 0 w 85"/>
                <a:gd name="T9" fmla="*/ 84 h 115"/>
                <a:gd name="T10" fmla="*/ 15 w 85"/>
                <a:gd name="T11" fmla="*/ 56 h 115"/>
                <a:gd name="T12" fmla="*/ 67 w 85"/>
                <a:gd name="T13" fmla="*/ 39 h 115"/>
                <a:gd name="T14" fmla="*/ 67 w 85"/>
                <a:gd name="T15" fmla="*/ 31 h 115"/>
                <a:gd name="T16" fmla="*/ 61 w 85"/>
                <a:gd name="T17" fmla="*/ 18 h 115"/>
                <a:gd name="T18" fmla="*/ 44 w 85"/>
                <a:gd name="T19" fmla="*/ 13 h 115"/>
                <a:gd name="T20" fmla="*/ 28 w 85"/>
                <a:gd name="T21" fmla="*/ 18 h 115"/>
                <a:gd name="T22" fmla="*/ 17 w 85"/>
                <a:gd name="T23" fmla="*/ 31 h 115"/>
                <a:gd name="T24" fmla="*/ 3 w 85"/>
                <a:gd name="T25" fmla="*/ 23 h 115"/>
                <a:gd name="T26" fmla="*/ 20 w 85"/>
                <a:gd name="T27" fmla="*/ 6 h 115"/>
                <a:gd name="T28" fmla="*/ 45 w 85"/>
                <a:gd name="T29" fmla="*/ 0 h 115"/>
                <a:gd name="T30" fmla="*/ 73 w 85"/>
                <a:gd name="T31" fmla="*/ 8 h 115"/>
                <a:gd name="T32" fmla="*/ 83 w 85"/>
                <a:gd name="T33" fmla="*/ 33 h 115"/>
                <a:gd name="T34" fmla="*/ 83 w 85"/>
                <a:gd name="T35" fmla="*/ 95 h 115"/>
                <a:gd name="T36" fmla="*/ 83 w 85"/>
                <a:gd name="T37" fmla="*/ 104 h 115"/>
                <a:gd name="T38" fmla="*/ 85 w 85"/>
                <a:gd name="T39" fmla="*/ 112 h 115"/>
                <a:gd name="T40" fmla="*/ 85 w 85"/>
                <a:gd name="T41" fmla="*/ 113 h 115"/>
                <a:gd name="T42" fmla="*/ 68 w 85"/>
                <a:gd name="T43" fmla="*/ 113 h 115"/>
                <a:gd name="T44" fmla="*/ 66 w 85"/>
                <a:gd name="T45" fmla="*/ 98 h 115"/>
                <a:gd name="T46" fmla="*/ 67 w 85"/>
                <a:gd name="T47" fmla="*/ 84 h 115"/>
                <a:gd name="T48" fmla="*/ 67 w 85"/>
                <a:gd name="T49" fmla="*/ 53 h 115"/>
                <a:gd name="T50" fmla="*/ 27 w 85"/>
                <a:gd name="T51" fmla="*/ 66 h 115"/>
                <a:gd name="T52" fmla="*/ 15 w 85"/>
                <a:gd name="T53" fmla="*/ 85 h 115"/>
                <a:gd name="T54" fmla="*/ 20 w 85"/>
                <a:gd name="T55" fmla="*/ 97 h 115"/>
                <a:gd name="T56" fmla="*/ 33 w 85"/>
                <a:gd name="T57" fmla="*/ 101 h 115"/>
                <a:gd name="T58" fmla="*/ 49 w 85"/>
                <a:gd name="T59" fmla="*/ 97 h 115"/>
                <a:gd name="T60" fmla="*/ 67 w 85"/>
                <a:gd name="T61" fmla="*/ 8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15">
                  <a:moveTo>
                    <a:pt x="66" y="98"/>
                  </a:moveTo>
                  <a:cubicBezTo>
                    <a:pt x="61" y="104"/>
                    <a:pt x="55" y="108"/>
                    <a:pt x="49" y="111"/>
                  </a:cubicBezTo>
                  <a:cubicBezTo>
                    <a:pt x="44" y="114"/>
                    <a:pt x="37" y="115"/>
                    <a:pt x="31" y="115"/>
                  </a:cubicBezTo>
                  <a:cubicBezTo>
                    <a:pt x="22" y="115"/>
                    <a:pt x="14" y="112"/>
                    <a:pt x="8" y="107"/>
                  </a:cubicBezTo>
                  <a:cubicBezTo>
                    <a:pt x="3" y="101"/>
                    <a:pt x="0" y="93"/>
                    <a:pt x="0" y="84"/>
                  </a:cubicBezTo>
                  <a:cubicBezTo>
                    <a:pt x="0" y="73"/>
                    <a:pt x="5" y="63"/>
                    <a:pt x="15" y="56"/>
                  </a:cubicBezTo>
                  <a:cubicBezTo>
                    <a:pt x="25" y="49"/>
                    <a:pt x="43" y="43"/>
                    <a:pt x="67" y="39"/>
                  </a:cubicBezTo>
                  <a:cubicBezTo>
                    <a:pt x="67" y="31"/>
                    <a:pt x="67" y="31"/>
                    <a:pt x="67" y="31"/>
                  </a:cubicBezTo>
                  <a:cubicBezTo>
                    <a:pt x="67" y="26"/>
                    <a:pt x="65" y="21"/>
                    <a:pt x="61" y="18"/>
                  </a:cubicBezTo>
                  <a:cubicBezTo>
                    <a:pt x="56" y="15"/>
                    <a:pt x="51" y="13"/>
                    <a:pt x="44" y="13"/>
                  </a:cubicBezTo>
                  <a:cubicBezTo>
                    <a:pt x="38" y="13"/>
                    <a:pt x="33" y="15"/>
                    <a:pt x="28" y="18"/>
                  </a:cubicBezTo>
                  <a:cubicBezTo>
                    <a:pt x="24" y="21"/>
                    <a:pt x="20" y="25"/>
                    <a:pt x="17" y="31"/>
                  </a:cubicBezTo>
                  <a:cubicBezTo>
                    <a:pt x="3" y="23"/>
                    <a:pt x="3" y="23"/>
                    <a:pt x="3" y="23"/>
                  </a:cubicBezTo>
                  <a:cubicBezTo>
                    <a:pt x="8" y="16"/>
                    <a:pt x="13" y="10"/>
                    <a:pt x="20" y="6"/>
                  </a:cubicBezTo>
                  <a:cubicBezTo>
                    <a:pt x="27" y="2"/>
                    <a:pt x="35" y="0"/>
                    <a:pt x="45" y="0"/>
                  </a:cubicBezTo>
                  <a:cubicBezTo>
                    <a:pt x="57" y="0"/>
                    <a:pt x="66" y="3"/>
                    <a:pt x="73" y="8"/>
                  </a:cubicBezTo>
                  <a:cubicBezTo>
                    <a:pt x="79" y="14"/>
                    <a:pt x="83" y="22"/>
                    <a:pt x="83" y="33"/>
                  </a:cubicBezTo>
                  <a:cubicBezTo>
                    <a:pt x="83" y="95"/>
                    <a:pt x="83" y="95"/>
                    <a:pt x="83" y="95"/>
                  </a:cubicBezTo>
                  <a:cubicBezTo>
                    <a:pt x="83" y="98"/>
                    <a:pt x="83" y="101"/>
                    <a:pt x="83" y="104"/>
                  </a:cubicBezTo>
                  <a:cubicBezTo>
                    <a:pt x="84" y="107"/>
                    <a:pt x="84" y="109"/>
                    <a:pt x="85" y="112"/>
                  </a:cubicBezTo>
                  <a:cubicBezTo>
                    <a:pt x="85" y="113"/>
                    <a:pt x="85" y="113"/>
                    <a:pt x="85" y="113"/>
                  </a:cubicBezTo>
                  <a:cubicBezTo>
                    <a:pt x="68" y="113"/>
                    <a:pt x="68" y="113"/>
                    <a:pt x="68" y="113"/>
                  </a:cubicBezTo>
                  <a:lnTo>
                    <a:pt x="66" y="98"/>
                  </a:lnTo>
                  <a:close/>
                  <a:moveTo>
                    <a:pt x="67" y="84"/>
                  </a:moveTo>
                  <a:cubicBezTo>
                    <a:pt x="67" y="53"/>
                    <a:pt x="67" y="53"/>
                    <a:pt x="67" y="53"/>
                  </a:cubicBezTo>
                  <a:cubicBezTo>
                    <a:pt x="48" y="57"/>
                    <a:pt x="35" y="61"/>
                    <a:pt x="27" y="66"/>
                  </a:cubicBezTo>
                  <a:cubicBezTo>
                    <a:pt x="19" y="71"/>
                    <a:pt x="15" y="77"/>
                    <a:pt x="15" y="85"/>
                  </a:cubicBezTo>
                  <a:cubicBezTo>
                    <a:pt x="15" y="90"/>
                    <a:pt x="17" y="94"/>
                    <a:pt x="20" y="97"/>
                  </a:cubicBezTo>
                  <a:cubicBezTo>
                    <a:pt x="23" y="100"/>
                    <a:pt x="28" y="101"/>
                    <a:pt x="33" y="101"/>
                  </a:cubicBezTo>
                  <a:cubicBezTo>
                    <a:pt x="38" y="101"/>
                    <a:pt x="43" y="100"/>
                    <a:pt x="49" y="97"/>
                  </a:cubicBezTo>
                  <a:cubicBezTo>
                    <a:pt x="54" y="94"/>
                    <a:pt x="60" y="90"/>
                    <a:pt x="67"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0" name="Freeform 127">
              <a:extLst>
                <a:ext uri="{FF2B5EF4-FFF2-40B4-BE49-F238E27FC236}">
                  <a16:creationId xmlns:a16="http://schemas.microsoft.com/office/drawing/2014/main" id="{7E0F86BC-64D1-4F75-B58B-AE6E9776325C}"/>
                </a:ext>
              </a:extLst>
            </p:cNvPr>
            <p:cNvSpPr>
              <a:spLocks/>
            </p:cNvSpPr>
            <p:nvPr/>
          </p:nvSpPr>
          <p:spPr bwMode="auto">
            <a:xfrm>
              <a:off x="2015" y="3095"/>
              <a:ext cx="101" cy="135"/>
            </a:xfrm>
            <a:custGeom>
              <a:avLst/>
              <a:gdLst>
                <a:gd name="T0" fmla="*/ 87 w 87"/>
                <a:gd name="T1" fmla="*/ 88 h 116"/>
                <a:gd name="T2" fmla="*/ 70 w 87"/>
                <a:gd name="T3" fmla="*/ 109 h 116"/>
                <a:gd name="T4" fmla="*/ 45 w 87"/>
                <a:gd name="T5" fmla="*/ 116 h 116"/>
                <a:gd name="T6" fmla="*/ 11 w 87"/>
                <a:gd name="T7" fmla="*/ 102 h 116"/>
                <a:gd name="T8" fmla="*/ 0 w 87"/>
                <a:gd name="T9" fmla="*/ 58 h 116"/>
                <a:gd name="T10" fmla="*/ 12 w 87"/>
                <a:gd name="T11" fmla="*/ 16 h 116"/>
                <a:gd name="T12" fmla="*/ 45 w 87"/>
                <a:gd name="T13" fmla="*/ 0 h 116"/>
                <a:gd name="T14" fmla="*/ 70 w 87"/>
                <a:gd name="T15" fmla="*/ 8 h 116"/>
                <a:gd name="T16" fmla="*/ 85 w 87"/>
                <a:gd name="T17" fmla="*/ 31 h 116"/>
                <a:gd name="T18" fmla="*/ 70 w 87"/>
                <a:gd name="T19" fmla="*/ 36 h 116"/>
                <a:gd name="T20" fmla="*/ 60 w 87"/>
                <a:gd name="T21" fmla="*/ 20 h 116"/>
                <a:gd name="T22" fmla="*/ 44 w 87"/>
                <a:gd name="T23" fmla="*/ 14 h 116"/>
                <a:gd name="T24" fmla="*/ 23 w 87"/>
                <a:gd name="T25" fmla="*/ 25 h 116"/>
                <a:gd name="T26" fmla="*/ 16 w 87"/>
                <a:gd name="T27" fmla="*/ 58 h 116"/>
                <a:gd name="T28" fmla="*/ 23 w 87"/>
                <a:gd name="T29" fmla="*/ 92 h 116"/>
                <a:gd name="T30" fmla="*/ 45 w 87"/>
                <a:gd name="T31" fmla="*/ 103 h 116"/>
                <a:gd name="T32" fmla="*/ 62 w 87"/>
                <a:gd name="T33" fmla="*/ 97 h 116"/>
                <a:gd name="T34" fmla="*/ 74 w 87"/>
                <a:gd name="T35" fmla="*/ 81 h 116"/>
                <a:gd name="T36" fmla="*/ 87 w 87"/>
                <a:gd name="T37"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116">
                  <a:moveTo>
                    <a:pt x="87" y="88"/>
                  </a:moveTo>
                  <a:cubicBezTo>
                    <a:pt x="83" y="97"/>
                    <a:pt x="77" y="104"/>
                    <a:pt x="70" y="109"/>
                  </a:cubicBezTo>
                  <a:cubicBezTo>
                    <a:pt x="63" y="114"/>
                    <a:pt x="54" y="116"/>
                    <a:pt x="45" y="116"/>
                  </a:cubicBezTo>
                  <a:cubicBezTo>
                    <a:pt x="30" y="116"/>
                    <a:pt x="19" y="111"/>
                    <a:pt x="11" y="102"/>
                  </a:cubicBezTo>
                  <a:cubicBezTo>
                    <a:pt x="4" y="92"/>
                    <a:pt x="0" y="77"/>
                    <a:pt x="0" y="58"/>
                  </a:cubicBezTo>
                  <a:cubicBezTo>
                    <a:pt x="0" y="40"/>
                    <a:pt x="4" y="26"/>
                    <a:pt x="12" y="16"/>
                  </a:cubicBezTo>
                  <a:cubicBezTo>
                    <a:pt x="20" y="6"/>
                    <a:pt x="31" y="0"/>
                    <a:pt x="45" y="0"/>
                  </a:cubicBezTo>
                  <a:cubicBezTo>
                    <a:pt x="54" y="0"/>
                    <a:pt x="63" y="3"/>
                    <a:pt x="70" y="8"/>
                  </a:cubicBezTo>
                  <a:cubicBezTo>
                    <a:pt x="77" y="14"/>
                    <a:pt x="82" y="21"/>
                    <a:pt x="85" y="31"/>
                  </a:cubicBezTo>
                  <a:cubicBezTo>
                    <a:pt x="70" y="36"/>
                    <a:pt x="70" y="36"/>
                    <a:pt x="70" y="36"/>
                  </a:cubicBezTo>
                  <a:cubicBezTo>
                    <a:pt x="68" y="29"/>
                    <a:pt x="64" y="23"/>
                    <a:pt x="60" y="20"/>
                  </a:cubicBezTo>
                  <a:cubicBezTo>
                    <a:pt x="55" y="16"/>
                    <a:pt x="50" y="14"/>
                    <a:pt x="44" y="14"/>
                  </a:cubicBezTo>
                  <a:cubicBezTo>
                    <a:pt x="35" y="14"/>
                    <a:pt x="28" y="18"/>
                    <a:pt x="23" y="25"/>
                  </a:cubicBezTo>
                  <a:cubicBezTo>
                    <a:pt x="18" y="33"/>
                    <a:pt x="16" y="44"/>
                    <a:pt x="16" y="58"/>
                  </a:cubicBezTo>
                  <a:cubicBezTo>
                    <a:pt x="16" y="73"/>
                    <a:pt x="18" y="84"/>
                    <a:pt x="23" y="92"/>
                  </a:cubicBezTo>
                  <a:cubicBezTo>
                    <a:pt x="28" y="99"/>
                    <a:pt x="35" y="103"/>
                    <a:pt x="45" y="103"/>
                  </a:cubicBezTo>
                  <a:cubicBezTo>
                    <a:pt x="51" y="103"/>
                    <a:pt x="57" y="101"/>
                    <a:pt x="62" y="97"/>
                  </a:cubicBezTo>
                  <a:cubicBezTo>
                    <a:pt x="67" y="93"/>
                    <a:pt x="71" y="88"/>
                    <a:pt x="74" y="81"/>
                  </a:cubicBezTo>
                  <a:lnTo>
                    <a:pt x="87" y="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1" name="Freeform 128">
              <a:extLst>
                <a:ext uri="{FF2B5EF4-FFF2-40B4-BE49-F238E27FC236}">
                  <a16:creationId xmlns:a16="http://schemas.microsoft.com/office/drawing/2014/main" id="{A9DD2004-428D-423C-88C4-53200F8BBEEE}"/>
                </a:ext>
              </a:extLst>
            </p:cNvPr>
            <p:cNvSpPr>
              <a:spLocks noEditPoints="1"/>
            </p:cNvSpPr>
            <p:nvPr/>
          </p:nvSpPr>
          <p:spPr bwMode="auto">
            <a:xfrm>
              <a:off x="2131" y="3096"/>
              <a:ext cx="104" cy="134"/>
            </a:xfrm>
            <a:custGeom>
              <a:avLst/>
              <a:gdLst>
                <a:gd name="T0" fmla="*/ 79 w 90"/>
                <a:gd name="T1" fmla="*/ 82 h 115"/>
                <a:gd name="T2" fmla="*/ 90 w 90"/>
                <a:gd name="T3" fmla="*/ 89 h 115"/>
                <a:gd name="T4" fmla="*/ 72 w 90"/>
                <a:gd name="T5" fmla="*/ 109 h 115"/>
                <a:gd name="T6" fmla="*/ 45 w 90"/>
                <a:gd name="T7" fmla="*/ 115 h 115"/>
                <a:gd name="T8" fmla="*/ 12 w 90"/>
                <a:gd name="T9" fmla="*/ 101 h 115"/>
                <a:gd name="T10" fmla="*/ 0 w 90"/>
                <a:gd name="T11" fmla="*/ 57 h 115"/>
                <a:gd name="T12" fmla="*/ 12 w 90"/>
                <a:gd name="T13" fmla="*/ 15 h 115"/>
                <a:gd name="T14" fmla="*/ 44 w 90"/>
                <a:gd name="T15" fmla="*/ 0 h 115"/>
                <a:gd name="T16" fmla="*/ 76 w 90"/>
                <a:gd name="T17" fmla="*/ 14 h 115"/>
                <a:gd name="T18" fmla="*/ 88 w 90"/>
                <a:gd name="T19" fmla="*/ 56 h 115"/>
                <a:gd name="T20" fmla="*/ 88 w 90"/>
                <a:gd name="T21" fmla="*/ 61 h 115"/>
                <a:gd name="T22" fmla="*/ 16 w 90"/>
                <a:gd name="T23" fmla="*/ 61 h 115"/>
                <a:gd name="T24" fmla="*/ 16 w 90"/>
                <a:gd name="T25" fmla="*/ 64 h 115"/>
                <a:gd name="T26" fmla="*/ 25 w 90"/>
                <a:gd name="T27" fmla="*/ 92 h 115"/>
                <a:gd name="T28" fmla="*/ 47 w 90"/>
                <a:gd name="T29" fmla="*/ 102 h 115"/>
                <a:gd name="T30" fmla="*/ 65 w 90"/>
                <a:gd name="T31" fmla="*/ 97 h 115"/>
                <a:gd name="T32" fmla="*/ 79 w 90"/>
                <a:gd name="T33" fmla="*/ 82 h 115"/>
                <a:gd name="T34" fmla="*/ 17 w 90"/>
                <a:gd name="T35" fmla="*/ 47 h 115"/>
                <a:gd name="T36" fmla="*/ 71 w 90"/>
                <a:gd name="T37" fmla="*/ 47 h 115"/>
                <a:gd name="T38" fmla="*/ 64 w 90"/>
                <a:gd name="T39" fmla="*/ 22 h 115"/>
                <a:gd name="T40" fmla="*/ 44 w 90"/>
                <a:gd name="T41" fmla="*/ 13 h 115"/>
                <a:gd name="T42" fmla="*/ 24 w 90"/>
                <a:gd name="T43" fmla="*/ 22 h 115"/>
                <a:gd name="T44" fmla="*/ 17 w 90"/>
                <a:gd name="T45" fmla="*/ 4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115">
                  <a:moveTo>
                    <a:pt x="79" y="82"/>
                  </a:moveTo>
                  <a:cubicBezTo>
                    <a:pt x="90" y="89"/>
                    <a:pt x="90" y="89"/>
                    <a:pt x="90" y="89"/>
                  </a:cubicBezTo>
                  <a:cubicBezTo>
                    <a:pt x="86" y="98"/>
                    <a:pt x="80" y="105"/>
                    <a:pt x="72" y="109"/>
                  </a:cubicBezTo>
                  <a:cubicBezTo>
                    <a:pt x="65" y="113"/>
                    <a:pt x="56" y="115"/>
                    <a:pt x="45" y="115"/>
                  </a:cubicBezTo>
                  <a:cubicBezTo>
                    <a:pt x="31" y="115"/>
                    <a:pt x="20" y="110"/>
                    <a:pt x="12" y="101"/>
                  </a:cubicBezTo>
                  <a:cubicBezTo>
                    <a:pt x="4" y="91"/>
                    <a:pt x="0" y="76"/>
                    <a:pt x="0" y="57"/>
                  </a:cubicBezTo>
                  <a:cubicBezTo>
                    <a:pt x="0" y="39"/>
                    <a:pt x="4" y="25"/>
                    <a:pt x="12" y="15"/>
                  </a:cubicBezTo>
                  <a:cubicBezTo>
                    <a:pt x="20" y="5"/>
                    <a:pt x="30" y="0"/>
                    <a:pt x="44" y="0"/>
                  </a:cubicBezTo>
                  <a:cubicBezTo>
                    <a:pt x="58" y="0"/>
                    <a:pt x="69" y="5"/>
                    <a:pt x="76" y="14"/>
                  </a:cubicBezTo>
                  <a:cubicBezTo>
                    <a:pt x="84" y="24"/>
                    <a:pt x="88" y="38"/>
                    <a:pt x="88" y="56"/>
                  </a:cubicBezTo>
                  <a:cubicBezTo>
                    <a:pt x="88" y="61"/>
                    <a:pt x="88" y="61"/>
                    <a:pt x="88" y="61"/>
                  </a:cubicBezTo>
                  <a:cubicBezTo>
                    <a:pt x="16" y="61"/>
                    <a:pt x="16" y="61"/>
                    <a:pt x="16" y="61"/>
                  </a:cubicBezTo>
                  <a:cubicBezTo>
                    <a:pt x="16" y="64"/>
                    <a:pt x="16" y="64"/>
                    <a:pt x="16" y="64"/>
                  </a:cubicBezTo>
                  <a:cubicBezTo>
                    <a:pt x="16" y="76"/>
                    <a:pt x="19" y="85"/>
                    <a:pt x="25" y="92"/>
                  </a:cubicBezTo>
                  <a:cubicBezTo>
                    <a:pt x="30" y="99"/>
                    <a:pt x="38" y="102"/>
                    <a:pt x="47" y="102"/>
                  </a:cubicBezTo>
                  <a:cubicBezTo>
                    <a:pt x="54" y="102"/>
                    <a:pt x="60" y="100"/>
                    <a:pt x="65" y="97"/>
                  </a:cubicBezTo>
                  <a:cubicBezTo>
                    <a:pt x="71" y="93"/>
                    <a:pt x="75" y="89"/>
                    <a:pt x="79" y="82"/>
                  </a:cubicBezTo>
                  <a:close/>
                  <a:moveTo>
                    <a:pt x="17" y="47"/>
                  </a:moveTo>
                  <a:cubicBezTo>
                    <a:pt x="71" y="47"/>
                    <a:pt x="71" y="47"/>
                    <a:pt x="71" y="47"/>
                  </a:cubicBezTo>
                  <a:cubicBezTo>
                    <a:pt x="71" y="37"/>
                    <a:pt x="68" y="28"/>
                    <a:pt x="64" y="22"/>
                  </a:cubicBezTo>
                  <a:cubicBezTo>
                    <a:pt x="59" y="16"/>
                    <a:pt x="52" y="13"/>
                    <a:pt x="44" y="13"/>
                  </a:cubicBezTo>
                  <a:cubicBezTo>
                    <a:pt x="36" y="13"/>
                    <a:pt x="29" y="16"/>
                    <a:pt x="24" y="22"/>
                  </a:cubicBezTo>
                  <a:cubicBezTo>
                    <a:pt x="20" y="28"/>
                    <a:pt x="17" y="36"/>
                    <a:pt x="1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71" name="Title 1"/>
          <p:cNvSpPr txBox="1">
            <a:spLocks noGrp="1"/>
          </p:cNvSpPr>
          <p:nvPr>
            <p:ph type="title"/>
          </p:nvPr>
        </p:nvSpPr>
        <p:spPr/>
        <p:txBody>
          <a:bodyPr/>
          <a:lstStyle>
            <a:lvl1pPr defTabSz="886968">
              <a:defRPr sz="2328"/>
            </a:lvl1pPr>
          </a:lstStyle>
          <a:p>
            <a:r>
              <a:rPr lang="en-AU"/>
              <a:t>Priority actions</a:t>
            </a:r>
          </a:p>
        </p:txBody>
      </p:sp>
      <p:sp>
        <p:nvSpPr>
          <p:cNvPr id="172" name="Content Placeholder 2"/>
          <p:cNvSpPr txBox="1">
            <a:spLocks noGrp="1"/>
          </p:cNvSpPr>
          <p:nvPr>
            <p:ph type="body" sz="half" idx="1"/>
          </p:nvPr>
        </p:nvSpPr>
        <p:spPr>
          <a:xfrm>
            <a:off x="585925" y="1125687"/>
            <a:ext cx="3840077" cy="5003229"/>
          </a:xfrm>
        </p:spPr>
        <p:txBody>
          <a:bodyPr/>
          <a:lstStyle/>
          <a:p>
            <a:r>
              <a:rPr lang="en-AU" dirty="0"/>
              <a:t>Workforce capability</a:t>
            </a:r>
          </a:p>
          <a:p>
            <a:pPr lvl="1"/>
            <a:r>
              <a:rPr lang="en-AU" dirty="0"/>
              <a:t>Invest in the workforce’s capability to address gaps in knowledge and skills to work with specific groups (e.g. culturally and linguistically diverse, aged, women with disability, diverse sex, sexuality and gender, Indigenous).</a:t>
            </a:r>
          </a:p>
          <a:p>
            <a:pPr lvl="1"/>
            <a:r>
              <a:rPr lang="en-AU" dirty="0"/>
              <a:t>There are good mainstream services in Victoria, but there remains a gap for culturally and linguistically diverse women who see these services as being philosophically different (i.e. do not want to leave relationship).</a:t>
            </a:r>
          </a:p>
          <a:p>
            <a:pPr lvl="1"/>
            <a:r>
              <a:rPr lang="en-AU" dirty="0"/>
              <a:t>Build the capacity of secondary workforces (e.g. police, courts, child protection, GPs, psychologists, psychiatrists, lawyers and housing workers) and support them with National Practice Standards.</a:t>
            </a:r>
          </a:p>
          <a:p>
            <a:r>
              <a:rPr lang="en-AU" dirty="0"/>
              <a:t>Perpetrators</a:t>
            </a:r>
          </a:p>
          <a:p>
            <a:pPr lvl="1"/>
            <a:r>
              <a:rPr lang="en-AU" dirty="0"/>
              <a:t>Expand perpetrator services to include accountability based approaches (i.e. to self, family and community).</a:t>
            </a:r>
          </a:p>
          <a:p>
            <a:pPr lvl="1"/>
            <a:r>
              <a:rPr lang="en-AU" dirty="0"/>
              <a:t>Sexual violence and consent services for perpetrators and a broader range of interventions for domestic, family and sexual are needed.</a:t>
            </a:r>
          </a:p>
          <a:p>
            <a:r>
              <a:rPr lang="en-AU" dirty="0"/>
              <a:t>Victim survivors and children</a:t>
            </a:r>
          </a:p>
          <a:p>
            <a:pPr lvl="1"/>
            <a:r>
              <a:rPr lang="en-AU" dirty="0"/>
              <a:t>Victim survivors and children must be heard in the design of policy and programs.</a:t>
            </a:r>
          </a:p>
          <a:p>
            <a:pPr lvl="1"/>
            <a:r>
              <a:rPr lang="en-AU" dirty="0"/>
              <a:t>A national victim survivor advisory council with intersectional subgroups should be established to inform the National Plan implementation.</a:t>
            </a:r>
          </a:p>
        </p:txBody>
      </p:sp>
      <p:sp>
        <p:nvSpPr>
          <p:cNvPr id="173" name="Slide Number Placeholder 4"/>
          <p:cNvSpPr txBox="1">
            <a:spLocks noGrp="1"/>
          </p:cNvSpPr>
          <p:nvPr>
            <p:ph type="sldNum" sz="quarter" idx="2"/>
          </p:nvPr>
        </p:nvSpPr>
        <p:spPr/>
        <p:txBody>
          <a:bodyPr/>
          <a:lstStyle/>
          <a:p>
            <a:fld id="{86CB4B4D-7CA3-9044-876B-883B54F8677D}" type="slidenum">
              <a:rPr lang="en-AU" smtClean="0"/>
              <a:pPr/>
              <a:t>10</a:t>
            </a:fld>
            <a:endParaRPr lang="en-AU"/>
          </a:p>
        </p:txBody>
      </p:sp>
      <p:sp>
        <p:nvSpPr>
          <p:cNvPr id="11" name="Text Placeholder 10">
            <a:extLst>
              <a:ext uri="{FF2B5EF4-FFF2-40B4-BE49-F238E27FC236}">
                <a16:creationId xmlns:a16="http://schemas.microsoft.com/office/drawing/2014/main" id="{D9EF08B9-E079-45BD-AE21-128AE1BD58A8}"/>
              </a:ext>
            </a:extLst>
          </p:cNvPr>
          <p:cNvSpPr>
            <a:spLocks noGrp="1"/>
          </p:cNvSpPr>
          <p:nvPr>
            <p:ph type="body" sz="half" idx="10"/>
          </p:nvPr>
        </p:nvSpPr>
        <p:spPr/>
        <p:txBody>
          <a:bodyPr/>
          <a:lstStyle/>
          <a:p>
            <a:pPr>
              <a:defRPr sz="1200" b="1"/>
            </a:pPr>
            <a:r>
              <a:rPr lang="en-AU" dirty="0"/>
              <a:t>Continuum of services for better outcomes</a:t>
            </a:r>
          </a:p>
          <a:p>
            <a:pPr marL="541337" lvl="1" indent="-274638">
              <a:spcBef>
                <a:spcPts val="300"/>
              </a:spcBef>
              <a:buFont typeface="Arial"/>
              <a:buChar char="•"/>
              <a:defRPr sz="1000"/>
            </a:pPr>
            <a:r>
              <a:rPr lang="en-AU" dirty="0"/>
              <a:t>There should be a more co-ordinated and cohesive approach to addressing the issue of domestic and family violence.</a:t>
            </a:r>
          </a:p>
          <a:p>
            <a:pPr marL="541337" lvl="1" indent="-274638">
              <a:spcBef>
                <a:spcPts val="300"/>
              </a:spcBef>
              <a:buFont typeface="Arial"/>
              <a:buChar char="•"/>
              <a:defRPr sz="1000"/>
            </a:pPr>
            <a:r>
              <a:rPr lang="en-AU" dirty="0"/>
              <a:t>Responses to domestic, family and sexual violence need to be thorough from primary, secondary to tertiary and sexual harassment, to crisis response.</a:t>
            </a:r>
          </a:p>
          <a:p>
            <a:pPr marL="541337" lvl="1" indent="-274638">
              <a:spcBef>
                <a:spcPts val="300"/>
              </a:spcBef>
              <a:buFont typeface="Arial"/>
              <a:buChar char="•"/>
              <a:defRPr sz="1000"/>
            </a:pPr>
            <a:r>
              <a:rPr lang="en-AU" dirty="0"/>
              <a:t>There are specific communities need to be prioritised across the breadth of interventions, and in the research guiding practice (e.g. cultural, LGBTIQ, disability).</a:t>
            </a:r>
          </a:p>
          <a:p>
            <a:pPr>
              <a:defRPr sz="1200" b="1"/>
            </a:pPr>
            <a:r>
              <a:rPr lang="en-AU" dirty="0"/>
              <a:t>Gender equality lens</a:t>
            </a:r>
          </a:p>
          <a:p>
            <a:pPr marL="541337" lvl="1" indent="-274638">
              <a:spcBef>
                <a:spcPts val="300"/>
              </a:spcBef>
              <a:buFont typeface="Arial"/>
              <a:buChar char="•"/>
              <a:defRPr sz="1000"/>
            </a:pPr>
            <a:r>
              <a:rPr lang="en-AU" dirty="0"/>
              <a:t>The focus on gender equality is critical, and behaviour change efforts need to occur at population level.</a:t>
            </a:r>
          </a:p>
          <a:p>
            <a:pPr marL="541337" lvl="1" indent="-274638">
              <a:spcBef>
                <a:spcPts val="300"/>
              </a:spcBef>
              <a:buFont typeface="Arial"/>
              <a:buChar char="•"/>
              <a:defRPr sz="1000"/>
            </a:pPr>
            <a:r>
              <a:rPr lang="en-AU" dirty="0"/>
              <a:t>There are a number of federal government levers for gender equality (e.g. 50:50 boards, procurement, funding agreements, gender audit and policies, Workplace Gender Equality Agency reporting).</a:t>
            </a:r>
          </a:p>
          <a:p>
            <a:pPr marL="541337" lvl="1" indent="-274638">
              <a:spcBef>
                <a:spcPts val="300"/>
              </a:spcBef>
              <a:buFont typeface="Arial"/>
              <a:buChar char="•"/>
              <a:defRPr sz="1000"/>
            </a:pPr>
            <a:r>
              <a:rPr lang="en-AU" dirty="0"/>
              <a:t>Gender equality should be the framework or lens through which we see everything including policy across government (i.e. assessing how migration and health policies might be contributing to ongoing violence).</a:t>
            </a:r>
          </a:p>
          <a:p>
            <a:pPr marL="541337" lvl="1" indent="-274638">
              <a:spcBef>
                <a:spcPts val="300"/>
              </a:spcBef>
              <a:buFont typeface="Arial"/>
              <a:buChar char="•"/>
              <a:defRPr sz="1000"/>
            </a:pPr>
            <a:r>
              <a:rPr lang="en-AU" dirty="0"/>
              <a:t>There needs to be infrastructure provided by national </a:t>
            </a:r>
            <a:br>
              <a:rPr lang="en-AU" dirty="0"/>
            </a:br>
            <a:r>
              <a:rPr lang="en-AU" dirty="0"/>
              <a:t>and state governments to bring gender equality into local communities.</a:t>
            </a:r>
          </a:p>
          <a:p>
            <a:pPr>
              <a:defRPr sz="1200" b="1"/>
            </a:pPr>
            <a:r>
              <a:rPr lang="en-AU" dirty="0"/>
              <a:t>Scaffolding independence</a:t>
            </a:r>
          </a:p>
          <a:p>
            <a:pPr marL="541337" lvl="1" indent="-274638">
              <a:spcBef>
                <a:spcPts val="300"/>
              </a:spcBef>
              <a:buFont typeface="Arial"/>
              <a:buChar char="•"/>
              <a:defRPr sz="1000"/>
            </a:pPr>
            <a:r>
              <a:rPr lang="en-AU" dirty="0"/>
              <a:t>Barriers to finances, housing supply, childcare etc. need to be removed to greater enable women’s economic independence. This has a direct correlation with the safety of women.</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title"/>
          </p:nvPr>
        </p:nvSpPr>
        <p:spPr>
          <a:xfrm>
            <a:off x="579268" y="720313"/>
            <a:ext cx="7809156" cy="5444991"/>
          </a:xfrm>
          <a:prstGeom prst="rect">
            <a:avLst/>
          </a:prstGeom>
        </p:spPr>
        <p:txBody>
          <a:bodyPr/>
          <a:lstStyle/>
          <a:p>
            <a:pPr algn="ctr">
              <a:defRPr sz="2800"/>
            </a:pPr>
            <a:r>
              <a:rPr dirty="0"/>
              <a:t/>
            </a:r>
            <a:br>
              <a:rPr dirty="0"/>
            </a:br>
            <a:r>
              <a:rPr dirty="0"/>
              <a:t/>
            </a:r>
            <a:br>
              <a:rPr dirty="0"/>
            </a:br>
            <a:r>
              <a:rPr lang="en-AU" dirty="0" smtClean="0"/>
              <a:t>The Department of Social Services</a:t>
            </a:r>
            <a:r>
              <a:rPr dirty="0" smtClean="0"/>
              <a:t> acknowledges the traditional owners of country throughout Australia, and their continuing connection to land, </a:t>
            </a:r>
            <a:r>
              <a:rPr lang="en-AU" dirty="0" smtClean="0"/>
              <a:t>water</a:t>
            </a:r>
            <a:r>
              <a:rPr dirty="0" smtClean="0"/>
              <a:t> and community. </a:t>
            </a:r>
            <a:br>
              <a:rPr dirty="0" smtClean="0"/>
            </a:br>
            <a:r>
              <a:rPr dirty="0" smtClean="0"/>
              <a:t/>
            </a:r>
            <a:br>
              <a:rPr dirty="0" smtClean="0"/>
            </a:br>
            <a:r>
              <a:rPr dirty="0" smtClean="0"/>
              <a:t>We pay our respects to them and their cultures,   	and to </a:t>
            </a:r>
            <a:r>
              <a:rPr lang="en-AU" dirty="0" smtClean="0"/>
              <a:t>Elders</a:t>
            </a:r>
            <a:r>
              <a:rPr dirty="0" smtClean="0"/>
              <a:t> past</a:t>
            </a:r>
            <a:r>
              <a:rPr lang="en-AU" dirty="0" smtClean="0"/>
              <a:t>,</a:t>
            </a:r>
            <a:r>
              <a:rPr dirty="0" smtClean="0"/>
              <a:t> present</a:t>
            </a:r>
            <a:r>
              <a:rPr lang="en-AU" dirty="0" smtClean="0"/>
              <a:t> and emerging</a:t>
            </a:r>
            <a:r>
              <a:rPr dirty="0" smtClean="0"/>
              <a:t>. </a:t>
            </a:r>
            <a:r>
              <a:rPr dirty="0"/>
              <a:t>  </a:t>
            </a:r>
          </a:p>
        </p:txBody>
      </p:sp>
    </p:spTree>
    <p:extLst>
      <p:ext uri="{BB962C8B-B14F-4D97-AF65-F5344CB8AC3E}">
        <p14:creationId xmlns:p14="http://schemas.microsoft.com/office/powerpoint/2010/main" val="290757272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Footer Placeholder 3"/>
          <p:cNvSpPr txBox="1"/>
          <p:nvPr/>
        </p:nvSpPr>
        <p:spPr>
          <a:xfrm>
            <a:off x="585925" y="6541661"/>
            <a:ext cx="7226436"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2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About this document</a:t>
            </a:r>
          </a:p>
        </p:txBody>
      </p:sp>
      <p:sp>
        <p:nvSpPr>
          <p:cNvPr id="130" name="Content Placeholder 2"/>
          <p:cNvSpPr txBox="1">
            <a:spLocks noGrp="1"/>
          </p:cNvSpPr>
          <p:nvPr>
            <p:ph type="body" sz="half" idx="1"/>
          </p:nvPr>
        </p:nvSpPr>
        <p:spPr>
          <a:xfrm>
            <a:off x="723899" y="1378100"/>
            <a:ext cx="7834175" cy="3317725"/>
          </a:xfrm>
          <a:prstGeom prst="rect">
            <a:avLst/>
          </a:prstGeom>
        </p:spPr>
        <p:txBody>
          <a:bodyPr numCol="2" spcCol="359999">
            <a:normAutofit/>
          </a:bodyPr>
          <a:lstStyle/>
          <a:p>
            <a:pPr>
              <a:defRPr sz="1000" b="0"/>
            </a:pPr>
            <a:r>
              <a:rPr lang="en-AU" sz="1000" dirty="0"/>
              <a:t>This material was commissioned by the Commonwealth of Australia to assist in the collection of information from consultation sessions workshops around Australia. The purpose of this material is to summarise consultations held by the Department of Social Services as part of the development of the Fourth Action Plan in </a:t>
            </a:r>
            <a:r>
              <a:rPr lang="en-AU" dirty="0" smtClean="0"/>
              <a:t>Melbourne, Victoria</a:t>
            </a:r>
            <a:r>
              <a:rPr lang="en-AU" sz="1000" dirty="0" smtClean="0"/>
              <a:t>. </a:t>
            </a:r>
            <a:r>
              <a:rPr lang="en-AU" dirty="0"/>
              <a:t>This session was facilitated by </a:t>
            </a:r>
            <a:r>
              <a:rPr lang="en-AU" dirty="0" err="1" smtClean="0"/>
              <a:t>ThinkPlace</a:t>
            </a:r>
            <a:r>
              <a:rPr lang="en-AU" dirty="0" smtClean="0"/>
              <a:t>.</a:t>
            </a:r>
            <a:endParaRPr lang="en-AU" sz="1000" dirty="0" smtClean="0"/>
          </a:p>
          <a:p>
            <a:pPr>
              <a:defRPr sz="1000" b="0"/>
            </a:pPr>
            <a:r>
              <a:rPr lang="en-AU" sz="1000" dirty="0" smtClean="0"/>
              <a:t>The </a:t>
            </a:r>
            <a:r>
              <a:rPr lang="en-AU" sz="1000" dirty="0"/>
              <a:t>Department of Social Services thanks all participants of this discussion for their contributions as part of the development of the Fourth Action Plan.  The views expressed in this material do not necessarily reflect those of the Commonwealth, or indicate a particular course of action. </a:t>
            </a:r>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r>
              <a:rPr lang="en-AU" sz="1000" dirty="0"/>
              <a:t>Copyright notice — 2018</a:t>
            </a:r>
          </a:p>
          <a:p>
            <a:pPr>
              <a:defRPr sz="1000" b="0"/>
            </a:pPr>
            <a:r>
              <a:rPr lang="en-AU" sz="1000" dirty="0"/>
              <a:t>This document is licensed under the Creative Commons Attribution 4.0 International Licence </a:t>
            </a:r>
            <a:r>
              <a:rPr lang="en-AU" sz="1000" dirty="0" err="1"/>
              <a:t>Licence</a:t>
            </a:r>
            <a:r>
              <a:rPr lang="en-AU" sz="1000" dirty="0"/>
              <a:t> URL: https://creativecommons.org/licenses/by/4.0/legalcode Please attribute: © Commonwealth of Australia (Department of Social Services) 2018 Notice identifying other material or rights in this publication: 1. Australian Commonwealth Coat of Arms — not Licensed under Creative Commons, see https://www.itsanhonour.gov.au/coat-arms/index.cfm 2. Certain images and photographs (as marked) — not licensed under Creative Commons’ </a:t>
            </a:r>
          </a:p>
          <a:p>
            <a:pPr>
              <a:defRPr sz="1000" b="0"/>
            </a:pPr>
            <a:endParaRPr lang="en-AU" dirty="0"/>
          </a:p>
          <a:p>
            <a:pPr>
              <a:defRPr sz="1000" b="0"/>
            </a:pPr>
            <a:endParaRPr dirty="0"/>
          </a:p>
        </p:txBody>
      </p:sp>
      <p:sp>
        <p:nvSpPr>
          <p:cNvPr id="13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Tree>
    <p:extLst>
      <p:ext uri="{BB962C8B-B14F-4D97-AF65-F5344CB8AC3E}">
        <p14:creationId xmlns:p14="http://schemas.microsoft.com/office/powerpoint/2010/main" val="318004319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Title 1"/>
          <p:cNvSpPr txBox="1">
            <a:spLocks noGrp="1"/>
          </p:cNvSpPr>
          <p:nvPr>
            <p:ph type="title"/>
          </p:nvPr>
        </p:nvSpPr>
        <p:spPr>
          <a:xfrm>
            <a:off x="579267" y="3987307"/>
            <a:ext cx="6120002" cy="2160000"/>
          </a:xfrm>
          <a:prstGeom prst="rect">
            <a:avLst/>
          </a:prstGeom>
        </p:spPr>
        <p:txBody>
          <a:bodyPr/>
          <a:lstStyle/>
          <a:p>
            <a:r>
              <a:t>Key themes</a:t>
            </a:r>
            <a:br/>
            <a:r>
              <a:t/>
            </a:r>
            <a:br/>
            <a:endParaRPr/>
          </a:p>
        </p:txBody>
      </p:sp>
      <p:sp>
        <p:nvSpPr>
          <p:cNvPr id="221"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Tree>
    <p:extLst>
      <p:ext uri="{BB962C8B-B14F-4D97-AF65-F5344CB8AC3E}">
        <p14:creationId xmlns:p14="http://schemas.microsoft.com/office/powerpoint/2010/main" val="369166878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Footer Placeholder 3"/>
          <p:cNvSpPr txBox="1"/>
          <p:nvPr/>
        </p:nvSpPr>
        <p:spPr>
          <a:xfrm>
            <a:off x="585926" y="6551512"/>
            <a:ext cx="7174887"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rPr lang="en-AU" dirty="0"/>
              <a:t>Fourth Action Plan of the National Plan to Reduce Violence Against Women and Their Children - Consultation Workshop Summary </a:t>
            </a:r>
          </a:p>
        </p:txBody>
      </p:sp>
      <p:sp>
        <p:nvSpPr>
          <p:cNvPr id="147" name="Title 1"/>
          <p:cNvSpPr txBox="1">
            <a:spLocks noGrp="1"/>
          </p:cNvSpPr>
          <p:nvPr>
            <p:ph type="title"/>
          </p:nvPr>
        </p:nvSpPr>
        <p:spPr/>
        <p:txBody>
          <a:bodyPr/>
          <a:lstStyle>
            <a:lvl1pPr defTabSz="886968">
              <a:defRPr sz="2328"/>
            </a:lvl1pPr>
          </a:lstStyle>
          <a:p>
            <a:r>
              <a:rPr lang="en-AU"/>
              <a:t>Key themes</a:t>
            </a:r>
          </a:p>
        </p:txBody>
      </p:sp>
      <p:sp>
        <p:nvSpPr>
          <p:cNvPr id="148" name="Content Placeholder 2"/>
          <p:cNvSpPr txBox="1">
            <a:spLocks noGrp="1"/>
          </p:cNvSpPr>
          <p:nvPr>
            <p:ph type="body" idx="1"/>
          </p:nvPr>
        </p:nvSpPr>
        <p:spPr/>
        <p:txBody>
          <a:bodyPr/>
          <a:lstStyle/>
          <a:p>
            <a:r>
              <a:rPr lang="en-AU" dirty="0"/>
              <a:t>Primary prevention</a:t>
            </a:r>
          </a:p>
          <a:p>
            <a:pPr lvl="1"/>
            <a:r>
              <a:rPr lang="en-AU" dirty="0"/>
              <a:t>Systemic gender inequality needs to be addressed and linked up with behaviour change prevention activities </a:t>
            </a:r>
            <a:r>
              <a:rPr lang="en-AU" dirty="0" smtClean="0"/>
              <a:t>at a </a:t>
            </a:r>
            <a:r>
              <a:rPr lang="en-AU" dirty="0"/>
              <a:t>population level.</a:t>
            </a:r>
          </a:p>
          <a:p>
            <a:pPr lvl="1"/>
            <a:r>
              <a:rPr lang="en-AU" dirty="0"/>
              <a:t>Gender equity education should be embedded in schools. The Respectful Relationships program should be expanded and rolled out across all jurisdictions.</a:t>
            </a:r>
          </a:p>
          <a:p>
            <a:pPr lvl="1"/>
            <a:r>
              <a:rPr lang="en-AU" dirty="0"/>
              <a:t>Both male and female role models should be promoting respect and equality.</a:t>
            </a:r>
          </a:p>
          <a:p>
            <a:pPr lvl="1"/>
            <a:r>
              <a:rPr lang="en-AU" dirty="0"/>
              <a:t>A more effective link between primary prevention and engagement with perpetrators should be established.</a:t>
            </a:r>
          </a:p>
          <a:p>
            <a:pPr lvl="1"/>
            <a:r>
              <a:rPr lang="en-AU" dirty="0"/>
              <a:t>Prevention strategies need to be structured and address pay gaps and barriers to finances and housing.</a:t>
            </a:r>
          </a:p>
          <a:p>
            <a:pPr lvl="1"/>
            <a:r>
              <a:rPr lang="en-AU" dirty="0"/>
              <a:t>The capability and capacity of the local government workforce should be built to transform the way people experience their local community.</a:t>
            </a:r>
          </a:p>
          <a:p>
            <a:endParaRPr lang="en-AU" dirty="0"/>
          </a:p>
          <a:p>
            <a:r>
              <a:rPr lang="en-AU" dirty="0"/>
              <a:t>Leadership in development of policies and principles</a:t>
            </a:r>
          </a:p>
          <a:p>
            <a:pPr lvl="1"/>
            <a:r>
              <a:rPr lang="en-AU" dirty="0"/>
              <a:t>There is a role for the Commonwealth around accountability and leadership, which should continue after 2022 when the </a:t>
            </a:r>
            <a:r>
              <a:rPr lang="en-AU" dirty="0" smtClean="0"/>
              <a:t>National </a:t>
            </a:r>
            <a:r>
              <a:rPr lang="en-AU" dirty="0"/>
              <a:t>Plan is to conclude.</a:t>
            </a:r>
          </a:p>
          <a:p>
            <a:pPr lvl="1"/>
            <a:r>
              <a:rPr lang="en-AU" dirty="0"/>
              <a:t>The National Plan requires a sustained bipartisan commitment both at Commonwealth and state level.</a:t>
            </a:r>
          </a:p>
          <a:p>
            <a:pPr lvl="1"/>
            <a:r>
              <a:rPr lang="en-AU" dirty="0"/>
              <a:t>Gender equality lenses should be applied to policy and programs at a federal government level in order to drive change </a:t>
            </a:r>
            <a:br>
              <a:rPr lang="en-AU" dirty="0"/>
            </a:br>
            <a:r>
              <a:rPr lang="en-AU" dirty="0"/>
              <a:t>(e.g. through board representation and procurement).</a:t>
            </a:r>
          </a:p>
          <a:p>
            <a:pPr lvl="1"/>
            <a:r>
              <a:rPr lang="en-AU" dirty="0"/>
              <a:t>Criminal laws should be build and refined for the different types of family violence (e.g. non-physical forms of violence).</a:t>
            </a:r>
          </a:p>
          <a:p>
            <a:pPr lvl="1"/>
            <a:r>
              <a:rPr lang="en-AU" dirty="0"/>
              <a:t>Funding needs to be more long term to ensure sustainability beyond 12 months, and be flexible enough to enable innovation.</a:t>
            </a:r>
          </a:p>
          <a:p>
            <a:pPr lvl="1"/>
            <a:endParaRPr lang="en-AU" dirty="0"/>
          </a:p>
          <a:p>
            <a:r>
              <a:rPr lang="en-AU" dirty="0"/>
              <a:t>Technology-facilitated abuse</a:t>
            </a:r>
          </a:p>
          <a:p>
            <a:pPr lvl="1"/>
            <a:r>
              <a:rPr lang="en-AU" dirty="0"/>
              <a:t>It is critical to have ongoing training for frontline workers to help with technology-facilitated abuse.</a:t>
            </a:r>
          </a:p>
          <a:p>
            <a:pPr lvl="1"/>
            <a:r>
              <a:rPr lang="en-AU" dirty="0"/>
              <a:t>A collective response is needed against organised extreme men’s rights groups using social media for co-ordinated, technology-facilitated abuse and trying to undermine prevention activities.</a:t>
            </a:r>
          </a:p>
        </p:txBody>
      </p:sp>
      <p:sp>
        <p:nvSpPr>
          <p:cNvPr id="149" name="Slide Number Placeholder 4"/>
          <p:cNvSpPr txBox="1">
            <a:spLocks noGrp="1"/>
          </p:cNvSpPr>
          <p:nvPr>
            <p:ph type="sldNum" sz="quarter" idx="2"/>
          </p:nvPr>
        </p:nvSpPr>
        <p:spPr/>
        <p:txBody>
          <a:bodyPr/>
          <a:lstStyle/>
          <a:p>
            <a:fld id="{86CB4B4D-7CA3-9044-876B-883B54F8677D}" type="slidenum">
              <a:rPr lang="en-AU" smtClean="0"/>
              <a:pPr/>
              <a:t>5</a:t>
            </a:fld>
            <a:endParaRPr lang="en-AU"/>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Footer Placeholder 3"/>
          <p:cNvSpPr txBox="1"/>
          <p:nvPr/>
        </p:nvSpPr>
        <p:spPr>
          <a:xfrm>
            <a:off x="585926" y="6551512"/>
            <a:ext cx="7174887"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rPr lang="en-AU" dirty="0"/>
              <a:t>Fourth Action Plan of the National Plan to Reduce Violence Against Women and Their Children - Consultation Workshop Summary </a:t>
            </a:r>
          </a:p>
        </p:txBody>
      </p:sp>
      <p:sp>
        <p:nvSpPr>
          <p:cNvPr id="152" name="Title 1"/>
          <p:cNvSpPr txBox="1">
            <a:spLocks noGrp="1"/>
          </p:cNvSpPr>
          <p:nvPr>
            <p:ph type="title"/>
          </p:nvPr>
        </p:nvSpPr>
        <p:spPr/>
        <p:txBody>
          <a:bodyPr/>
          <a:lstStyle>
            <a:lvl1pPr defTabSz="886968">
              <a:defRPr sz="2328"/>
            </a:lvl1pPr>
          </a:lstStyle>
          <a:p>
            <a:r>
              <a:rPr lang="en-AU"/>
              <a:t>Key themes</a:t>
            </a:r>
          </a:p>
        </p:txBody>
      </p:sp>
      <p:sp>
        <p:nvSpPr>
          <p:cNvPr id="153" name="Content Placeholder 2"/>
          <p:cNvSpPr txBox="1">
            <a:spLocks noGrp="1"/>
          </p:cNvSpPr>
          <p:nvPr>
            <p:ph type="body" idx="1"/>
          </p:nvPr>
        </p:nvSpPr>
        <p:spPr/>
        <p:txBody>
          <a:bodyPr/>
          <a:lstStyle/>
          <a:p>
            <a:r>
              <a:rPr lang="en-AU" dirty="0"/>
              <a:t>Research and information sharing</a:t>
            </a:r>
          </a:p>
          <a:p>
            <a:pPr lvl="1"/>
            <a:r>
              <a:rPr lang="en-AU" dirty="0"/>
              <a:t>The Fourth Action Plan should continue investment in Australia’s National Research Organisation for Women’s Safety (ANROWS) to further build evidence base and share best practices.</a:t>
            </a:r>
          </a:p>
          <a:p>
            <a:pPr lvl="1"/>
            <a:r>
              <a:rPr lang="en-AU" dirty="0"/>
              <a:t>Governments are also service providers, and should look to scale up practice once it has been proven.</a:t>
            </a:r>
          </a:p>
          <a:p>
            <a:pPr lvl="1"/>
            <a:r>
              <a:rPr lang="en-AU" dirty="0"/>
              <a:t>Concurrent evaluation of programs should occur as they are rolled out to enable continuous improvement; rather than after implementation.</a:t>
            </a:r>
          </a:p>
          <a:p>
            <a:endParaRPr lang="en-AU" dirty="0"/>
          </a:p>
          <a:p>
            <a:r>
              <a:rPr lang="en-AU" dirty="0"/>
              <a:t>Sexual violence</a:t>
            </a:r>
          </a:p>
          <a:p>
            <a:pPr lvl="1"/>
            <a:r>
              <a:rPr lang="en-AU" dirty="0"/>
              <a:t>There should be a continuation and greater support for local prevention activities with a range of tailored activities within a broader prevention framework.</a:t>
            </a:r>
          </a:p>
          <a:p>
            <a:pPr lvl="1"/>
            <a:r>
              <a:rPr lang="en-AU" dirty="0"/>
              <a:t>Responses must recognise that sexual violence can occur across someone’s life (i.e. it is not just an isolated incident).</a:t>
            </a:r>
          </a:p>
          <a:p>
            <a:pPr lvl="1"/>
            <a:r>
              <a:rPr lang="en-AU" dirty="0"/>
              <a:t>People trafficking and sex slavery should be addressed in the National Plan.</a:t>
            </a:r>
          </a:p>
          <a:p>
            <a:pPr lvl="1"/>
            <a:r>
              <a:rPr lang="en-AU" dirty="0"/>
              <a:t>Responses to sexual violence across a number of diverse groups should be tailored. Implementation can that take time and effort to develop to build trust and have the greatest impacts.</a:t>
            </a:r>
          </a:p>
          <a:p>
            <a:pPr lvl="1"/>
            <a:r>
              <a:rPr lang="en-AU" dirty="0"/>
              <a:t>There needs to be a greater understanding of the cultural factors in culturally and linguistically diverse communities that are drivers for violence, and need to be responded to with culturally-appropriate information and behaviour change programs in first languages.</a:t>
            </a:r>
          </a:p>
          <a:p>
            <a:pPr lvl="1"/>
            <a:r>
              <a:rPr lang="en-AU" dirty="0"/>
              <a:t>There are significant challenges for women in migration system, including increased vulnerability and difficulty in maintaining financial capabilities due to temporary visa status.</a:t>
            </a:r>
          </a:p>
          <a:p>
            <a:pPr lvl="1"/>
            <a:r>
              <a:rPr lang="en-AU" dirty="0"/>
              <a:t>Projects should be flexible in accommodating the needs of that community and respond to feedback through implementation (e.g. action research).</a:t>
            </a:r>
          </a:p>
        </p:txBody>
      </p:sp>
      <p:sp>
        <p:nvSpPr>
          <p:cNvPr id="154" name="Slide Number Placeholder 4"/>
          <p:cNvSpPr txBox="1">
            <a:spLocks noGrp="1"/>
          </p:cNvSpPr>
          <p:nvPr>
            <p:ph type="sldNum" sz="quarter" idx="2"/>
          </p:nvPr>
        </p:nvSpPr>
        <p:spPr/>
        <p:txBody>
          <a:bodyPr/>
          <a:lstStyle/>
          <a:p>
            <a:fld id="{86CB4B4D-7CA3-9044-876B-883B54F8677D}" type="slidenum">
              <a:rPr lang="en-AU" smtClean="0"/>
              <a:pPr/>
              <a:t>6</a:t>
            </a:fld>
            <a:endParaRPr lang="en-AU"/>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Insert presentation title in footer</a:t>
            </a:r>
          </a:p>
        </p:txBody>
      </p:sp>
      <p:sp>
        <p:nvSpPr>
          <p:cNvPr id="157" name="Title 1"/>
          <p:cNvSpPr txBox="1">
            <a:spLocks noGrp="1"/>
          </p:cNvSpPr>
          <p:nvPr>
            <p:ph type="title"/>
          </p:nvPr>
        </p:nvSpPr>
        <p:spPr/>
        <p:txBody>
          <a:bodyPr/>
          <a:lstStyle>
            <a:lvl1pPr defTabSz="886968">
              <a:defRPr sz="2328"/>
            </a:lvl1pPr>
          </a:lstStyle>
          <a:p>
            <a:r>
              <a:rPr lang="en-AU"/>
              <a:t>Key themes</a:t>
            </a:r>
          </a:p>
        </p:txBody>
      </p:sp>
      <p:sp>
        <p:nvSpPr>
          <p:cNvPr id="158" name="Content Placeholder 2"/>
          <p:cNvSpPr txBox="1">
            <a:spLocks noGrp="1"/>
          </p:cNvSpPr>
          <p:nvPr>
            <p:ph type="body" idx="1"/>
          </p:nvPr>
        </p:nvSpPr>
        <p:spPr/>
        <p:txBody>
          <a:bodyPr/>
          <a:lstStyle/>
          <a:p>
            <a:r>
              <a:rPr lang="en-AU" dirty="0"/>
              <a:t>Collaboration between services</a:t>
            </a:r>
          </a:p>
          <a:p>
            <a:pPr lvl="1"/>
            <a:r>
              <a:rPr lang="en-AU" dirty="0"/>
              <a:t>It is </a:t>
            </a:r>
            <a:r>
              <a:rPr lang="en-AU" dirty="0" smtClean="0"/>
              <a:t>important </a:t>
            </a:r>
            <a:r>
              <a:rPr lang="en-AU" dirty="0"/>
              <a:t>for responses to domestic, family and sexual violence to engage with universal services. Training and resourcing of universal services to respond to violence is needed.</a:t>
            </a:r>
          </a:p>
          <a:p>
            <a:pPr lvl="1"/>
            <a:r>
              <a:rPr lang="en-AU" dirty="0"/>
              <a:t>There needs to be a more effective link between primary prevention services and engagement with perpetrators.</a:t>
            </a:r>
          </a:p>
          <a:p>
            <a:pPr lvl="1"/>
            <a:r>
              <a:rPr lang="en-AU" dirty="0"/>
              <a:t>Continuation of support and recovery services work on developing strategies to recognise, respond and aid recovery.</a:t>
            </a:r>
          </a:p>
          <a:p>
            <a:pPr lvl="1"/>
            <a:r>
              <a:rPr lang="en-AU" dirty="0"/>
              <a:t>There is a need for greater collaboration with organisations on sharing information about perpetrators.</a:t>
            </a:r>
          </a:p>
          <a:p>
            <a:pPr marL="266700" lvl="1" indent="0">
              <a:buNone/>
            </a:pPr>
            <a:endParaRPr lang="en-AU" dirty="0"/>
          </a:p>
          <a:p>
            <a:r>
              <a:rPr lang="en-AU" dirty="0"/>
              <a:t>Workforce capability</a:t>
            </a:r>
          </a:p>
          <a:p>
            <a:pPr lvl="1"/>
            <a:r>
              <a:rPr lang="en-AU" dirty="0"/>
              <a:t>Capability needs to be built across spectrum of organisations that interact with domestic, family and sexual violence; covering both specialist and mainstream organisations (i.e. teachers).</a:t>
            </a:r>
          </a:p>
          <a:p>
            <a:pPr lvl="1"/>
            <a:r>
              <a:rPr lang="en-AU" dirty="0"/>
              <a:t>Long-term recovery services should work with the family as a whole, focusing on the needs of all members involved, noting trauma is not just experienced by the primary victim.</a:t>
            </a:r>
          </a:p>
          <a:p>
            <a:pPr lvl="1"/>
            <a:r>
              <a:rPr lang="en-AU" dirty="0"/>
              <a:t>Due to limited funding longevity, many specialist workers’ contracts come to end without any certainty of an extension. This results in workers looking for new roles at the end of contracts and has major staffing impacts.</a:t>
            </a:r>
          </a:p>
          <a:p>
            <a:pPr lvl="1"/>
            <a:r>
              <a:rPr lang="en-AU" dirty="0"/>
              <a:t>Training and building knowledge in front-facing services across government (i.e. Centrelink and housing) are needed.</a:t>
            </a:r>
          </a:p>
          <a:p>
            <a:pPr lvl="1"/>
            <a:endParaRPr lang="en-AU" dirty="0"/>
          </a:p>
          <a:p>
            <a:r>
              <a:rPr lang="en-AU" dirty="0"/>
              <a:t>Children as victims in their own right</a:t>
            </a:r>
          </a:p>
          <a:p>
            <a:pPr lvl="1"/>
            <a:r>
              <a:rPr lang="en-AU" dirty="0"/>
              <a:t>Child abuse by family members is a form of family violence.</a:t>
            </a:r>
          </a:p>
          <a:p>
            <a:pPr lvl="1"/>
            <a:r>
              <a:rPr lang="en-AU" dirty="0"/>
              <a:t>Children must be included in responses as individuals in their own right; not looked at ‘just’ witnesses of violence.</a:t>
            </a:r>
          </a:p>
          <a:p>
            <a:pPr lvl="1"/>
            <a:r>
              <a:rPr lang="en-AU" dirty="0"/>
              <a:t>There is a need to consider young peoples’ experience of violence, and their perspectives in designing responses.</a:t>
            </a:r>
          </a:p>
          <a:p>
            <a:pPr lvl="1"/>
            <a:r>
              <a:rPr lang="en-AU" dirty="0"/>
              <a:t>Offenders can use the system to perpetrate further abuse. There are cases of misidentification of the dominant aggressor who enter into the justice system, and subsequently this has further impacts regarding their children (i.e. custody, Child Protection).</a:t>
            </a:r>
          </a:p>
        </p:txBody>
      </p:sp>
      <p:sp>
        <p:nvSpPr>
          <p:cNvPr id="159" name="Slide Number Placeholder 4"/>
          <p:cNvSpPr txBox="1">
            <a:spLocks noGrp="1"/>
          </p:cNvSpPr>
          <p:nvPr>
            <p:ph type="sldNum" sz="quarter" idx="2"/>
          </p:nvPr>
        </p:nvSpPr>
        <p:spPr/>
        <p:txBody>
          <a:bodyPr/>
          <a:lstStyle/>
          <a:p>
            <a:fld id="{86CB4B4D-7CA3-9044-876B-883B54F8677D}" type="slidenum">
              <a:rPr lang="en-AU" smtClean="0"/>
              <a:pPr/>
              <a:t>7</a:t>
            </a:fld>
            <a:endParaRPr lang="en-AU"/>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Title 1"/>
          <p:cNvSpPr txBox="1">
            <a:spLocks noGrp="1"/>
          </p:cNvSpPr>
          <p:nvPr>
            <p:ph type="title"/>
          </p:nvPr>
        </p:nvSpPr>
        <p:spPr>
          <a:xfrm>
            <a:off x="579267" y="3987307"/>
            <a:ext cx="6120002" cy="2160000"/>
          </a:xfrm>
          <a:prstGeom prst="rect">
            <a:avLst/>
          </a:prstGeom>
        </p:spPr>
        <p:txBody>
          <a:bodyPr/>
          <a:lstStyle/>
          <a:p>
            <a:r>
              <a:t>Priority actions</a:t>
            </a:r>
          </a:p>
        </p:txBody>
      </p:sp>
      <p:sp>
        <p:nvSpPr>
          <p:cNvPr id="162"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65" name="Title 1"/>
          <p:cNvSpPr txBox="1">
            <a:spLocks noGrp="1"/>
          </p:cNvSpPr>
          <p:nvPr>
            <p:ph type="title"/>
          </p:nvPr>
        </p:nvSpPr>
        <p:spPr/>
        <p:txBody>
          <a:bodyPr/>
          <a:lstStyle>
            <a:lvl1pPr defTabSz="886968">
              <a:defRPr sz="2328"/>
            </a:lvl1pPr>
          </a:lstStyle>
          <a:p>
            <a:r>
              <a:rPr lang="en-AU"/>
              <a:t>Priority actions</a:t>
            </a:r>
          </a:p>
        </p:txBody>
      </p:sp>
      <p:sp>
        <p:nvSpPr>
          <p:cNvPr id="166" name="Content Placeholder 2"/>
          <p:cNvSpPr txBox="1">
            <a:spLocks noGrp="1"/>
          </p:cNvSpPr>
          <p:nvPr>
            <p:ph type="body" sz="half" idx="1"/>
          </p:nvPr>
        </p:nvSpPr>
        <p:spPr/>
        <p:txBody>
          <a:bodyPr/>
          <a:lstStyle/>
          <a:p>
            <a:r>
              <a:rPr lang="en-AU" dirty="0"/>
              <a:t>Measurement and evaluation</a:t>
            </a:r>
          </a:p>
          <a:p>
            <a:pPr lvl="1"/>
            <a:r>
              <a:rPr lang="en-AU" dirty="0"/>
              <a:t>Continue, build and expand the national evidence base already established, including local government toolkits.</a:t>
            </a:r>
          </a:p>
          <a:p>
            <a:pPr lvl="1"/>
            <a:r>
              <a:rPr lang="en-AU" dirty="0"/>
              <a:t>Every action decided and included in this Plan needs to draw upon the evidence base.</a:t>
            </a:r>
          </a:p>
          <a:p>
            <a:pPr lvl="1"/>
            <a:r>
              <a:rPr lang="en-AU" dirty="0"/>
              <a:t>Continue building national data sets and commit to ‘Counting On Change’ (Our Watch) as the National Plan’s measurement and evaluation framework. </a:t>
            </a:r>
          </a:p>
          <a:p>
            <a:pPr lvl="1"/>
            <a:r>
              <a:rPr lang="en-AU" dirty="0"/>
              <a:t>Leverage and use the work occurring in Victoria as part of the response to the Royal Commission into Family Violence as a launch pad for other jurisdictions.</a:t>
            </a:r>
          </a:p>
          <a:p>
            <a:pPr lvl="1"/>
            <a:endParaRPr lang="en-AU" dirty="0"/>
          </a:p>
          <a:p>
            <a:r>
              <a:rPr lang="en-AU" dirty="0"/>
              <a:t>National coordination and bipartisan support</a:t>
            </a:r>
          </a:p>
          <a:p>
            <a:pPr lvl="1"/>
            <a:r>
              <a:rPr lang="en-AU" dirty="0"/>
              <a:t>Enable information sharing across jurisdictions by a strong, well-resourced national coordination mechanism.</a:t>
            </a:r>
          </a:p>
          <a:p>
            <a:pPr lvl="1"/>
            <a:r>
              <a:rPr lang="en-AU" dirty="0"/>
              <a:t>Establish a National Training Centre for workforce development.</a:t>
            </a:r>
          </a:p>
          <a:p>
            <a:pPr lvl="1"/>
            <a:r>
              <a:rPr lang="en-AU" dirty="0"/>
              <a:t>Obtain a bipartisan commitment to carry forward the next iteration of the National Plan.</a:t>
            </a:r>
          </a:p>
          <a:p>
            <a:pPr lvl="1"/>
            <a:r>
              <a:rPr lang="en-AU" dirty="0"/>
              <a:t>Clearly define how the National Plan and National Framework for Protecting Children work with other services. Other areas and departments need to be involved in the conversation and held accountable.</a:t>
            </a:r>
          </a:p>
        </p:txBody>
      </p:sp>
      <p:sp>
        <p:nvSpPr>
          <p:cNvPr id="167" name="Slide Number Placeholder 4"/>
          <p:cNvSpPr txBox="1">
            <a:spLocks noGrp="1"/>
          </p:cNvSpPr>
          <p:nvPr>
            <p:ph type="sldNum" sz="quarter" idx="2"/>
          </p:nvPr>
        </p:nvSpPr>
        <p:spPr/>
        <p:txBody>
          <a:bodyPr/>
          <a:lstStyle/>
          <a:p>
            <a:fld id="{86CB4B4D-7CA3-9044-876B-883B54F8677D}" type="slidenum">
              <a:rPr lang="en-AU" smtClean="0"/>
              <a:pPr/>
              <a:t>9</a:t>
            </a:fld>
            <a:endParaRPr lang="en-AU"/>
          </a:p>
        </p:txBody>
      </p:sp>
      <p:sp>
        <p:nvSpPr>
          <p:cNvPr id="8" name="Text Placeholder 7">
            <a:extLst>
              <a:ext uri="{FF2B5EF4-FFF2-40B4-BE49-F238E27FC236}">
                <a16:creationId xmlns:a16="http://schemas.microsoft.com/office/drawing/2014/main" id="{1F4737A4-2856-4E56-936D-FD0C0BB8E9FF}"/>
              </a:ext>
            </a:extLst>
          </p:cNvPr>
          <p:cNvSpPr>
            <a:spLocks noGrp="1"/>
          </p:cNvSpPr>
          <p:nvPr>
            <p:ph type="body" sz="half" idx="10"/>
          </p:nvPr>
        </p:nvSpPr>
        <p:spPr/>
        <p:txBody>
          <a:bodyPr>
            <a:noAutofit/>
          </a:bodyPr>
          <a:lstStyle/>
          <a:p>
            <a:r>
              <a:rPr lang="en-AU" dirty="0"/>
              <a:t>Behaviour change</a:t>
            </a:r>
          </a:p>
          <a:p>
            <a:pPr lvl="1"/>
            <a:r>
              <a:rPr lang="en-AU" dirty="0"/>
              <a:t>Build on the Third Action Plan investments in national social marketing campaigns by drawing on best practice.</a:t>
            </a:r>
          </a:p>
          <a:p>
            <a:pPr lvl="1"/>
            <a:r>
              <a:rPr lang="en-AU" dirty="0"/>
              <a:t>Develop a behaviour change campaign with a broader reach and clearer message.</a:t>
            </a:r>
          </a:p>
          <a:p>
            <a:pPr marL="266700" lvl="1" indent="0">
              <a:buNone/>
            </a:pPr>
            <a:endParaRPr lang="en-AU" dirty="0"/>
          </a:p>
          <a:p>
            <a:r>
              <a:rPr lang="en-AU" dirty="0"/>
              <a:t>Primary prevention activities</a:t>
            </a:r>
          </a:p>
          <a:p>
            <a:pPr lvl="1"/>
            <a:r>
              <a:rPr lang="en-AU" dirty="0"/>
              <a:t>Further build the evidence base for primary prevention of violence against children and young people. </a:t>
            </a:r>
          </a:p>
          <a:p>
            <a:pPr lvl="1"/>
            <a:r>
              <a:rPr lang="en-AU" dirty="0"/>
              <a:t>Equip prevention and response workforce to understand the evidence base and integrate it into their work.</a:t>
            </a:r>
          </a:p>
          <a:p>
            <a:pPr lvl="1"/>
            <a:r>
              <a:rPr lang="en-AU" dirty="0"/>
              <a:t>National leadership and infrastructure for primary prevention is needed to enable good practice being rollout nationally.</a:t>
            </a:r>
          </a:p>
          <a:p>
            <a:pPr lvl="1"/>
            <a:r>
              <a:rPr lang="en-AU" dirty="0"/>
              <a:t>Local communities should be empowered to design and deliver local services interventions.</a:t>
            </a:r>
          </a:p>
          <a:p>
            <a:pPr lvl="1"/>
            <a:r>
              <a:rPr lang="en-AU" dirty="0"/>
              <a:t>Adopt a whole of schools approach to Respectful Relationships nationally to reach children and adult teachers, ensuring it is well-resourced and from early years to end of school.</a:t>
            </a:r>
          </a:p>
          <a:p>
            <a:r>
              <a:rPr lang="en-AU" dirty="0"/>
              <a:t>Funding</a:t>
            </a:r>
          </a:p>
          <a:p>
            <a:pPr lvl="1"/>
            <a:r>
              <a:rPr lang="en-AU" dirty="0"/>
              <a:t>There is a need to distinguish between investment around actions that are prevention, early intervention and response.</a:t>
            </a:r>
          </a:p>
        </p:txBody>
      </p:sp>
    </p:spTree>
  </p:cSld>
  <p:clrMapOvr>
    <a:masterClrMapping/>
  </p:clrMapOvr>
  <p:transition spd="med"/>
</p:sld>
</file>

<file path=ppt/theme/theme1.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121</TotalTime>
  <Words>1785</Words>
  <Application>Microsoft Office PowerPoint</Application>
  <PresentationFormat>On-screen Show (4:3)</PresentationFormat>
  <Paragraphs>130</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Georgia</vt:lpstr>
      <vt:lpstr>DSS PPT template_Green</vt:lpstr>
      <vt:lpstr>PowerPoint Presentation</vt:lpstr>
      <vt:lpstr>  The Department of Social Services acknowledges the traditional owners of country throughout Australia, and their continuing connection to land, water and community.   We pay our respects to them and their cultures,    and to Elders past, present and emerging.   </vt:lpstr>
      <vt:lpstr>About this document</vt:lpstr>
      <vt:lpstr>Key themes  </vt:lpstr>
      <vt:lpstr>Key themes</vt:lpstr>
      <vt:lpstr>Key themes</vt:lpstr>
      <vt:lpstr>Key themes</vt:lpstr>
      <vt:lpstr>Priority actions</vt:lpstr>
      <vt:lpstr>Priority actions</vt:lpstr>
      <vt:lpstr>Priority actions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Wai Ko</dc:creator>
  <cp:lastModifiedBy>STANTON, Kelly</cp:lastModifiedBy>
  <cp:revision>15</cp:revision>
  <dcterms:modified xsi:type="dcterms:W3CDTF">2018-10-01T22:16:23Z</dcterms:modified>
</cp:coreProperties>
</file>