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13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 name="Shape 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8" name="Shape 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40" name="Title Text"/>
          <p:cNvSpPr txBox="1">
            <a:spLocks noGrp="1"/>
          </p:cNvSpPr>
          <p:nvPr>
            <p:ph type="title"/>
          </p:nvPr>
        </p:nvSpPr>
        <p:spPr>
          <a:prstGeom prst="rect">
            <a:avLst/>
          </a:prstGeom>
        </p:spPr>
        <p:txBody>
          <a:bodyPr/>
          <a:lstStyle/>
          <a:p>
            <a:r>
              <a:t>Title Text</a:t>
            </a:r>
          </a:p>
        </p:txBody>
      </p:sp>
      <p:sp>
        <p:nvSpPr>
          <p:cNvPr id="4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49" name="Title Text"/>
          <p:cNvSpPr txBox="1">
            <a:spLocks noGrp="1"/>
          </p:cNvSpPr>
          <p:nvPr>
            <p:ph type="title"/>
          </p:nvPr>
        </p:nvSpPr>
        <p:spPr>
          <a:prstGeom prst="rect">
            <a:avLst/>
          </a:prstGeom>
        </p:spPr>
        <p:txBody>
          <a:bodyPr/>
          <a:lstStyle/>
          <a:p>
            <a:r>
              <a:t>Title Text</a:t>
            </a:r>
          </a:p>
        </p:txBody>
      </p:sp>
      <p:sp>
        <p:nvSpPr>
          <p:cNvPr id="5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Kalgoorlie Consultation Summary</a:t>
            </a:r>
          </a:p>
        </p:txBody>
      </p:sp>
      <p:sp>
        <p:nvSpPr>
          <p:cNvPr id="61"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- 22 August 2018</a:t>
            </a:r>
          </a:p>
        </p:txBody>
      </p:sp>
      <p:sp>
        <p:nvSpPr>
          <p:cNvPr id="62" name="Rectangle 4"/>
          <p:cNvSpPr txBox="1"/>
          <p:nvPr/>
        </p:nvSpPr>
        <p:spPr>
          <a:xfrm>
            <a:off x="2132612" y="6086650"/>
            <a:ext cx="3835517" cy="3666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a:solidFill>
                  <a:srgbClr val="FFFFFF"/>
                </a:solidFill>
              </a:defRPr>
            </a:lvl1pPr>
          </a:lstStyle>
          <a:p>
            <a:r>
              <a:t>Community engagement workshops facilitated by ThinkPlace, and report written in collaboration between ThinkPlace and DSS.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itle 1"/>
          <p:cNvSpPr txBox="1">
            <a:spLocks noGrp="1"/>
          </p:cNvSpPr>
          <p:nvPr>
            <p:ph type="title"/>
          </p:nvPr>
        </p:nvSpPr>
        <p:spPr>
          <a:xfrm>
            <a:off x="579267" y="3987307"/>
            <a:ext cx="6120002" cy="2160000"/>
          </a:xfrm>
          <a:prstGeom prst="rect">
            <a:avLst/>
          </a:prstGeom>
        </p:spPr>
        <p:txBody>
          <a:bodyPr/>
          <a:lstStyle/>
          <a:p>
            <a:pPr>
              <a:spcBef>
                <a:spcPts val="1200"/>
              </a:spcBef>
            </a:pPr>
            <a:r>
              <a:t>Big Shifts</a:t>
            </a:r>
            <a:br/>
            <a:r>
              <a:rPr sz="2000"/>
              <a:t>What are the big shifts we want to see in this space?</a:t>
            </a:r>
          </a:p>
        </p:txBody>
      </p:sp>
      <p:sp>
        <p:nvSpPr>
          <p:cNvPr id="117" name="Slide Number Placeholder 3"/>
          <p:cNvSpPr txBox="1">
            <a:spLocks noGrp="1"/>
          </p:cNvSpPr>
          <p:nvPr>
            <p:ph type="sldNum" sz="quarter" idx="2"/>
          </p:nvPr>
        </p:nvSpPr>
        <p:spPr>
          <a:xfrm>
            <a:off x="8594521" y="6541661"/>
            <a:ext cx="131968"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Footer Placeholder 3"/>
          <p:cNvSpPr txBox="1"/>
          <p:nvPr/>
        </p:nvSpPr>
        <p:spPr>
          <a:xfrm>
            <a:off x="585925" y="6541661"/>
            <a:ext cx="7802500"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20"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 </a:t>
            </a:r>
          </a:p>
        </p:txBody>
      </p:sp>
      <p:sp>
        <p:nvSpPr>
          <p:cNvPr id="12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graphicFrame>
        <p:nvGraphicFramePr>
          <p:cNvPr id="122" name="Table 10"/>
          <p:cNvGraphicFramePr/>
          <p:nvPr/>
        </p:nvGraphicFramePr>
        <p:xfrm>
          <a:off x="585787" y="1125537"/>
          <a:ext cx="8140700" cy="4491063"/>
        </p:xfrm>
        <a:graphic>
          <a:graphicData uri="http://schemas.openxmlformats.org/drawingml/2006/table">
            <a:tbl>
              <a:tblPr firstRow="1">
                <a:tableStyleId>{4C3C2611-4C71-4FC5-86AE-919BDF0F9419}</a:tableStyleId>
              </a:tblPr>
              <a:tblGrid>
                <a:gridCol w="3914204">
                  <a:extLst>
                    <a:ext uri="{9D8B030D-6E8A-4147-A177-3AD203B41FA5}">
                      <a16:colId xmlns:a16="http://schemas.microsoft.com/office/drawing/2014/main" val="20000"/>
                    </a:ext>
                  </a:extLst>
                </a:gridCol>
                <a:gridCol w="4226496">
                  <a:extLst>
                    <a:ext uri="{9D8B030D-6E8A-4147-A177-3AD203B41FA5}">
                      <a16:colId xmlns:a16="http://schemas.microsoft.com/office/drawing/2014/main" val="20001"/>
                    </a:ext>
                  </a:extLst>
                </a:gridCol>
              </a:tblGrid>
              <a:tr h="288000">
                <a:tc>
                  <a:txBody>
                    <a:bodyPr/>
                    <a:lstStyle/>
                    <a:p>
                      <a:pPr algn="l">
                        <a:defRPr sz="1800" b="0">
                          <a:solidFill>
                            <a:srgbClr val="000000"/>
                          </a:solidFill>
                        </a:defRPr>
                      </a:pPr>
                      <a:r>
                        <a:rPr sz="1100" b="1">
                          <a:solidFill>
                            <a:srgbClr val="FFFFFF"/>
                          </a:solidFill>
                          <a:sym typeface="Arial"/>
                        </a:rPr>
                        <a:t>FROM</a:t>
                      </a:r>
                    </a:p>
                  </a:txBody>
                  <a:tcPr marL="45720" marR="45720" horzOverflow="overflow">
                    <a:lnL w="6350">
                      <a:solidFill>
                        <a:schemeClr val="accent5"/>
                      </a:solidFill>
                    </a:lnL>
                    <a:lnR w="12700">
                      <a:miter lim="400000"/>
                    </a:lnR>
                    <a:lnT w="6350">
                      <a:solidFill>
                        <a:schemeClr val="accent5"/>
                      </a:solidFill>
                    </a:lnT>
                    <a:lnB w="6350">
                      <a:solidFill>
                        <a:schemeClr val="accent5"/>
                      </a:solidFill>
                    </a:lnB>
                    <a:solidFill>
                      <a:schemeClr val="accent5"/>
                    </a:solidFill>
                  </a:tcPr>
                </a:tc>
                <a:tc>
                  <a:txBody>
                    <a:bodyPr/>
                    <a:lstStyle/>
                    <a:p>
                      <a:pPr algn="l">
                        <a:defRPr sz="1800" b="0">
                          <a:solidFill>
                            <a:srgbClr val="000000"/>
                          </a:solidFill>
                        </a:defRPr>
                      </a:pPr>
                      <a:r>
                        <a:rPr sz="1100" b="1">
                          <a:solidFill>
                            <a:srgbClr val="FFFFFF"/>
                          </a:solidFill>
                          <a:sym typeface="Arial"/>
                        </a:rPr>
                        <a:t>TO</a:t>
                      </a:r>
                    </a:p>
                  </a:txBody>
                  <a:tcPr marL="45720" marR="45720" horzOverflow="overflow">
                    <a:lnL w="12700">
                      <a:miter lim="400000"/>
                    </a:lnL>
                    <a:lnR w="6350">
                      <a:solidFill>
                        <a:schemeClr val="accent5"/>
                      </a:solidFill>
                    </a:lnR>
                    <a:lnT w="6350">
                      <a:solidFill>
                        <a:schemeClr val="accent5"/>
                      </a:solidFill>
                    </a:lnT>
                    <a:lnB w="6350">
                      <a:solidFill>
                        <a:schemeClr val="accent5"/>
                      </a:solidFill>
                    </a:lnB>
                    <a:solidFill>
                      <a:schemeClr val="accent5"/>
                    </a:solidFill>
                  </a:tcPr>
                </a:tc>
                <a:extLst>
                  <a:ext uri="{0D108BD9-81ED-4DB2-BD59-A6C34878D82A}">
                    <a16:rowId xmlns:a16="http://schemas.microsoft.com/office/drawing/2014/main" val="10000"/>
                  </a:ext>
                </a:extLst>
              </a:tr>
              <a:tr h="328731">
                <a:tc>
                  <a:txBody>
                    <a:bodyPr/>
                    <a:lstStyle/>
                    <a:p>
                      <a:pPr algn="l">
                        <a:defRPr sz="1800"/>
                      </a:pPr>
                      <a:r>
                        <a:rPr sz="1000">
                          <a:sym typeface="Arial"/>
                        </a:rPr>
                        <a:t>Awareness raising</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Changing behaviours across communities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1"/>
                  </a:ext>
                </a:extLst>
              </a:tr>
              <a:tr h="704424">
                <a:tc>
                  <a:txBody>
                    <a:bodyPr/>
                    <a:lstStyle/>
                    <a:p>
                      <a:pPr algn="l">
                        <a:defRPr sz="1800"/>
                      </a:pPr>
                      <a:r>
                        <a:rPr sz="1000">
                          <a:sym typeface="Arial"/>
                        </a:rPr>
                        <a:t>Seeing domestic and family violence as physical only</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Understanding that the broader definition of domestic and family violence is complex (i.e. including emotional, psychological, financial, sexual, physical, stalking) </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2"/>
                  </a:ext>
                </a:extLst>
              </a:tr>
              <a:tr h="328731">
                <a:tc>
                  <a:txBody>
                    <a:bodyPr/>
                    <a:lstStyle/>
                    <a:p>
                      <a:pPr algn="l">
                        <a:defRPr sz="1800"/>
                      </a:pPr>
                      <a:r>
                        <a:rPr sz="1000">
                          <a:sym typeface="Arial"/>
                        </a:rPr>
                        <a:t>Seeing and accepting incidents as part of ‘culture’</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Challenging and myth-busting what is culture and what is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3"/>
                  </a:ext>
                </a:extLst>
              </a:tr>
              <a:tr h="328731">
                <a:tc>
                  <a:txBody>
                    <a:bodyPr/>
                    <a:lstStyle/>
                    <a:p>
                      <a:pPr algn="l">
                        <a:defRPr sz="1800"/>
                      </a:pPr>
                      <a:r>
                        <a:rPr sz="1000">
                          <a:sym typeface="Arial"/>
                        </a:rPr>
                        <a:t>Siloed and single issue approach to support services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Integrated, collaborative services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4"/>
                  </a:ext>
                </a:extLst>
              </a:tr>
              <a:tr h="508751">
                <a:tc>
                  <a:txBody>
                    <a:bodyPr/>
                    <a:lstStyle/>
                    <a:p>
                      <a:pPr algn="l">
                        <a:defRPr sz="1800"/>
                      </a:pPr>
                      <a:r>
                        <a:rPr sz="1000">
                          <a:sym typeface="Arial"/>
                        </a:rPr>
                        <a:t>No local counselling for suicide prevention and limited mental health services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Linked-in, flexible delivery of services that address the recover after people have experienced violence</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5"/>
                  </a:ext>
                </a:extLst>
              </a:tr>
              <a:tr h="508751">
                <a:tc>
                  <a:txBody>
                    <a:bodyPr/>
                    <a:lstStyle/>
                    <a:p>
                      <a:pPr algn="l">
                        <a:defRPr sz="1800"/>
                      </a:pPr>
                      <a:r>
                        <a:rPr sz="1000">
                          <a:sym typeface="Arial"/>
                        </a:rPr>
                        <a:t>Communities feeling invisible and only receiving information</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Consultation with communities followed through with co-design of services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6"/>
                  </a:ext>
                </a:extLst>
              </a:tr>
              <a:tr h="328731">
                <a:tc>
                  <a:txBody>
                    <a:bodyPr/>
                    <a:lstStyle/>
                    <a:p>
                      <a:pPr algn="l">
                        <a:defRPr sz="1800"/>
                      </a:pPr>
                      <a:r>
                        <a:rPr sz="1000">
                          <a:sym typeface="Arial"/>
                        </a:rPr>
                        <a:t>Only funding mandatory programs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Funding voluntary programs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7"/>
                  </a:ext>
                </a:extLst>
              </a:tr>
              <a:tr h="508751">
                <a:tc>
                  <a:txBody>
                    <a:bodyPr/>
                    <a:lstStyle/>
                    <a:p>
                      <a:pPr algn="l">
                        <a:defRPr sz="1800"/>
                      </a:pPr>
                      <a:r>
                        <a:rPr sz="1000">
                          <a:sym typeface="Arial"/>
                        </a:rPr>
                        <a:t>Standardisation of programs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Flexibility of programs so they deliver to communities’ specific needs. Locally designed and led solutions. </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8"/>
                  </a:ext>
                </a:extLst>
              </a:tr>
              <a:tr h="328731">
                <a:tc>
                  <a:txBody>
                    <a:bodyPr/>
                    <a:lstStyle/>
                    <a:p>
                      <a:pPr algn="l">
                        <a:defRPr sz="1800"/>
                      </a:pPr>
                      <a:r>
                        <a:rPr sz="1000">
                          <a:sym typeface="Arial"/>
                        </a:rPr>
                        <a:t>One-off trials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Scaling of ‘evidence-based’ programs</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09"/>
                  </a:ext>
                </a:extLst>
              </a:tr>
              <a:tr h="328731">
                <a:tc>
                  <a:txBody>
                    <a:bodyPr/>
                    <a:lstStyle/>
                    <a:p>
                      <a:pPr algn="l">
                        <a:defRPr sz="1800"/>
                      </a:pPr>
                      <a:r>
                        <a:rPr sz="1000">
                          <a:sym typeface="Arial"/>
                        </a:rPr>
                        <a:t>Media campaigns focused on young boys</a:t>
                      </a:r>
                    </a:p>
                  </a:txBody>
                  <a:tcPr marL="45720" marR="45720" anchor="ctr" horzOverflow="overflow">
                    <a:lnL w="6350">
                      <a:solidFill>
                        <a:schemeClr val="accent5"/>
                      </a:solidFill>
                    </a:lnL>
                    <a:lnR w="12700">
                      <a:miter lim="400000"/>
                    </a:lnR>
                    <a:lnT w="6350">
                      <a:solidFill>
                        <a:schemeClr val="accent5"/>
                      </a:solidFill>
                    </a:lnT>
                    <a:lnB w="6350">
                      <a:solidFill>
                        <a:schemeClr val="accent5"/>
                      </a:solidFill>
                    </a:lnB>
                    <a:noFill/>
                  </a:tcPr>
                </a:tc>
                <a:tc>
                  <a:txBody>
                    <a:bodyPr/>
                    <a:lstStyle/>
                    <a:p>
                      <a:pPr algn="l">
                        <a:defRPr sz="1800"/>
                      </a:pPr>
                      <a:r>
                        <a:rPr sz="1000">
                          <a:sym typeface="Arial"/>
                        </a:rPr>
                        <a:t>Community’s responsibility to respect one another</a:t>
                      </a:r>
                    </a:p>
                  </a:txBody>
                  <a:tcPr marL="45720" marR="45720" anchor="ctr" horzOverflow="overflow">
                    <a:lnL w="12700">
                      <a:miter lim="400000"/>
                    </a:lnL>
                    <a:lnR w="6350">
                      <a:solidFill>
                        <a:schemeClr val="accent5"/>
                      </a:solidFill>
                    </a:lnR>
                    <a:lnT w="6350">
                      <a:solidFill>
                        <a:schemeClr val="accent5"/>
                      </a:solidFill>
                    </a:lnT>
                    <a:lnB w="6350">
                      <a:solidFill>
                        <a:schemeClr val="accent5"/>
                      </a:solidFill>
                    </a:lnB>
                    <a:noFill/>
                  </a:tcPr>
                </a:tc>
                <a:extLst>
                  <a:ext uri="{0D108BD9-81ED-4DB2-BD59-A6C34878D82A}">
                    <a16:rowId xmlns:a16="http://schemas.microsoft.com/office/drawing/2014/main" val="10010"/>
                  </a:ext>
                </a:extLst>
              </a:tr>
            </a:tbl>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1"/>
          <p:cNvSpPr txBox="1">
            <a:spLocks noGrp="1"/>
          </p:cNvSpPr>
          <p:nvPr>
            <p:ph type="title"/>
          </p:nvPr>
        </p:nvSpPr>
        <p:spPr>
          <a:xfrm>
            <a:off x="579268" y="720313"/>
            <a:ext cx="7809156" cy="5444991"/>
          </a:xfrm>
          <a:prstGeom prst="rect">
            <a:avLst/>
          </a:prstGeom>
        </p:spPr>
        <p:txBody>
          <a:bodyPr/>
          <a:lstStyle/>
          <a:p>
            <a:pPr algn="ctr">
              <a:defRPr sz="2800"/>
            </a:pPr>
            <a:r>
              <a:t/>
            </a:r>
            <a:br/>
            <a:r>
              <a:t/>
            </a:r>
            <a:br/>
            <a:r>
              <a:t>The Department of Social Services acknowledges the traditional owners of country throughout Australia, and their continuing connection to land, water and community. </a:t>
            </a:r>
            <a:br/>
            <a:r>
              <a:t/>
            </a:r>
            <a:br/>
            <a:r>
              <a:t>We pay our respects to them and their cultures,   	and to Elders past, present and emerging.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ooter Placeholder 3"/>
          <p:cNvSpPr txBox="1"/>
          <p:nvPr/>
        </p:nvSpPr>
        <p:spPr>
          <a:xfrm>
            <a:off x="585925" y="6541661"/>
            <a:ext cx="7226435"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84" name="Title 1"/>
          <p:cNvSpPr txBox="1">
            <a:spLocks noGrp="1"/>
          </p:cNvSpPr>
          <p:nvPr>
            <p:ph type="title"/>
          </p:nvPr>
        </p:nvSpPr>
        <p:spPr>
          <a:xfrm>
            <a:off x="585925" y="472164"/>
            <a:ext cx="7972150" cy="329875"/>
          </a:xfrm>
          <a:prstGeom prst="rect">
            <a:avLst/>
          </a:prstGeom>
        </p:spPr>
        <p:txBody>
          <a:bodyPr/>
          <a:lstStyle>
            <a:lvl1pPr defTabSz="886967">
              <a:defRPr sz="2300"/>
            </a:lvl1pPr>
          </a:lstStyle>
          <a:p>
            <a:r>
              <a:t>About this document</a:t>
            </a:r>
          </a:p>
        </p:txBody>
      </p:sp>
      <p:sp>
        <p:nvSpPr>
          <p:cNvPr id="85" name="Content Placeholder 2"/>
          <p:cNvSpPr txBox="1">
            <a:spLocks noGrp="1"/>
          </p:cNvSpPr>
          <p:nvPr>
            <p:ph type="body" idx="1"/>
          </p:nvPr>
        </p:nvSpPr>
        <p:spPr>
          <a:xfrm>
            <a:off x="723898" y="1378099"/>
            <a:ext cx="7834177" cy="3317726"/>
          </a:xfrm>
          <a:prstGeom prst="rect">
            <a:avLst/>
          </a:prstGeom>
        </p:spPr>
        <p:txBody>
          <a:bodyPr numCol="2" spcCol="359999"/>
          <a:lstStyle/>
          <a:p>
            <a:pPr>
              <a:defRPr sz="1000" b="0"/>
            </a:pPr>
            <a:r>
              <a:rPr dirty="0"/>
              <a:t>This material was commissioned by the Commonwealth of Australia to assist in the collection of information from consultation sessions workshops around Australia. The purpose of this material is to </a:t>
            </a:r>
            <a:r>
              <a:rPr dirty="0" err="1"/>
              <a:t>summarise</a:t>
            </a:r>
            <a:r>
              <a:rPr dirty="0"/>
              <a:t> consultations held by the Department of Social Services as part of the development of the Fourth Action Plan in </a:t>
            </a:r>
            <a:r>
              <a:rPr dirty="0" err="1"/>
              <a:t>Kalgoorlie</a:t>
            </a:r>
            <a:r>
              <a:rPr dirty="0"/>
              <a:t>, Western Australia. </a:t>
            </a:r>
          </a:p>
          <a:p>
            <a:pPr>
              <a:defRPr sz="1000" b="0"/>
            </a:pPr>
            <a:r>
              <a:rPr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dirty="0"/>
          </a:p>
          <a:p>
            <a:pPr>
              <a:defRPr sz="1000" b="0"/>
            </a:pPr>
            <a:endParaRPr dirty="0"/>
          </a:p>
          <a:p>
            <a:pPr>
              <a:defRPr sz="1000" b="0"/>
            </a:pPr>
            <a:endParaRPr dirty="0"/>
          </a:p>
          <a:p>
            <a:pPr>
              <a:defRPr sz="1000" b="0"/>
            </a:pPr>
            <a:endParaRPr dirty="0"/>
          </a:p>
          <a:p>
            <a:pPr>
              <a:defRPr sz="1000" b="0"/>
            </a:pPr>
            <a:endParaRPr dirty="0"/>
          </a:p>
          <a:p>
            <a:pPr>
              <a:defRPr sz="1000" b="0"/>
            </a:pPr>
            <a:endParaRPr dirty="0"/>
          </a:p>
          <a:p>
            <a:pPr>
              <a:defRPr sz="1000" b="0"/>
            </a:pPr>
            <a:r>
              <a:rPr dirty="0"/>
              <a:t>Copyright notice — 2018</a:t>
            </a:r>
          </a:p>
          <a:p>
            <a:pPr>
              <a:defRPr sz="1000" b="0"/>
            </a:pPr>
            <a:r>
              <a:rPr dirty="0"/>
              <a:t>This document is licensed under the Creative Commons Attribution 4.0 International </a:t>
            </a:r>
            <a:r>
              <a:rPr dirty="0" err="1"/>
              <a:t>Licence</a:t>
            </a:r>
            <a:r>
              <a:rPr dirty="0"/>
              <a:t> </a:t>
            </a:r>
            <a:r>
              <a:rPr dirty="0" err="1"/>
              <a:t>Licence</a:t>
            </a:r>
            <a:r>
              <a:rPr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p:txBody>
      </p:sp>
      <p:sp>
        <p:nvSpPr>
          <p:cNvPr id="86"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8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Participants of Kalgoorlie workshop</a:t>
            </a:r>
          </a:p>
        </p:txBody>
      </p:sp>
      <p:sp>
        <p:nvSpPr>
          <p:cNvPr id="90"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graphicFrame>
        <p:nvGraphicFramePr>
          <p:cNvPr id="91" name="Table 8"/>
          <p:cNvGraphicFramePr/>
          <p:nvPr/>
        </p:nvGraphicFramePr>
        <p:xfrm>
          <a:off x="585926" y="1067365"/>
          <a:ext cx="3986074" cy="3873805"/>
        </p:xfrm>
        <a:graphic>
          <a:graphicData uri="http://schemas.openxmlformats.org/drawingml/2006/table">
            <a:tbl>
              <a:tblPr bandRow="1">
                <a:tableStyleId>{4C3C2611-4C71-4FC5-86AE-919BDF0F9419}</a:tableStyleId>
              </a:tblPr>
              <a:tblGrid>
                <a:gridCol w="3986074">
                  <a:extLst>
                    <a:ext uri="{9D8B030D-6E8A-4147-A177-3AD203B41FA5}">
                      <a16:colId xmlns:a16="http://schemas.microsoft.com/office/drawing/2014/main" val="20000"/>
                    </a:ext>
                  </a:extLst>
                </a:gridCol>
              </a:tblGrid>
              <a:tr h="297985">
                <a:tc>
                  <a:txBody>
                    <a:bodyPr/>
                    <a:lstStyle/>
                    <a:p>
                      <a:pPr algn="l">
                        <a:defRPr sz="1800"/>
                      </a:pPr>
                      <a:r>
                        <a:rPr sz="1000">
                          <a:sym typeface="Arial"/>
                        </a:rPr>
                        <a:t>Goldfields Women’s Health</a:t>
                      </a:r>
                    </a:p>
                  </a:txBody>
                  <a:tcPr marL="36000" marR="36000" marT="36000" marB="36000" anchor="ctr" horzOverflow="overflow"/>
                </a:tc>
                <a:extLst>
                  <a:ext uri="{0D108BD9-81ED-4DB2-BD59-A6C34878D82A}">
                    <a16:rowId xmlns:a16="http://schemas.microsoft.com/office/drawing/2014/main" val="10000"/>
                  </a:ext>
                </a:extLst>
              </a:tr>
              <a:tr h="297985">
                <a:tc>
                  <a:txBody>
                    <a:bodyPr/>
                    <a:lstStyle/>
                    <a:p>
                      <a:pPr algn="l" defTabSz="891916">
                        <a:defRPr sz="1800"/>
                      </a:pPr>
                      <a:r>
                        <a:rPr sz="1000">
                          <a:sym typeface="Arial"/>
                        </a:rPr>
                        <a:t>PM&amp;C</a:t>
                      </a:r>
                    </a:p>
                  </a:txBody>
                  <a:tcPr marL="36000" marR="36000" marT="36000" marB="36000" anchor="ctr" horzOverflow="overflow"/>
                </a:tc>
                <a:extLst>
                  <a:ext uri="{0D108BD9-81ED-4DB2-BD59-A6C34878D82A}">
                    <a16:rowId xmlns:a16="http://schemas.microsoft.com/office/drawing/2014/main" val="10001"/>
                  </a:ext>
                </a:extLst>
              </a:tr>
              <a:tr h="297985">
                <a:tc>
                  <a:txBody>
                    <a:bodyPr/>
                    <a:lstStyle/>
                    <a:p>
                      <a:pPr algn="l" defTabSz="685800">
                        <a:defRPr sz="1800"/>
                      </a:pPr>
                      <a:r>
                        <a:rPr sz="1000">
                          <a:sym typeface="Arial"/>
                        </a:rPr>
                        <a:t>Anglicare WA</a:t>
                      </a:r>
                    </a:p>
                  </a:txBody>
                  <a:tcPr marL="36000" marR="36000" marT="36000" marB="36000" anchor="ctr" horzOverflow="overflow"/>
                </a:tc>
                <a:extLst>
                  <a:ext uri="{0D108BD9-81ED-4DB2-BD59-A6C34878D82A}">
                    <a16:rowId xmlns:a16="http://schemas.microsoft.com/office/drawing/2014/main" val="10002"/>
                  </a:ext>
                </a:extLst>
              </a:tr>
              <a:tr h="297985">
                <a:tc>
                  <a:txBody>
                    <a:bodyPr/>
                    <a:lstStyle/>
                    <a:p>
                      <a:pPr algn="l">
                        <a:defRPr sz="1800"/>
                      </a:pPr>
                      <a:r>
                        <a:rPr sz="1000">
                          <a:sym typeface="Arial"/>
                        </a:rPr>
                        <a:t>One Tree Inc.</a:t>
                      </a:r>
                    </a:p>
                  </a:txBody>
                  <a:tcPr marL="36000" marR="36000" marT="36000" marB="36000" anchor="ctr" horzOverflow="overflow"/>
                </a:tc>
                <a:extLst>
                  <a:ext uri="{0D108BD9-81ED-4DB2-BD59-A6C34878D82A}">
                    <a16:rowId xmlns:a16="http://schemas.microsoft.com/office/drawing/2014/main" val="10003"/>
                  </a:ext>
                </a:extLst>
              </a:tr>
              <a:tr h="297985">
                <a:tc>
                  <a:txBody>
                    <a:bodyPr/>
                    <a:lstStyle/>
                    <a:p>
                      <a:pPr algn="l">
                        <a:defRPr sz="1800"/>
                      </a:pPr>
                      <a:r>
                        <a:rPr sz="1000">
                          <a:sym typeface="Arial"/>
                        </a:rPr>
                        <a:t>Goldfields Women’s Health</a:t>
                      </a:r>
                    </a:p>
                  </a:txBody>
                  <a:tcPr marL="36000" marR="36000" marT="36000" marB="36000" anchor="ctr" horzOverflow="overflow"/>
                </a:tc>
                <a:extLst>
                  <a:ext uri="{0D108BD9-81ED-4DB2-BD59-A6C34878D82A}">
                    <a16:rowId xmlns:a16="http://schemas.microsoft.com/office/drawing/2014/main" val="10004"/>
                  </a:ext>
                </a:extLst>
              </a:tr>
              <a:tr h="297985">
                <a:tc>
                  <a:txBody>
                    <a:bodyPr/>
                    <a:lstStyle/>
                    <a:p>
                      <a:pPr algn="l">
                        <a:defRPr sz="1800"/>
                      </a:pPr>
                      <a:r>
                        <a:rPr sz="1000">
                          <a:sym typeface="Arial"/>
                        </a:rPr>
                        <a:t>Department of Social Services </a:t>
                      </a:r>
                    </a:p>
                  </a:txBody>
                  <a:tcPr marL="36000" marR="36000" marT="36000" marB="36000" anchor="ctr" horzOverflow="overflow"/>
                </a:tc>
                <a:extLst>
                  <a:ext uri="{0D108BD9-81ED-4DB2-BD59-A6C34878D82A}">
                    <a16:rowId xmlns:a16="http://schemas.microsoft.com/office/drawing/2014/main" val="10005"/>
                  </a:ext>
                </a:extLst>
              </a:tr>
              <a:tr h="297985">
                <a:tc>
                  <a:txBody>
                    <a:bodyPr/>
                    <a:lstStyle/>
                    <a:p>
                      <a:pPr algn="l">
                        <a:defRPr sz="1800"/>
                      </a:pPr>
                      <a:r>
                        <a:rPr sz="1000">
                          <a:sym typeface="Arial"/>
                        </a:rPr>
                        <a:t>Anglicare WA</a:t>
                      </a:r>
                    </a:p>
                  </a:txBody>
                  <a:tcPr marL="36000" marR="36000" marT="36000" marB="36000" anchor="ctr" horzOverflow="overflow"/>
                </a:tc>
                <a:extLst>
                  <a:ext uri="{0D108BD9-81ED-4DB2-BD59-A6C34878D82A}">
                    <a16:rowId xmlns:a16="http://schemas.microsoft.com/office/drawing/2014/main" val="10006"/>
                  </a:ext>
                </a:extLst>
              </a:tr>
              <a:tr h="297985">
                <a:tc>
                  <a:txBody>
                    <a:bodyPr/>
                    <a:lstStyle/>
                    <a:p>
                      <a:pPr algn="l">
                        <a:defRPr sz="1800"/>
                      </a:pPr>
                      <a:r>
                        <a:rPr sz="1000">
                          <a:sym typeface="Arial"/>
                        </a:rPr>
                        <a:t>Salvation Army</a:t>
                      </a:r>
                    </a:p>
                  </a:txBody>
                  <a:tcPr marL="36000" marR="36000" marT="36000" marB="36000" anchor="ctr" horzOverflow="overflow"/>
                </a:tc>
                <a:extLst>
                  <a:ext uri="{0D108BD9-81ED-4DB2-BD59-A6C34878D82A}">
                    <a16:rowId xmlns:a16="http://schemas.microsoft.com/office/drawing/2014/main" val="10007"/>
                  </a:ext>
                </a:extLst>
              </a:tr>
              <a:tr h="297985">
                <a:tc>
                  <a:txBody>
                    <a:bodyPr/>
                    <a:lstStyle/>
                    <a:p>
                      <a:pPr algn="l" defTabSz="891916">
                        <a:defRPr sz="1800"/>
                      </a:pPr>
                      <a:r>
                        <a:rPr sz="1000">
                          <a:sym typeface="Arial"/>
                        </a:rPr>
                        <a:t>Centacare Inc</a:t>
                      </a:r>
                    </a:p>
                  </a:txBody>
                  <a:tcPr marL="36000" marR="36000" marT="36000" marB="36000" anchor="ctr" horzOverflow="overflow"/>
                </a:tc>
                <a:extLst>
                  <a:ext uri="{0D108BD9-81ED-4DB2-BD59-A6C34878D82A}">
                    <a16:rowId xmlns:a16="http://schemas.microsoft.com/office/drawing/2014/main" val="10008"/>
                  </a:ext>
                </a:extLst>
              </a:tr>
              <a:tr h="297985">
                <a:tc>
                  <a:txBody>
                    <a:bodyPr/>
                    <a:lstStyle/>
                    <a:p>
                      <a:pPr algn="l" defTabSz="891916">
                        <a:defRPr sz="1800"/>
                      </a:pPr>
                      <a:r>
                        <a:rPr sz="1000">
                          <a:sym typeface="Arial"/>
                        </a:rPr>
                        <a:t>Australian Red Cross</a:t>
                      </a:r>
                    </a:p>
                  </a:txBody>
                  <a:tcPr marL="36000" marR="36000" marT="36000" marB="36000" anchor="ctr" horzOverflow="overflow"/>
                </a:tc>
                <a:extLst>
                  <a:ext uri="{0D108BD9-81ED-4DB2-BD59-A6C34878D82A}">
                    <a16:rowId xmlns:a16="http://schemas.microsoft.com/office/drawing/2014/main" val="10009"/>
                  </a:ext>
                </a:extLst>
              </a:tr>
              <a:tr h="297985">
                <a:tc>
                  <a:txBody>
                    <a:bodyPr/>
                    <a:lstStyle/>
                    <a:p>
                      <a:pPr algn="l" defTabSz="891916">
                        <a:defRPr sz="1800"/>
                      </a:pPr>
                      <a:r>
                        <a:rPr sz="1000">
                          <a:sym typeface="Arial"/>
                        </a:rPr>
                        <a:t>Shire of Laverton</a:t>
                      </a:r>
                    </a:p>
                  </a:txBody>
                  <a:tcPr marL="36000" marR="36000" marT="36000" marB="36000" anchor="ctr" horzOverflow="overflow"/>
                </a:tc>
                <a:extLst>
                  <a:ext uri="{0D108BD9-81ED-4DB2-BD59-A6C34878D82A}">
                    <a16:rowId xmlns:a16="http://schemas.microsoft.com/office/drawing/2014/main" val="10010"/>
                  </a:ext>
                </a:extLst>
              </a:tr>
              <a:tr h="297985">
                <a:tc>
                  <a:txBody>
                    <a:bodyPr/>
                    <a:lstStyle/>
                    <a:p>
                      <a:pPr algn="l" defTabSz="891916">
                        <a:defRPr sz="1800"/>
                      </a:pPr>
                      <a:r>
                        <a:rPr sz="1000">
                          <a:sym typeface="Arial"/>
                        </a:rPr>
                        <a:t>Department of Communities – Child Protection</a:t>
                      </a:r>
                    </a:p>
                  </a:txBody>
                  <a:tcPr marL="36000" marR="36000" marT="36000" marB="36000" anchor="ctr" horzOverflow="overflow"/>
                </a:tc>
                <a:extLst>
                  <a:ext uri="{0D108BD9-81ED-4DB2-BD59-A6C34878D82A}">
                    <a16:rowId xmlns:a16="http://schemas.microsoft.com/office/drawing/2014/main" val="10011"/>
                  </a:ext>
                </a:extLst>
              </a:tr>
              <a:tr h="297985">
                <a:tc>
                  <a:txBody>
                    <a:bodyPr/>
                    <a:lstStyle/>
                    <a:p>
                      <a:pPr algn="l" defTabSz="891916">
                        <a:defRPr sz="1800"/>
                      </a:pPr>
                      <a:r>
                        <a:rPr sz="1000">
                          <a:sym typeface="Arial"/>
                        </a:rPr>
                        <a:t>Child Protection</a:t>
                      </a:r>
                    </a:p>
                  </a:txBody>
                  <a:tcPr marL="36000" marR="36000" marT="36000" marB="36000" anchor="ctr" horzOverflow="overflow"/>
                </a:tc>
                <a:extLst>
                  <a:ext uri="{0D108BD9-81ED-4DB2-BD59-A6C34878D82A}">
                    <a16:rowId xmlns:a16="http://schemas.microsoft.com/office/drawing/2014/main" val="10012"/>
                  </a:ext>
                </a:extLst>
              </a:tr>
            </a:tbl>
          </a:graphicData>
        </a:graphic>
      </p:graphicFrame>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itle 1"/>
          <p:cNvSpPr txBox="1">
            <a:spLocks noGrp="1"/>
          </p:cNvSpPr>
          <p:nvPr>
            <p:ph type="title"/>
          </p:nvPr>
        </p:nvSpPr>
        <p:spPr>
          <a:xfrm>
            <a:off x="579267" y="3987307"/>
            <a:ext cx="6120003" cy="2160000"/>
          </a:xfrm>
          <a:prstGeom prst="rect">
            <a:avLst/>
          </a:prstGeom>
        </p:spPr>
        <p:txBody>
          <a:bodyPr/>
          <a:lstStyle/>
          <a:p>
            <a:r>
              <a:t>Key themes</a:t>
            </a:r>
            <a:br/>
            <a:r>
              <a:t/>
            </a:r>
            <a:br/>
            <a:endParaRPr/>
          </a:p>
        </p:txBody>
      </p:sp>
      <p:sp>
        <p:nvSpPr>
          <p:cNvPr id="9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ooter Placeholder 3"/>
          <p:cNvSpPr txBox="1"/>
          <p:nvPr/>
        </p:nvSpPr>
        <p:spPr>
          <a:xfrm>
            <a:off x="585925" y="6541661"/>
            <a:ext cx="6722380"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97"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Key themes</a:t>
            </a:r>
          </a:p>
        </p:txBody>
      </p:sp>
      <p:sp>
        <p:nvSpPr>
          <p:cNvPr id="98" name="Content Placeholder 2"/>
          <p:cNvSpPr txBox="1">
            <a:spLocks noGrp="1"/>
          </p:cNvSpPr>
          <p:nvPr>
            <p:ph type="body" idx="1"/>
          </p:nvPr>
        </p:nvSpPr>
        <p:spPr>
          <a:xfrm>
            <a:off x="585925" y="1125687"/>
            <a:ext cx="7972150" cy="5003229"/>
          </a:xfrm>
          <a:prstGeom prst="rect">
            <a:avLst/>
          </a:prstGeom>
        </p:spPr>
        <p:txBody>
          <a:bodyPr/>
          <a:lstStyle/>
          <a:p>
            <a:r>
              <a:t>Rural and remote areas</a:t>
            </a:r>
          </a:p>
          <a:p>
            <a:pPr marL="541337" lvl="1" indent="-274638">
              <a:spcBef>
                <a:spcPts val="300"/>
              </a:spcBef>
              <a:buFont typeface="Arial"/>
              <a:defRPr sz="1000" b="0"/>
            </a:pPr>
            <a:r>
              <a:t>Stakeholders, such as local shire, school and crisis centre, are working collaboratively to offer services for youth. However, this is based on the skills and knowledge of local people and is not replicated in all regional or remote areas. </a:t>
            </a:r>
          </a:p>
          <a:p>
            <a:pPr marL="541337" lvl="1" indent="-274638">
              <a:spcBef>
                <a:spcPts val="300"/>
              </a:spcBef>
              <a:buFont typeface="Arial"/>
              <a:defRPr sz="1000" b="0"/>
            </a:pPr>
            <a:r>
              <a:t>The youth services in Laverton, delivered through the Shire are working well.</a:t>
            </a:r>
          </a:p>
          <a:p>
            <a:pPr marL="541337" lvl="1" indent="-274638">
              <a:spcBef>
                <a:spcPts val="300"/>
              </a:spcBef>
              <a:buFont typeface="Arial"/>
              <a:defRPr sz="1000" b="0"/>
            </a:pPr>
            <a:r>
              <a:t>The local crisis centre is getting support from local community, and grants and donations from mining companies.</a:t>
            </a:r>
          </a:p>
          <a:p>
            <a:pPr marL="541337" lvl="1" indent="-274638">
              <a:spcBef>
                <a:spcPts val="300"/>
              </a:spcBef>
              <a:buFont typeface="Arial"/>
              <a:defRPr sz="1000" b="0"/>
            </a:pPr>
            <a:r>
              <a:t>There is limited or non-existent availability of many support services (e.g. Men’s Behaviour Change Programs). </a:t>
            </a:r>
          </a:p>
          <a:p>
            <a:pPr marL="541337" lvl="1" indent="-274638">
              <a:spcBef>
                <a:spcPts val="300"/>
              </a:spcBef>
              <a:buFont typeface="Arial"/>
              <a:defRPr sz="1000" b="0"/>
            </a:pPr>
            <a:r>
              <a:t>There is a need for wrap-around services including health, mental health, drug and alcohol, accommodation and men’s programs.</a:t>
            </a:r>
          </a:p>
          <a:p>
            <a:pPr marL="541337" lvl="1" indent="-274638">
              <a:spcBef>
                <a:spcPts val="300"/>
              </a:spcBef>
              <a:buFont typeface="Arial"/>
              <a:defRPr sz="1000" b="0"/>
            </a:pPr>
            <a:r>
              <a:t>It is importance that services are delivered in a culturally appropriate manner.</a:t>
            </a:r>
          </a:p>
          <a:p>
            <a:pPr marL="541337" lvl="1" indent="-274638">
              <a:spcBef>
                <a:spcPts val="300"/>
              </a:spcBef>
              <a:buFont typeface="Arial"/>
              <a:defRPr sz="1000" b="0"/>
            </a:pPr>
            <a:r>
              <a:t>Due to the limited resources and high turnover of staff, it can be difficult to build rapport with women who have experienced violence. </a:t>
            </a:r>
          </a:p>
          <a:p>
            <a:pPr marL="541337" lvl="1" indent="-274638">
              <a:spcBef>
                <a:spcPts val="300"/>
              </a:spcBef>
              <a:buFont typeface="Arial"/>
              <a:defRPr sz="1000" b="0"/>
            </a:pPr>
            <a:r>
              <a:t>Part of living in more remote area that is centred around the mining industry means much of the workforce is temporary.</a:t>
            </a:r>
          </a:p>
          <a:p>
            <a:pPr marL="541337" lvl="1" indent="-274638">
              <a:spcBef>
                <a:spcPts val="300"/>
              </a:spcBef>
              <a:buFont typeface="Arial"/>
              <a:defRPr sz="1000" b="0"/>
            </a:pPr>
            <a:r>
              <a:t>Due to the high turnover and limited resources available, there should be a greater focus on building the capacity of the community, including train the trainer and other place based activities.  </a:t>
            </a:r>
          </a:p>
          <a:p>
            <a:pPr marL="541337" lvl="1" indent="-274638">
              <a:spcBef>
                <a:spcPts val="300"/>
              </a:spcBef>
              <a:buFont typeface="Arial"/>
              <a:defRPr sz="1000" b="0"/>
            </a:pPr>
            <a:r>
              <a:t>Services should be provided more regularly, rather than the fortnightly or six-weekly fly-in-fly-out provision that happens in many regional or remote areas.</a:t>
            </a:r>
          </a:p>
          <a:p>
            <a:pPr marL="541337" lvl="1" indent="-274638">
              <a:spcBef>
                <a:spcPts val="300"/>
              </a:spcBef>
              <a:buFont typeface="Arial"/>
              <a:defRPr sz="1000" b="0"/>
            </a:pPr>
            <a:r>
              <a:t>Funding needs to reflect the complexities of the provision of services in regional and remote areas.</a:t>
            </a:r>
          </a:p>
          <a:p>
            <a:pPr marL="541337" lvl="1" indent="-274638">
              <a:spcBef>
                <a:spcPts val="300"/>
              </a:spcBef>
              <a:buFont typeface="Arial"/>
              <a:defRPr sz="1000" b="0"/>
            </a:pPr>
            <a:endParaRPr/>
          </a:p>
          <a:p>
            <a:r>
              <a:t>Workforce Capability</a:t>
            </a:r>
          </a:p>
          <a:p>
            <a:pPr marL="541337" lvl="1" indent="-274638">
              <a:spcBef>
                <a:spcPts val="300"/>
              </a:spcBef>
              <a:buFont typeface="Arial"/>
              <a:defRPr sz="1000" b="0"/>
            </a:pPr>
            <a:r>
              <a:t>Domestic and family violence multi-agency meetings or ‘Partners in Recovery’ meetings are an excellent opportunity for service providers to network and be in constant conversations with one another.</a:t>
            </a:r>
          </a:p>
          <a:p>
            <a:pPr marL="541337" lvl="1" indent="-274638">
              <a:spcBef>
                <a:spcPts val="300"/>
              </a:spcBef>
              <a:buFont typeface="Arial"/>
              <a:defRPr sz="1000" b="0"/>
            </a:pPr>
            <a:r>
              <a:t>Training is available, but sometimes it is inappropriate to a local, regional and remote context.</a:t>
            </a:r>
          </a:p>
          <a:p>
            <a:pPr marL="541337" lvl="1" indent="-274638">
              <a:spcBef>
                <a:spcPts val="300"/>
              </a:spcBef>
              <a:buFont typeface="Arial"/>
              <a:defRPr sz="1000" b="0"/>
            </a:pPr>
            <a:r>
              <a:t>Non-domestic violence services need to be engaged and increase familiarity with how to recognise and response to violence.</a:t>
            </a:r>
          </a:p>
          <a:p>
            <a:pPr marL="541337" lvl="1" indent="-274638">
              <a:spcBef>
                <a:spcPts val="300"/>
              </a:spcBef>
              <a:buFont typeface="Arial"/>
              <a:defRPr sz="1000" b="0"/>
            </a:pPr>
            <a:r>
              <a:t>Greater knowledge sharing is required across practitioners.</a:t>
            </a:r>
          </a:p>
          <a:p>
            <a:pPr marL="541337" lvl="1" indent="-274638">
              <a:spcBef>
                <a:spcPts val="300"/>
              </a:spcBef>
              <a:buFont typeface="Arial"/>
              <a:defRPr sz="1000" b="0"/>
            </a:pPr>
            <a:r>
              <a:t>Opportunities to bring broader service response together for regular meetings to enable better integration, rather than smaller meetings of individuals. </a:t>
            </a:r>
          </a:p>
          <a:p>
            <a:pPr marL="541337" lvl="1" indent="-274638">
              <a:spcBef>
                <a:spcPts val="300"/>
              </a:spcBef>
              <a:buFont typeface="Arial"/>
              <a:defRPr sz="1000" b="0"/>
            </a:pPr>
            <a:r>
              <a:t>More training needs to be provided locally, with organisations partnering to maximise opportunities for local training. </a:t>
            </a:r>
          </a:p>
          <a:p>
            <a:pPr marL="541337" lvl="1" indent="-274638">
              <a:spcBef>
                <a:spcPts val="300"/>
              </a:spcBef>
              <a:buFont typeface="Arial"/>
              <a:defRPr sz="1000" b="0"/>
            </a:pPr>
            <a:r>
              <a:t>Specialised training for workers is needed to address the complexities associated with family violence (e.g. in mental health or drug and alcohol services).</a:t>
            </a:r>
          </a:p>
        </p:txBody>
      </p:sp>
      <p:sp>
        <p:nvSpPr>
          <p:cNvPr id="99"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Footer Placeholder 3"/>
          <p:cNvSpPr txBox="1"/>
          <p:nvPr/>
        </p:nvSpPr>
        <p:spPr>
          <a:xfrm>
            <a:off x="585925" y="6541661"/>
            <a:ext cx="7082420"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02"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Key themes</a:t>
            </a:r>
          </a:p>
        </p:txBody>
      </p:sp>
      <p:sp>
        <p:nvSpPr>
          <p:cNvPr id="103" name="Content Placeholder 2"/>
          <p:cNvSpPr txBox="1">
            <a:spLocks noGrp="1"/>
          </p:cNvSpPr>
          <p:nvPr>
            <p:ph type="body" idx="1"/>
          </p:nvPr>
        </p:nvSpPr>
        <p:spPr>
          <a:xfrm>
            <a:off x="585925" y="1125687"/>
            <a:ext cx="7972150" cy="5003229"/>
          </a:xfrm>
          <a:prstGeom prst="rect">
            <a:avLst/>
          </a:prstGeom>
        </p:spPr>
        <p:txBody>
          <a:bodyPr/>
          <a:lstStyle/>
          <a:p>
            <a:r>
              <a:t>Reducing violence against women and their children through prevention activities</a:t>
            </a:r>
          </a:p>
          <a:p>
            <a:pPr marL="541337" lvl="1" indent="-274638">
              <a:spcBef>
                <a:spcPts val="300"/>
              </a:spcBef>
              <a:buFont typeface="Arial"/>
              <a:defRPr sz="1000" b="0"/>
            </a:pPr>
            <a:r>
              <a:t>There is a module in the health program to educate Indigenous health workers on domestic and family violence.</a:t>
            </a:r>
          </a:p>
          <a:p>
            <a:pPr marL="541337" lvl="1" indent="-274638">
              <a:spcBef>
                <a:spcPts val="300"/>
              </a:spcBef>
              <a:buFont typeface="Arial"/>
              <a:defRPr sz="1000" b="0"/>
            </a:pPr>
            <a:r>
              <a:t>Respectful Relationships was noted as a good program, although with limited available for delivery in regional and remote areas in Western Australia. </a:t>
            </a:r>
          </a:p>
          <a:p>
            <a:pPr marL="541337" lvl="1" indent="-274638">
              <a:spcBef>
                <a:spcPts val="300"/>
              </a:spcBef>
              <a:buFont typeface="Arial"/>
              <a:defRPr sz="1000" b="0"/>
            </a:pPr>
            <a:r>
              <a:t>Services are working together in partnership (e.g. there is a mobile clinic with different service providers that attend to the North Goldfields).</a:t>
            </a:r>
          </a:p>
          <a:p>
            <a:pPr marL="541337" lvl="1" indent="-274638">
              <a:spcBef>
                <a:spcPts val="300"/>
              </a:spcBef>
              <a:buFont typeface="Arial"/>
              <a:defRPr sz="1000" b="0"/>
            </a:pPr>
            <a:r>
              <a:t>There are evidence based programs for corrective services (e.g. Red Cross delivered through Corrections South Australia).</a:t>
            </a:r>
          </a:p>
          <a:p>
            <a:pPr marL="541337" lvl="1" indent="-274638">
              <a:spcBef>
                <a:spcPts val="300"/>
              </a:spcBef>
              <a:buFont typeface="Arial"/>
              <a:defRPr sz="1000" b="0"/>
            </a:pPr>
            <a:r>
              <a:t>Greater engagement of young women (12-21+) is needed. Young women are potential future victims and need greater education around healthy relationships.</a:t>
            </a:r>
          </a:p>
          <a:p>
            <a:pPr marL="541337" lvl="1" indent="-274638">
              <a:spcBef>
                <a:spcPts val="300"/>
              </a:spcBef>
              <a:buFont typeface="Arial"/>
              <a:defRPr sz="1000" b="0"/>
            </a:pPr>
            <a:r>
              <a:t>Services and supports for Indigenous clients need to be delivered in culturally appropriate manners. Many are not applicable in an Indigenous context or indigenous women do not feel safe using mainstream services.</a:t>
            </a:r>
          </a:p>
          <a:p>
            <a:pPr marL="541337" lvl="1" indent="-274638">
              <a:spcBef>
                <a:spcPts val="300"/>
              </a:spcBef>
              <a:buFont typeface="Arial"/>
              <a:defRPr sz="1000" b="0"/>
            </a:pPr>
            <a:r>
              <a:t>There needs to be more advertising in media about domestic violence not being tolerated.</a:t>
            </a:r>
          </a:p>
          <a:p>
            <a:pPr marL="541337" lvl="1" indent="-274638">
              <a:spcBef>
                <a:spcPts val="300"/>
              </a:spcBef>
              <a:buFont typeface="Arial"/>
              <a:defRPr sz="1000" b="0"/>
            </a:pPr>
            <a:r>
              <a:t>Men’s awareness of violence against women must start with changing views around perceived entitlement of controlling women.</a:t>
            </a:r>
          </a:p>
          <a:p>
            <a:pPr marL="541337" lvl="1" indent="-274638">
              <a:spcBef>
                <a:spcPts val="300"/>
              </a:spcBef>
              <a:buFont typeface="Arial"/>
              <a:defRPr sz="1000" b="0"/>
            </a:pPr>
            <a:r>
              <a:t>Educate women and clients about equality in relationships (e.g. Duluth’s model).</a:t>
            </a:r>
          </a:p>
          <a:p>
            <a:pPr marL="541337" lvl="1" indent="-274638">
              <a:spcBef>
                <a:spcPts val="300"/>
              </a:spcBef>
              <a:buFont typeface="Arial"/>
              <a:defRPr sz="1000" b="0"/>
            </a:pPr>
            <a:r>
              <a:t>Establish peer support or reformed perpetrator-led programs that respect local context and cultures.</a:t>
            </a:r>
          </a:p>
        </p:txBody>
      </p:sp>
      <p:sp>
        <p:nvSpPr>
          <p:cNvPr id="104"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Footer Placeholder 3"/>
          <p:cNvSpPr txBox="1"/>
          <p:nvPr/>
        </p:nvSpPr>
        <p:spPr>
          <a:xfrm>
            <a:off x="585925" y="6541661"/>
            <a:ext cx="6722380"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07"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Key themes</a:t>
            </a:r>
          </a:p>
        </p:txBody>
      </p:sp>
      <p:sp>
        <p:nvSpPr>
          <p:cNvPr id="108" name="Content Placeholder 2"/>
          <p:cNvSpPr txBox="1">
            <a:spLocks noGrp="1"/>
          </p:cNvSpPr>
          <p:nvPr>
            <p:ph type="body" idx="1"/>
          </p:nvPr>
        </p:nvSpPr>
        <p:spPr>
          <a:xfrm>
            <a:off x="585925" y="1125687"/>
            <a:ext cx="7972150" cy="5003229"/>
          </a:xfrm>
          <a:prstGeom prst="rect">
            <a:avLst/>
          </a:prstGeom>
        </p:spPr>
        <p:txBody>
          <a:bodyPr>
            <a:normAutofit lnSpcReduction="10000"/>
          </a:bodyPr>
          <a:lstStyle/>
          <a:p>
            <a:r>
              <a:t>Addressing the impact of violence on women from Aboriginal and Torres Strait Islander communities</a:t>
            </a:r>
          </a:p>
          <a:p>
            <a:pPr marL="541337" lvl="1" indent="-274638">
              <a:spcBef>
                <a:spcPts val="300"/>
              </a:spcBef>
              <a:buFont typeface="Arial"/>
              <a:defRPr sz="1000" b="0"/>
            </a:pPr>
            <a:r>
              <a:t>Community development and place-based work should be led by Indigenous organisations, or by mainstream organisations that partner with Indigenous organisations at the invitation of local communities (e.g. Red Cross work).</a:t>
            </a:r>
          </a:p>
          <a:p>
            <a:pPr marL="541337" lvl="1" indent="-274638">
              <a:spcBef>
                <a:spcPts val="300"/>
              </a:spcBef>
              <a:buFont typeface="Arial"/>
              <a:defRPr sz="1000" b="0"/>
            </a:pPr>
            <a:r>
              <a:t>Programs like Indigenous and Maori ‘champions’ or positive role models should be promoted</a:t>
            </a:r>
          </a:p>
          <a:p>
            <a:pPr marL="541337" lvl="1" indent="-274638">
              <a:spcBef>
                <a:spcPts val="300"/>
              </a:spcBef>
              <a:buFont typeface="Arial"/>
              <a:defRPr sz="1000" b="0"/>
            </a:pPr>
            <a:r>
              <a:t>There is a lack of education around the types of abuse and what constitutes a healthy relationship (e.g. financial, emotional, etc).</a:t>
            </a:r>
          </a:p>
          <a:p>
            <a:pPr marL="541337" lvl="1" indent="-274638">
              <a:spcBef>
                <a:spcPts val="300"/>
              </a:spcBef>
              <a:buFont typeface="Arial"/>
              <a:defRPr sz="1000" b="0"/>
            </a:pPr>
            <a:r>
              <a:t>There is limited to no culturally appropriate information in and their languages for Indigenous communities.</a:t>
            </a:r>
          </a:p>
          <a:p>
            <a:pPr marL="541337" lvl="1" indent="-274638">
              <a:spcBef>
                <a:spcPts val="300"/>
              </a:spcBef>
              <a:buFont typeface="Arial"/>
              <a:defRPr sz="1000" b="0"/>
            </a:pPr>
            <a:r>
              <a:t>The lack of transport for people in more remote areas, including town camps and dry communities, means that individuals frequently sleep rough in regional centres to access services. This can also contribute to alcohol abuse when individuals are from dry communities. </a:t>
            </a:r>
          </a:p>
          <a:p>
            <a:pPr marL="541337" lvl="1" indent="-274638">
              <a:spcBef>
                <a:spcPts val="300"/>
              </a:spcBef>
              <a:buFont typeface="Arial"/>
              <a:defRPr sz="1000" b="0"/>
            </a:pPr>
            <a:r>
              <a:t>Statutory services need better cultural understanding of the different ways of parenting and review the restrictions around refuges (e.g. for women with older male children).</a:t>
            </a:r>
          </a:p>
          <a:p>
            <a:endParaRPr/>
          </a:p>
          <a:p>
            <a:r>
              <a:t>Crisis accommodation</a:t>
            </a:r>
          </a:p>
          <a:p>
            <a:pPr marL="541337" lvl="1" indent="-274638">
              <a:spcBef>
                <a:spcPts val="300"/>
              </a:spcBef>
              <a:buFont typeface="Arial"/>
              <a:defRPr sz="1000" b="0"/>
            </a:pPr>
            <a:r>
              <a:t>Safety planning support should focus on the needs of the victim and be innovative in seeking alternatives beyond short-term services.</a:t>
            </a:r>
          </a:p>
          <a:p>
            <a:pPr marL="541337" lvl="1" indent="-274638">
              <a:spcBef>
                <a:spcPts val="300"/>
              </a:spcBef>
              <a:buFont typeface="Arial"/>
              <a:defRPr sz="1000" b="0"/>
            </a:pPr>
            <a:r>
              <a:t>There are good examples of working with some families in transitioning to private rentals.</a:t>
            </a:r>
          </a:p>
          <a:p>
            <a:pPr marL="541337" lvl="1" indent="-274638">
              <a:spcBef>
                <a:spcPts val="300"/>
              </a:spcBef>
              <a:buFont typeface="Arial"/>
              <a:defRPr sz="1000" b="0"/>
            </a:pPr>
            <a:r>
              <a:t>There is crisis accommodation support available at Salvation Army and alternative housing at McDonalds House and Surry House.</a:t>
            </a:r>
          </a:p>
          <a:p>
            <a:pPr marL="541337" lvl="1" indent="-274638">
              <a:spcBef>
                <a:spcPts val="300"/>
              </a:spcBef>
              <a:buFont typeface="Arial"/>
              <a:defRPr sz="1000" b="0"/>
            </a:pPr>
            <a:r>
              <a:t>Removing the man from the home should be considered as an option; noting there is very low availability of alternative housing.</a:t>
            </a:r>
          </a:p>
          <a:p>
            <a:pPr marL="541337" lvl="1" indent="-274638">
              <a:spcBef>
                <a:spcPts val="300"/>
              </a:spcBef>
              <a:buFont typeface="Arial"/>
              <a:defRPr sz="1000" b="0"/>
            </a:pPr>
            <a:r>
              <a:t>Private rentals are difficult to attain for women who experienced violence (e.g. tenancy liability).</a:t>
            </a:r>
          </a:p>
          <a:p>
            <a:pPr marL="541337" lvl="1" indent="-274638">
              <a:spcBef>
                <a:spcPts val="300"/>
              </a:spcBef>
              <a:buFont typeface="Arial"/>
              <a:defRPr sz="1000" b="0"/>
            </a:pPr>
            <a:r>
              <a:t>The number of beds is disproportionate to the population and number of incidents in the Goldfields.</a:t>
            </a:r>
          </a:p>
          <a:p>
            <a:pPr marL="541337" lvl="1" indent="-274638">
              <a:spcBef>
                <a:spcPts val="300"/>
              </a:spcBef>
              <a:buFont typeface="Arial"/>
              <a:defRPr sz="1000" b="0"/>
            </a:pPr>
            <a:r>
              <a:t>Homelessness causes a lot of issues regarding the response to domestic and family violence and can compound the effects.</a:t>
            </a:r>
          </a:p>
          <a:p>
            <a:pPr marL="541337" lvl="1" indent="-274638">
              <a:spcBef>
                <a:spcPts val="300"/>
              </a:spcBef>
              <a:buFont typeface="Arial"/>
              <a:defRPr sz="1000" b="0"/>
            </a:pPr>
            <a:r>
              <a:t>Due to the limited supply, organisations are having to restrict services to high risk clients only meaning there a massive cohort of people not being supported.</a:t>
            </a:r>
          </a:p>
          <a:p>
            <a:pPr marL="541337" lvl="1" indent="-274638">
              <a:spcBef>
                <a:spcPts val="300"/>
              </a:spcBef>
              <a:buFont typeface="Arial"/>
              <a:defRPr sz="1000" b="0"/>
            </a:pPr>
            <a:r>
              <a:t>Alternative housing options (such as caravan parks and motels) cannot often not be used house women in a traumatic state due to the risks associated with men staying at the accommodation.</a:t>
            </a:r>
          </a:p>
          <a:p>
            <a:pPr marL="541337" lvl="1" indent="-274638">
              <a:spcBef>
                <a:spcPts val="300"/>
              </a:spcBef>
              <a:buFont typeface="Arial"/>
              <a:defRPr sz="1000" b="0"/>
            </a:pPr>
            <a:r>
              <a:t>Services needs to be better connected to refuges and crisis accommodation (e.g. in-house service provision).</a:t>
            </a:r>
          </a:p>
          <a:p>
            <a:pPr marL="541337" lvl="1" indent="-274638">
              <a:spcBef>
                <a:spcPts val="300"/>
              </a:spcBef>
              <a:buFont typeface="Arial"/>
              <a:defRPr sz="1000" b="0"/>
            </a:pPr>
            <a:r>
              <a:t>Greater resourcing is required to house victims of domestic and family violence.</a:t>
            </a:r>
          </a:p>
        </p:txBody>
      </p:sp>
      <p:sp>
        <p:nvSpPr>
          <p:cNvPr id="109"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ooter Placeholder 3"/>
          <p:cNvSpPr txBox="1"/>
          <p:nvPr/>
        </p:nvSpPr>
        <p:spPr>
          <a:xfrm>
            <a:off x="585925" y="6478161"/>
            <a:ext cx="6506356" cy="254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12"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Key themes</a:t>
            </a:r>
          </a:p>
        </p:txBody>
      </p:sp>
      <p:sp>
        <p:nvSpPr>
          <p:cNvPr id="113" name="Content Placeholder 2"/>
          <p:cNvSpPr txBox="1">
            <a:spLocks noGrp="1"/>
          </p:cNvSpPr>
          <p:nvPr>
            <p:ph type="body" idx="1"/>
          </p:nvPr>
        </p:nvSpPr>
        <p:spPr>
          <a:xfrm>
            <a:off x="585925" y="1125687"/>
            <a:ext cx="7972150" cy="5003229"/>
          </a:xfrm>
          <a:prstGeom prst="rect">
            <a:avLst/>
          </a:prstGeom>
        </p:spPr>
        <p:txBody>
          <a:bodyPr/>
          <a:lstStyle/>
          <a:p>
            <a:r>
              <a:t>Perpetrators</a:t>
            </a:r>
          </a:p>
          <a:p>
            <a:pPr marL="541337" lvl="1" indent="-274638">
              <a:spcBef>
                <a:spcPts val="300"/>
              </a:spcBef>
              <a:buFont typeface="Arial"/>
              <a:defRPr sz="1000" b="0"/>
            </a:pPr>
            <a:r>
              <a:t>There are some programs working in cities (e.g. Breathing Space) but there are limited to no services available in Kalgoorlie and other regional and rural areas.</a:t>
            </a:r>
          </a:p>
          <a:p>
            <a:pPr marL="541337" lvl="1" indent="-274638">
              <a:spcBef>
                <a:spcPts val="300"/>
              </a:spcBef>
              <a:buFont typeface="Arial"/>
              <a:defRPr sz="1000" b="0"/>
            </a:pPr>
            <a:r>
              <a:t>Breaches of Violence Restraining Order (VRO) are being reported, enabling responses.</a:t>
            </a:r>
          </a:p>
          <a:p>
            <a:pPr marL="541337" lvl="1" indent="-274638">
              <a:spcBef>
                <a:spcPts val="300"/>
              </a:spcBef>
              <a:buFont typeface="Arial"/>
              <a:defRPr sz="1000" b="0"/>
            </a:pPr>
            <a:r>
              <a:t>From a regional context, it is difficult to engage men in programs, particularly for the full length of the program.</a:t>
            </a:r>
          </a:p>
          <a:p>
            <a:pPr marL="541337" lvl="1" indent="-274638">
              <a:spcBef>
                <a:spcPts val="300"/>
              </a:spcBef>
              <a:buFont typeface="Arial"/>
              <a:defRPr sz="1000" b="0"/>
            </a:pPr>
            <a:r>
              <a:t>There are few programs that are delivered by men, which can be important in some cultural contexts.</a:t>
            </a:r>
          </a:p>
          <a:p>
            <a:pPr marL="541337" lvl="1" indent="-274638">
              <a:spcBef>
                <a:spcPts val="300"/>
              </a:spcBef>
              <a:buFont typeface="Arial"/>
              <a:defRPr sz="1000" b="0"/>
            </a:pPr>
            <a:r>
              <a:t>Best practice guidelines are difficult to implement in remote areas (e.g. requires both female and male facilitator and availability of staff and resources across the length of the program).</a:t>
            </a:r>
          </a:p>
          <a:p>
            <a:pPr marL="541337" lvl="1" indent="-274638">
              <a:spcBef>
                <a:spcPts val="300"/>
              </a:spcBef>
              <a:buFont typeface="Arial"/>
              <a:defRPr sz="1000" b="0"/>
            </a:pPr>
            <a:r>
              <a:t>There are no sobering-up shelters, which results in women and children having to leave their homes instead of the perpetrator.</a:t>
            </a:r>
          </a:p>
          <a:p>
            <a:pPr marL="541337" lvl="1" indent="-274638">
              <a:spcBef>
                <a:spcPts val="300"/>
              </a:spcBef>
              <a:buFont typeface="Arial"/>
              <a:defRPr sz="1000" b="0"/>
            </a:pPr>
            <a:r>
              <a:t>Women have to exaggerate when reporting VRO breach, as they are discouraged to report it for a police response.</a:t>
            </a:r>
          </a:p>
          <a:p>
            <a:pPr marL="541337" lvl="1" indent="-274638">
              <a:spcBef>
                <a:spcPts val="300"/>
              </a:spcBef>
              <a:buFont typeface="Arial"/>
              <a:defRPr sz="1000" b="0"/>
            </a:pPr>
            <a:r>
              <a:t>Address perpetrator behaviours through prison programs for domestic violence (e.g. education, anger management and diversion therapies).</a:t>
            </a:r>
          </a:p>
          <a:p>
            <a:pPr marL="541337" lvl="1" indent="-274638">
              <a:spcBef>
                <a:spcPts val="300"/>
              </a:spcBef>
              <a:buFont typeface="Arial"/>
              <a:defRPr sz="1000" b="0"/>
            </a:pPr>
            <a:r>
              <a:t>The Justice system in Western Australia should move to mandating participation in domestic violence programs- and the resources are required to enable this. </a:t>
            </a:r>
          </a:p>
          <a:p>
            <a:pPr marL="541337" lvl="1" indent="-274638">
              <a:spcBef>
                <a:spcPts val="300"/>
              </a:spcBef>
              <a:buFont typeface="Arial"/>
              <a:defRPr sz="1000" b="0"/>
            </a:pPr>
            <a:r>
              <a:t>There needs to be a place for men to go; to enable women to stay at home when it is safe.</a:t>
            </a:r>
          </a:p>
        </p:txBody>
      </p:sp>
      <p:sp>
        <p:nvSpPr>
          <p:cNvPr id="114"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1838</Words>
  <Application>Microsoft Office PowerPoint</Application>
  <PresentationFormat>On-screen Show (4:3)</PresentationFormat>
  <Paragraphs>139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Participants of Kalgoorlie workshop</vt:lpstr>
      <vt:lpstr>Key themes  </vt:lpstr>
      <vt:lpstr>Key themes</vt:lpstr>
      <vt:lpstr>Key themes</vt:lpstr>
      <vt:lpstr>Key themes</vt:lpstr>
      <vt:lpstr>Key themes</vt:lpstr>
      <vt:lpstr>Big Shifts What are the big shifts we want to see in this space?</vt:lpstr>
      <vt:lpstr>Big shifts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STANTON, Kelly</dc:creator>
  <cp:lastModifiedBy>STANTON, Kelly</cp:lastModifiedBy>
  <cp:revision>2</cp:revision>
  <dcterms:modified xsi:type="dcterms:W3CDTF">2018-10-01T22:15:34Z</dcterms:modified>
</cp:coreProperties>
</file>