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66"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48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 name="Shape 122"/>
          <p:cNvSpPr>
            <a:spLocks noGrp="1" noRot="1" noChangeAspect="1"/>
          </p:cNvSpPr>
          <p:nvPr>
            <p:ph type="sldImg"/>
          </p:nvPr>
        </p:nvSpPr>
        <p:spPr>
          <a:xfrm>
            <a:off x="1143000" y="685800"/>
            <a:ext cx="4572000" cy="3429000"/>
          </a:xfrm>
          <a:prstGeom prst="rect">
            <a:avLst/>
          </a:prstGeom>
        </p:spPr>
        <p:txBody>
          <a:bodyPr/>
          <a:lstStyle/>
          <a:p>
            <a:endParaRPr/>
          </a:p>
        </p:txBody>
      </p:sp>
      <p:sp>
        <p:nvSpPr>
          <p:cNvPr id="123" name="Shape 12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4"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4" cy="1080004"/>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0">
              <a:spcBef>
                <a:spcPts val="0"/>
              </a:spcBef>
              <a:buSzTx/>
              <a:buNone/>
              <a:defRPr sz="1600">
                <a:solidFill>
                  <a:srgbClr val="FFFFFF"/>
                </a:solidFill>
                <a:latin typeface="Georgia"/>
                <a:ea typeface="Georgia"/>
                <a:cs typeface="Georgia"/>
                <a:sym typeface="Georgia"/>
              </a:defRPr>
            </a:lvl2pPr>
            <a:lvl3pPr marL="0" indent="0">
              <a:spcBef>
                <a:spcPts val="0"/>
              </a:spcBef>
              <a:buSzTx/>
              <a:buNone/>
              <a:defRPr sz="1600">
                <a:solidFill>
                  <a:srgbClr val="FFFFFF"/>
                </a:solidFill>
                <a:latin typeface="Georgia"/>
                <a:ea typeface="Georgia"/>
                <a:cs typeface="Georgia"/>
                <a:sym typeface="Georgia"/>
              </a:defRPr>
            </a:lvl3pPr>
            <a:lvl4pPr>
              <a:spcBef>
                <a:spcPts val="0"/>
              </a:spcBef>
              <a:defRPr sz="1600">
                <a:solidFill>
                  <a:srgbClr val="FFFFFF"/>
                </a:solidFill>
                <a:latin typeface="Georgia"/>
                <a:ea typeface="Georgia"/>
                <a:cs typeface="Georgia"/>
                <a:sym typeface="Georgia"/>
              </a:defRPr>
            </a:lvl4pPr>
            <a:lvl5pPr>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6421234" y="6292850"/>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9"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
        <p:nvSpPr>
          <p:cNvPr id="101"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8" name="Title Text"/>
          <p:cNvSpPr txBox="1">
            <a:spLocks noGrp="1"/>
          </p:cNvSpPr>
          <p:nvPr>
            <p:ph type="title"/>
          </p:nvPr>
        </p:nvSpPr>
        <p:spPr>
          <a:xfrm>
            <a:off x="585926" y="472164"/>
            <a:ext cx="7972150" cy="508565"/>
          </a:xfrm>
          <a:prstGeom prst="rect">
            <a:avLst/>
          </a:prstGeom>
        </p:spPr>
        <p:txBody>
          <a:bodyPr/>
          <a:lstStyle/>
          <a:p>
            <a:r>
              <a:t>Title Text</a:t>
            </a:r>
          </a:p>
        </p:txBody>
      </p:sp>
      <p:sp>
        <p:nvSpPr>
          <p:cNvPr id="1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6" name="Slide Number"/>
          <p:cNvSpPr txBox="1">
            <a:spLocks noGrp="1"/>
          </p:cNvSpPr>
          <p:nvPr>
            <p:ph type="sldNum" sz="quarter" idx="2"/>
          </p:nvPr>
        </p:nvSpPr>
        <p:spPr>
          <a:xfrm>
            <a:off x="6421234" y="6292850"/>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4"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2" name="Title Text"/>
          <p:cNvSpPr txBox="1">
            <a:spLocks noGrp="1"/>
          </p:cNvSpPr>
          <p:nvPr>
            <p:ph type="title"/>
          </p:nvPr>
        </p:nvSpPr>
        <p:spPr>
          <a:xfrm>
            <a:off x="579267" y="720313"/>
            <a:ext cx="7200004"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6421234" y="6292850"/>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41" name="Title Text"/>
          <p:cNvSpPr txBox="1">
            <a:spLocks noGrp="1"/>
          </p:cNvSpPr>
          <p:nvPr>
            <p:ph type="title"/>
          </p:nvPr>
        </p:nvSpPr>
        <p:spPr>
          <a:xfrm>
            <a:off x="579267" y="1529174"/>
            <a:ext cx="6120004"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4" cy="1080004"/>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0">
              <a:lnSpc>
                <a:spcPct val="95000"/>
              </a:lnSpc>
              <a:spcBef>
                <a:spcPts val="0"/>
              </a:spcBef>
              <a:buSzTx/>
              <a:buNone/>
              <a:defRPr sz="2500" i="1">
                <a:solidFill>
                  <a:srgbClr val="FFFFFF"/>
                </a:solidFill>
                <a:latin typeface="Georgia"/>
                <a:ea typeface="Georgia"/>
                <a:cs typeface="Georgia"/>
                <a:sym typeface="Georgia"/>
              </a:defRPr>
            </a:lvl2pPr>
            <a:lvl3pPr marL="0" indent="0">
              <a:lnSpc>
                <a:spcPct val="95000"/>
              </a:lnSpc>
              <a:spcBef>
                <a:spcPts val="0"/>
              </a:spcBef>
              <a:buSzTx/>
              <a:buNone/>
              <a:defRPr sz="2500" i="1">
                <a:solidFill>
                  <a:srgbClr val="FFFFFF"/>
                </a:solidFill>
                <a:latin typeface="Georgia"/>
                <a:ea typeface="Georgia"/>
                <a:cs typeface="Georgia"/>
                <a:sym typeface="Georgia"/>
              </a:defRPr>
            </a:lvl3pPr>
            <a:lvl4pPr>
              <a:lnSpc>
                <a:spcPct val="95000"/>
              </a:lnSpc>
              <a:spcBef>
                <a:spcPts val="0"/>
              </a:spcBef>
              <a:defRPr sz="2500" i="1">
                <a:solidFill>
                  <a:srgbClr val="FFFFFF"/>
                </a:solidFill>
                <a:latin typeface="Georgia"/>
                <a:ea typeface="Georgia"/>
                <a:cs typeface="Georgia"/>
                <a:sym typeface="Georgia"/>
              </a:defRPr>
            </a:lvl4pPr>
            <a:lvl5pPr>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3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Body Level One…"/>
          <p:cNvSpPr txBox="1">
            <a:spLocks noGrp="1"/>
          </p:cNvSpPr>
          <p:nvPr>
            <p:ph type="body" sz="half" idx="13"/>
          </p:nvPr>
        </p:nvSpPr>
        <p:spPr>
          <a:xfrm>
            <a:off x="4772488" y="1125686"/>
            <a:ext cx="3785589" cy="5003232"/>
          </a:xfrm>
          <a:prstGeom prst="rect">
            <a:avLst/>
          </a:prstGeom>
        </p:spPr>
        <p:txBody>
          <a:bodyPr/>
          <a:lstStyle/>
          <a:p>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60" name="Title Text"/>
          <p:cNvSpPr txBox="1">
            <a:spLocks noGrp="1"/>
          </p:cNvSpPr>
          <p:nvPr>
            <p:ph type="title"/>
          </p:nvPr>
        </p:nvSpPr>
        <p:spPr>
          <a:xfrm>
            <a:off x="585926" y="472164"/>
            <a:ext cx="3785586" cy="508565"/>
          </a:xfrm>
          <a:prstGeom prst="rect">
            <a:avLst/>
          </a:prstGeom>
        </p:spPr>
        <p:txBody>
          <a:bodyPr/>
          <a:lstStyle>
            <a:lvl1pPr>
              <a:lnSpc>
                <a:spcPct val="100000"/>
              </a:lnSpc>
            </a:lvl1pPr>
          </a:lstStyle>
          <a:p>
            <a:r>
              <a:t>Title Text</a:t>
            </a:r>
          </a:p>
        </p:txBody>
      </p:sp>
      <p:sp>
        <p:nvSpPr>
          <p:cNvPr id="61" name="Body Level One…"/>
          <p:cNvSpPr txBox="1">
            <a:spLocks noGrp="1"/>
          </p:cNvSpPr>
          <p:nvPr>
            <p:ph type="body" sz="half" idx="1"/>
          </p:nvPr>
        </p:nvSpPr>
        <p:spPr>
          <a:xfrm>
            <a:off x="585926" y="1125687"/>
            <a:ext cx="3785586" cy="500323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endParaRP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9"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80" name="Body Level One…"/>
          <p:cNvSpPr txBox="1">
            <a:spLocks noGrp="1"/>
          </p:cNvSpPr>
          <p:nvPr>
            <p:ph type="body" sz="half" idx="1"/>
          </p:nvPr>
        </p:nvSpPr>
        <p:spPr>
          <a:xfrm>
            <a:off x="585926" y="1529176"/>
            <a:ext cx="4490131" cy="4525963"/>
          </a:xfrm>
          <a:prstGeom prst="rect">
            <a:avLst/>
          </a:prstGeom>
        </p:spPr>
        <p:txBody>
          <a:bodyPr/>
          <a:lstStyle>
            <a:lvl4pPr marL="1192084" indent="-384046">
              <a:buSzPct val="100000"/>
              <a:buChar char="–"/>
            </a:lvl4pPr>
            <a:lvl5pPr marL="1456498" indent="-381761">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1" name="Text Placeholder 2"/>
          <p:cNvSpPr>
            <a:spLocks noGrp="1"/>
          </p:cNvSpPr>
          <p:nvPr>
            <p:ph type="body" sz="quarter" idx="13"/>
          </p:nvPr>
        </p:nvSpPr>
        <p:spPr>
          <a:xfrm>
            <a:off x="5678073" y="1529177"/>
            <a:ext cx="2880004" cy="477177"/>
          </a:xfrm>
          <a:prstGeom prst="rect">
            <a:avLst/>
          </a:prstGeom>
        </p:spPr>
        <p:txBody>
          <a:bodyPr/>
          <a:lstStyle/>
          <a:p>
            <a:endParaRPr/>
          </a:p>
        </p:txBody>
      </p:sp>
      <p:sp>
        <p:nvSpPr>
          <p:cNvPr id="82"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9"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90" name="Body Level One…"/>
          <p:cNvSpPr txBox="1">
            <a:spLocks noGrp="1"/>
          </p:cNvSpPr>
          <p:nvPr>
            <p:ph type="body" sz="half" idx="1"/>
          </p:nvPr>
        </p:nvSpPr>
        <p:spPr>
          <a:xfrm>
            <a:off x="585926" y="1529176"/>
            <a:ext cx="4490131" cy="4525963"/>
          </a:xfrm>
          <a:prstGeom prst="rect">
            <a:avLst/>
          </a:prstGeom>
        </p:spPr>
        <p:txBody>
          <a:bodyPr/>
          <a:lstStyle>
            <a:lvl4pPr marL="1192084" indent="-384046">
              <a:buSzPct val="100000"/>
              <a:buChar char="–"/>
            </a:lvl4pPr>
            <a:lvl5pPr marL="1456498" indent="-381761">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1" name="Picture Placeholder 8"/>
          <p:cNvSpPr>
            <a:spLocks noGrp="1"/>
          </p:cNvSpPr>
          <p:nvPr>
            <p:ph type="pic" sz="quarter" idx="13"/>
          </p:nvPr>
        </p:nvSpPr>
        <p:spPr>
          <a:xfrm>
            <a:off x="5678073" y="1529176"/>
            <a:ext cx="2880004" cy="3240000"/>
          </a:xfrm>
          <a:prstGeom prst="rect">
            <a:avLst/>
          </a:prstGeom>
        </p:spPr>
        <p:txBody>
          <a:bodyPr lIns="91439" tIns="45719" rIns="91439" bIns="45719">
            <a:noAutofit/>
          </a:bodyPr>
          <a:lstStyle/>
          <a:p>
            <a:endParaRPr/>
          </a:p>
        </p:txBody>
      </p:sp>
      <p:sp>
        <p:nvSpPr>
          <p:cNvPr id="92"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 name="Title Text"/>
          <p:cNvSpPr txBox="1">
            <a:spLocks noGrp="1"/>
          </p:cNvSpPr>
          <p:nvPr>
            <p:ph type="title"/>
          </p:nvPr>
        </p:nvSpPr>
        <p:spPr>
          <a:xfrm>
            <a:off x="585926" y="472164"/>
            <a:ext cx="7972150" cy="3298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50" cy="50032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94523"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662177" marR="0" indent="-395476"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2pPr>
      <a:lvl3pPr marL="928877" marR="0" indent="-395477"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le 1"/>
          <p:cNvSpPr txBox="1"/>
          <p:nvPr/>
        </p:nvSpPr>
        <p:spPr>
          <a:xfrm>
            <a:off x="467542" y="3356990"/>
            <a:ext cx="8676459"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200">
                <a:solidFill>
                  <a:srgbClr val="FFFFFF"/>
                </a:solidFill>
                <a:latin typeface="Georgia"/>
                <a:ea typeface="Georgia"/>
                <a:cs typeface="Georgia"/>
                <a:sym typeface="Georgia"/>
              </a:defRPr>
            </a:lvl1pPr>
          </a:lstStyle>
          <a:p>
            <a:r>
              <a:t>Women with Disability Consultation Summary (Melbourne)</a:t>
            </a:r>
          </a:p>
        </p:txBody>
      </p:sp>
      <p:sp>
        <p:nvSpPr>
          <p:cNvPr id="126" name="Subtitle 2"/>
          <p:cNvSpPr txBox="1"/>
          <p:nvPr/>
        </p:nvSpPr>
        <p:spPr>
          <a:xfrm>
            <a:off x="467541" y="4490380"/>
            <a:ext cx="6120007"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i="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- 25 September 2018</a:t>
            </a:r>
          </a:p>
        </p:txBody>
      </p:sp>
      <p:sp>
        <p:nvSpPr>
          <p:cNvPr id="127" name="Rectangle 3"/>
          <p:cNvSpPr txBox="1"/>
          <p:nvPr/>
        </p:nvSpPr>
        <p:spPr>
          <a:xfrm>
            <a:off x="2132612" y="6086650"/>
            <a:ext cx="3835518" cy="3666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000">
                <a:solidFill>
                  <a:srgbClr val="FFFFFF"/>
                </a:solidFill>
                <a:latin typeface="Arial"/>
                <a:ea typeface="Arial"/>
                <a:cs typeface="Arial"/>
                <a:sym typeface="Arial"/>
              </a:defRPr>
            </a:lvl1pPr>
          </a:lstStyle>
          <a:p>
            <a:r>
              <a:t>Community engagement workshops facilitated by ThinkPlace, and report written in collaboration between ThinkPlace and DSS.</a:t>
            </a:r>
          </a:p>
        </p:txBody>
      </p:sp>
      <p:grpSp>
        <p:nvGrpSpPr>
          <p:cNvPr id="144" name="Group 112" descr="Think Place logo"/>
          <p:cNvGrpSpPr/>
          <p:nvPr/>
        </p:nvGrpSpPr>
        <p:grpSpPr>
          <a:xfrm>
            <a:off x="468938" y="6115861"/>
            <a:ext cx="1331284" cy="294298"/>
            <a:chOff x="-1" y="0"/>
            <a:chExt cx="1331282" cy="294296"/>
          </a:xfrm>
        </p:grpSpPr>
        <p:sp>
          <p:nvSpPr>
            <p:cNvPr id="128" name="Freeform 113"/>
            <p:cNvSpPr/>
            <p:nvPr/>
          </p:nvSpPr>
          <p:spPr>
            <a:xfrm>
              <a:off x="92545" y="-1"/>
              <a:ext cx="132190" cy="115563"/>
            </a:xfrm>
            <a:custGeom>
              <a:avLst/>
              <a:gdLst/>
              <a:ahLst/>
              <a:cxnLst>
                <a:cxn ang="0">
                  <a:pos x="wd2" y="hd2"/>
                </a:cxn>
                <a:cxn ang="5400000">
                  <a:pos x="wd2" y="hd2"/>
                </a:cxn>
                <a:cxn ang="10800000">
                  <a:pos x="wd2" y="hd2"/>
                </a:cxn>
                <a:cxn ang="16200000">
                  <a:pos x="wd2" y="hd2"/>
                </a:cxn>
              </a:cxnLst>
              <a:rect l="0" t="0" r="r" b="b"/>
              <a:pathLst>
                <a:path w="21600" h="21600" extrusionOk="0">
                  <a:moveTo>
                    <a:pt x="21600" y="12524"/>
                  </a:moveTo>
                  <a:cubicBezTo>
                    <a:pt x="21600" y="5627"/>
                    <a:pt x="16712" y="0"/>
                    <a:pt x="10721" y="0"/>
                  </a:cubicBezTo>
                  <a:cubicBezTo>
                    <a:pt x="4730" y="0"/>
                    <a:pt x="0" y="5627"/>
                    <a:pt x="0" y="12524"/>
                  </a:cubicBezTo>
                  <a:cubicBezTo>
                    <a:pt x="0" y="21600"/>
                    <a:pt x="0" y="21600"/>
                    <a:pt x="0" y="21600"/>
                  </a:cubicBezTo>
                  <a:cubicBezTo>
                    <a:pt x="10721" y="14339"/>
                    <a:pt x="10721" y="14339"/>
                    <a:pt x="10721" y="14339"/>
                  </a:cubicBezTo>
                  <a:cubicBezTo>
                    <a:pt x="21600" y="21600"/>
                    <a:pt x="21600" y="21600"/>
                    <a:pt x="21600" y="21600"/>
                  </a:cubicBezTo>
                  <a:lnTo>
                    <a:pt x="21600" y="12524"/>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29" name="Freeform 114"/>
            <p:cNvSpPr/>
            <p:nvPr/>
          </p:nvSpPr>
          <p:spPr>
            <a:xfrm>
              <a:off x="176513" y="147152"/>
              <a:ext cx="140209" cy="147145"/>
            </a:xfrm>
            <a:custGeom>
              <a:avLst/>
              <a:gdLst/>
              <a:ahLst/>
              <a:cxnLst>
                <a:cxn ang="0">
                  <a:pos x="wd2" y="hd2"/>
                </a:cxn>
                <a:cxn ang="5400000">
                  <a:pos x="wd2" y="hd2"/>
                </a:cxn>
                <a:cxn ang="10800000">
                  <a:pos x="wd2" y="hd2"/>
                </a:cxn>
                <a:cxn ang="16200000">
                  <a:pos x="wd2" y="hd2"/>
                </a:cxn>
              </a:cxnLst>
              <a:rect l="0" t="0" r="r" b="b"/>
              <a:pathLst>
                <a:path w="21303" h="21239" extrusionOk="0">
                  <a:moveTo>
                    <a:pt x="21016" y="9197"/>
                  </a:moveTo>
                  <a:cubicBezTo>
                    <a:pt x="20286" y="6828"/>
                    <a:pt x="18681" y="4738"/>
                    <a:pt x="16346" y="3484"/>
                  </a:cubicBezTo>
                  <a:cubicBezTo>
                    <a:pt x="9924" y="0"/>
                    <a:pt x="9924" y="0"/>
                    <a:pt x="9924" y="0"/>
                  </a:cubicBezTo>
                  <a:cubicBezTo>
                    <a:pt x="9924" y="11009"/>
                    <a:pt x="9924" y="11009"/>
                    <a:pt x="9924" y="11009"/>
                  </a:cubicBezTo>
                  <a:cubicBezTo>
                    <a:pt x="0" y="16444"/>
                    <a:pt x="0" y="16444"/>
                    <a:pt x="0" y="16444"/>
                  </a:cubicBezTo>
                  <a:cubicBezTo>
                    <a:pt x="6276" y="19928"/>
                    <a:pt x="6276" y="19928"/>
                    <a:pt x="6276" y="19928"/>
                  </a:cubicBezTo>
                  <a:cubicBezTo>
                    <a:pt x="8611" y="21182"/>
                    <a:pt x="11384" y="21600"/>
                    <a:pt x="13865" y="20903"/>
                  </a:cubicBezTo>
                  <a:cubicBezTo>
                    <a:pt x="16492" y="20206"/>
                    <a:pt x="18681" y="18674"/>
                    <a:pt x="19995" y="16444"/>
                  </a:cubicBezTo>
                  <a:cubicBezTo>
                    <a:pt x="21308" y="14214"/>
                    <a:pt x="21600" y="11706"/>
                    <a:pt x="21016" y="9197"/>
                  </a:cubicBez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0" name="Freeform 115"/>
            <p:cNvSpPr/>
            <p:nvPr/>
          </p:nvSpPr>
          <p:spPr>
            <a:xfrm>
              <a:off x="-2" y="147152"/>
              <a:ext cx="139938" cy="147145"/>
            </a:xfrm>
            <a:custGeom>
              <a:avLst/>
              <a:gdLst/>
              <a:ahLst/>
              <a:cxnLst>
                <a:cxn ang="0">
                  <a:pos x="wd2" y="hd2"/>
                </a:cxn>
                <a:cxn ang="5400000">
                  <a:pos x="wd2" y="hd2"/>
                </a:cxn>
                <a:cxn ang="10800000">
                  <a:pos x="wd2" y="hd2"/>
                </a:cxn>
                <a:cxn ang="16200000">
                  <a:pos x="wd2" y="hd2"/>
                </a:cxn>
              </a:cxnLst>
              <a:rect l="0" t="0" r="r" b="b"/>
              <a:pathLst>
                <a:path w="21261" h="21239" extrusionOk="0">
                  <a:moveTo>
                    <a:pt x="11337" y="0"/>
                  </a:moveTo>
                  <a:cubicBezTo>
                    <a:pt x="4915" y="3484"/>
                    <a:pt x="4915" y="3484"/>
                    <a:pt x="4915" y="3484"/>
                  </a:cubicBezTo>
                  <a:cubicBezTo>
                    <a:pt x="2726" y="4738"/>
                    <a:pt x="975" y="6828"/>
                    <a:pt x="391" y="9197"/>
                  </a:cubicBezTo>
                  <a:cubicBezTo>
                    <a:pt x="-339" y="11706"/>
                    <a:pt x="-47" y="14214"/>
                    <a:pt x="1266" y="16444"/>
                  </a:cubicBezTo>
                  <a:cubicBezTo>
                    <a:pt x="2726" y="18674"/>
                    <a:pt x="4769" y="20206"/>
                    <a:pt x="7396" y="20903"/>
                  </a:cubicBezTo>
                  <a:cubicBezTo>
                    <a:pt x="10023" y="21600"/>
                    <a:pt x="12650" y="21182"/>
                    <a:pt x="14985" y="19928"/>
                  </a:cubicBezTo>
                  <a:cubicBezTo>
                    <a:pt x="21261" y="16444"/>
                    <a:pt x="21261" y="16444"/>
                    <a:pt x="21261" y="16444"/>
                  </a:cubicBezTo>
                  <a:cubicBezTo>
                    <a:pt x="11337" y="11009"/>
                    <a:pt x="11337" y="11009"/>
                    <a:pt x="11337" y="11009"/>
                  </a:cubicBezTo>
                  <a:lnTo>
                    <a:pt x="11337" y="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1" name="Freeform 116"/>
            <p:cNvSpPr/>
            <p:nvPr/>
          </p:nvSpPr>
          <p:spPr>
            <a:xfrm>
              <a:off x="101690" y="98101"/>
              <a:ext cx="113069" cy="656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663"/>
                  </a:lnTo>
                  <a:lnTo>
                    <a:pt x="10800" y="21600"/>
                  </a:lnTo>
                  <a:lnTo>
                    <a:pt x="21600" y="10663"/>
                  </a:lnTo>
                  <a:lnTo>
                    <a:pt x="10800" y="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2" name="Freeform 117"/>
            <p:cNvSpPr/>
            <p:nvPr/>
          </p:nvSpPr>
          <p:spPr>
            <a:xfrm>
              <a:off x="92545" y="147152"/>
              <a:ext cx="56536" cy="98936"/>
            </a:xfrm>
            <a:custGeom>
              <a:avLst/>
              <a:gdLst/>
              <a:ahLst/>
              <a:cxnLst>
                <a:cxn ang="0">
                  <a:pos x="wd2" y="hd2"/>
                </a:cxn>
                <a:cxn ang="5400000">
                  <a:pos x="wd2" y="hd2"/>
                </a:cxn>
                <a:cxn ang="10800000">
                  <a:pos x="wd2" y="hd2"/>
                </a:cxn>
                <a:cxn ang="16200000">
                  <a:pos x="wd2" y="hd2"/>
                </a:cxn>
              </a:cxnLst>
              <a:rect l="0" t="0" r="r" b="b"/>
              <a:pathLst>
                <a:path w="21600" h="21600" extrusionOk="0">
                  <a:moveTo>
                    <a:pt x="0" y="14339"/>
                  </a:moveTo>
                  <a:lnTo>
                    <a:pt x="21600" y="21600"/>
                  </a:lnTo>
                  <a:lnTo>
                    <a:pt x="21600" y="7261"/>
                  </a:lnTo>
                  <a:lnTo>
                    <a:pt x="0" y="0"/>
                  </a:lnTo>
                  <a:lnTo>
                    <a:pt x="0" y="14339"/>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3" name="Freeform 118"/>
            <p:cNvSpPr/>
            <p:nvPr/>
          </p:nvSpPr>
          <p:spPr>
            <a:xfrm>
              <a:off x="167368" y="147152"/>
              <a:ext cx="57367" cy="989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7261"/>
                  </a:lnTo>
                  <a:lnTo>
                    <a:pt x="0" y="21600"/>
                  </a:lnTo>
                  <a:lnTo>
                    <a:pt x="21600" y="14339"/>
                  </a:lnTo>
                  <a:lnTo>
                    <a:pt x="21600" y="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4" name="Freeform 119"/>
            <p:cNvSpPr/>
            <p:nvPr/>
          </p:nvSpPr>
          <p:spPr>
            <a:xfrm>
              <a:off x="373546" y="95606"/>
              <a:ext cx="106418" cy="150482"/>
            </a:xfrm>
            <a:custGeom>
              <a:avLst/>
              <a:gdLst/>
              <a:ahLst/>
              <a:cxnLst>
                <a:cxn ang="0">
                  <a:pos x="wd2" y="hd2"/>
                </a:cxn>
                <a:cxn ang="5400000">
                  <a:pos x="wd2" y="hd2"/>
                </a:cxn>
                <a:cxn ang="10800000">
                  <a:pos x="wd2" y="hd2"/>
                </a:cxn>
                <a:cxn ang="16200000">
                  <a:pos x="wd2" y="hd2"/>
                </a:cxn>
              </a:cxnLst>
              <a:rect l="0" t="0" r="r" b="b"/>
              <a:pathLst>
                <a:path w="21600" h="21600" extrusionOk="0">
                  <a:moveTo>
                    <a:pt x="7931" y="21600"/>
                  </a:moveTo>
                  <a:lnTo>
                    <a:pt x="7931" y="3699"/>
                  </a:lnTo>
                  <a:lnTo>
                    <a:pt x="0" y="3699"/>
                  </a:lnTo>
                  <a:lnTo>
                    <a:pt x="0" y="0"/>
                  </a:lnTo>
                  <a:lnTo>
                    <a:pt x="21600" y="0"/>
                  </a:lnTo>
                  <a:lnTo>
                    <a:pt x="21600" y="3699"/>
                  </a:lnTo>
                  <a:lnTo>
                    <a:pt x="13669" y="3699"/>
                  </a:lnTo>
                  <a:lnTo>
                    <a:pt x="13669" y="21600"/>
                  </a:lnTo>
                  <a:lnTo>
                    <a:pt x="7931" y="2160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5" name="Freeform 120"/>
            <p:cNvSpPr/>
            <p:nvPr/>
          </p:nvSpPr>
          <p:spPr>
            <a:xfrm>
              <a:off x="497419" y="95606"/>
              <a:ext cx="87297" cy="1504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0"/>
                    <a:pt x="0" y="0"/>
                    <a:pt x="0" y="0"/>
                  </a:cubicBezTo>
                  <a:cubicBezTo>
                    <a:pt x="6409" y="0"/>
                    <a:pt x="6409" y="0"/>
                    <a:pt x="6409" y="0"/>
                  </a:cubicBezTo>
                  <a:cubicBezTo>
                    <a:pt x="6409" y="7804"/>
                    <a:pt x="6409" y="7804"/>
                    <a:pt x="6409" y="7804"/>
                  </a:cubicBezTo>
                  <a:cubicBezTo>
                    <a:pt x="7596" y="7107"/>
                    <a:pt x="9020" y="6550"/>
                    <a:pt x="10207" y="6271"/>
                  </a:cubicBezTo>
                  <a:cubicBezTo>
                    <a:pt x="11631" y="5853"/>
                    <a:pt x="12818" y="5714"/>
                    <a:pt x="14242" y="5714"/>
                  </a:cubicBezTo>
                  <a:cubicBezTo>
                    <a:pt x="16615" y="5714"/>
                    <a:pt x="18514" y="6132"/>
                    <a:pt x="19701" y="6968"/>
                  </a:cubicBezTo>
                  <a:cubicBezTo>
                    <a:pt x="20888" y="7804"/>
                    <a:pt x="21600" y="9197"/>
                    <a:pt x="21600" y="10870"/>
                  </a:cubicBezTo>
                  <a:cubicBezTo>
                    <a:pt x="21600" y="21600"/>
                    <a:pt x="21600" y="21600"/>
                    <a:pt x="21600" y="21600"/>
                  </a:cubicBezTo>
                  <a:cubicBezTo>
                    <a:pt x="15429" y="21600"/>
                    <a:pt x="15429" y="21600"/>
                    <a:pt x="15429" y="21600"/>
                  </a:cubicBezTo>
                  <a:cubicBezTo>
                    <a:pt x="15429" y="11566"/>
                    <a:pt x="15429" y="11566"/>
                    <a:pt x="15429" y="11566"/>
                  </a:cubicBezTo>
                  <a:cubicBezTo>
                    <a:pt x="15429" y="10591"/>
                    <a:pt x="15191" y="9894"/>
                    <a:pt x="14716" y="9337"/>
                  </a:cubicBezTo>
                  <a:cubicBezTo>
                    <a:pt x="14004" y="8919"/>
                    <a:pt x="13292" y="8779"/>
                    <a:pt x="12343" y="8779"/>
                  </a:cubicBezTo>
                  <a:cubicBezTo>
                    <a:pt x="11393" y="8779"/>
                    <a:pt x="10444" y="8919"/>
                    <a:pt x="9495" y="9197"/>
                  </a:cubicBezTo>
                  <a:cubicBezTo>
                    <a:pt x="8545" y="9476"/>
                    <a:pt x="7358" y="9894"/>
                    <a:pt x="6409" y="10452"/>
                  </a:cubicBezTo>
                  <a:cubicBezTo>
                    <a:pt x="6409" y="21600"/>
                    <a:pt x="6409" y="21600"/>
                    <a:pt x="6409" y="21600"/>
                  </a:cubicBezTo>
                  <a:lnTo>
                    <a:pt x="0" y="2160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6" name="Freeform 121"/>
            <p:cNvSpPr/>
            <p:nvPr/>
          </p:nvSpPr>
          <p:spPr>
            <a:xfrm>
              <a:off x="610485" y="95606"/>
              <a:ext cx="25775" cy="150482"/>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lnTo>
                    <a:pt x="0" y="0"/>
                  </a:lnTo>
                  <a:lnTo>
                    <a:pt x="21600" y="0"/>
                  </a:lnTo>
                  <a:lnTo>
                    <a:pt x="21600" y="3461"/>
                  </a:lnTo>
                  <a:lnTo>
                    <a:pt x="0" y="3461"/>
                  </a:lnTo>
                  <a:close/>
                  <a:moveTo>
                    <a:pt x="0" y="21600"/>
                  </a:moveTo>
                  <a:lnTo>
                    <a:pt x="0" y="5967"/>
                  </a:lnTo>
                  <a:lnTo>
                    <a:pt x="21600" y="5967"/>
                  </a:lnTo>
                  <a:lnTo>
                    <a:pt x="21600" y="21600"/>
                  </a:lnTo>
                  <a:lnTo>
                    <a:pt x="0" y="2160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7" name="Freeform 122"/>
            <p:cNvSpPr/>
            <p:nvPr/>
          </p:nvSpPr>
          <p:spPr>
            <a:xfrm>
              <a:off x="663693" y="135512"/>
              <a:ext cx="86465" cy="1105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379"/>
                    <a:pt x="0" y="379"/>
                    <a:pt x="0" y="379"/>
                  </a:cubicBezTo>
                  <a:cubicBezTo>
                    <a:pt x="5760" y="379"/>
                    <a:pt x="5760" y="379"/>
                    <a:pt x="5760" y="379"/>
                  </a:cubicBezTo>
                  <a:cubicBezTo>
                    <a:pt x="5760" y="3032"/>
                    <a:pt x="5760" y="3032"/>
                    <a:pt x="5760" y="3032"/>
                  </a:cubicBezTo>
                  <a:cubicBezTo>
                    <a:pt x="7440" y="1895"/>
                    <a:pt x="8880" y="1137"/>
                    <a:pt x="10320" y="758"/>
                  </a:cubicBezTo>
                  <a:cubicBezTo>
                    <a:pt x="11520" y="189"/>
                    <a:pt x="12720" y="0"/>
                    <a:pt x="14160" y="0"/>
                  </a:cubicBezTo>
                  <a:cubicBezTo>
                    <a:pt x="16560" y="0"/>
                    <a:pt x="18480" y="568"/>
                    <a:pt x="19680" y="1705"/>
                  </a:cubicBezTo>
                  <a:cubicBezTo>
                    <a:pt x="21120" y="3032"/>
                    <a:pt x="21600" y="4737"/>
                    <a:pt x="21600" y="7011"/>
                  </a:cubicBezTo>
                  <a:cubicBezTo>
                    <a:pt x="21600" y="21600"/>
                    <a:pt x="21600" y="21600"/>
                    <a:pt x="21600" y="21600"/>
                  </a:cubicBezTo>
                  <a:cubicBezTo>
                    <a:pt x="15360" y="21600"/>
                    <a:pt x="15360" y="21600"/>
                    <a:pt x="15360" y="21600"/>
                  </a:cubicBezTo>
                  <a:cubicBezTo>
                    <a:pt x="15360" y="7958"/>
                    <a:pt x="15360" y="7958"/>
                    <a:pt x="15360" y="7958"/>
                  </a:cubicBezTo>
                  <a:cubicBezTo>
                    <a:pt x="15360" y="6632"/>
                    <a:pt x="15120" y="5495"/>
                    <a:pt x="14640" y="4926"/>
                  </a:cubicBezTo>
                  <a:cubicBezTo>
                    <a:pt x="14160" y="4358"/>
                    <a:pt x="13440" y="4168"/>
                    <a:pt x="12240" y="4168"/>
                  </a:cubicBezTo>
                  <a:cubicBezTo>
                    <a:pt x="11280" y="4168"/>
                    <a:pt x="10320" y="4358"/>
                    <a:pt x="9360" y="4737"/>
                  </a:cubicBezTo>
                  <a:cubicBezTo>
                    <a:pt x="8400" y="5116"/>
                    <a:pt x="7440" y="5684"/>
                    <a:pt x="6240" y="6442"/>
                  </a:cubicBezTo>
                  <a:cubicBezTo>
                    <a:pt x="6240" y="21600"/>
                    <a:pt x="6240" y="21600"/>
                    <a:pt x="6240" y="21600"/>
                  </a:cubicBezTo>
                  <a:lnTo>
                    <a:pt x="0" y="2160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8" name="Freeform 123"/>
            <p:cNvSpPr/>
            <p:nvPr/>
          </p:nvSpPr>
          <p:spPr>
            <a:xfrm>
              <a:off x="776759" y="95606"/>
              <a:ext cx="89790" cy="1504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6000" y="0"/>
                  </a:lnTo>
                  <a:lnTo>
                    <a:pt x="6000" y="12411"/>
                  </a:lnTo>
                  <a:lnTo>
                    <a:pt x="14200" y="5967"/>
                  </a:lnTo>
                  <a:lnTo>
                    <a:pt x="20800" y="5967"/>
                  </a:lnTo>
                  <a:lnTo>
                    <a:pt x="13200" y="11576"/>
                  </a:lnTo>
                  <a:lnTo>
                    <a:pt x="21600" y="21600"/>
                  </a:lnTo>
                  <a:lnTo>
                    <a:pt x="14800" y="21600"/>
                  </a:lnTo>
                  <a:lnTo>
                    <a:pt x="9000" y="14440"/>
                  </a:lnTo>
                  <a:lnTo>
                    <a:pt x="6000" y="16588"/>
                  </a:lnTo>
                  <a:lnTo>
                    <a:pt x="6000" y="21600"/>
                  </a:lnTo>
                  <a:lnTo>
                    <a:pt x="0" y="21600"/>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39" name="Freeform 124"/>
            <p:cNvSpPr/>
            <p:nvPr/>
          </p:nvSpPr>
          <p:spPr>
            <a:xfrm>
              <a:off x="886499" y="96438"/>
              <a:ext cx="94778" cy="1496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0"/>
                    <a:pt x="0" y="0"/>
                    <a:pt x="0" y="0"/>
                  </a:cubicBezTo>
                  <a:cubicBezTo>
                    <a:pt x="9818" y="0"/>
                    <a:pt x="9818" y="0"/>
                    <a:pt x="9818" y="0"/>
                  </a:cubicBezTo>
                  <a:cubicBezTo>
                    <a:pt x="13745" y="0"/>
                    <a:pt x="16800" y="421"/>
                    <a:pt x="18764" y="1403"/>
                  </a:cubicBezTo>
                  <a:cubicBezTo>
                    <a:pt x="20509" y="2384"/>
                    <a:pt x="21600" y="3927"/>
                    <a:pt x="21600" y="5891"/>
                  </a:cubicBezTo>
                  <a:cubicBezTo>
                    <a:pt x="21600" y="7855"/>
                    <a:pt x="20727" y="9257"/>
                    <a:pt x="18764" y="10379"/>
                  </a:cubicBezTo>
                  <a:cubicBezTo>
                    <a:pt x="16800" y="11501"/>
                    <a:pt x="14182" y="11922"/>
                    <a:pt x="10909" y="11922"/>
                  </a:cubicBezTo>
                  <a:cubicBezTo>
                    <a:pt x="3491" y="11922"/>
                    <a:pt x="3491" y="11922"/>
                    <a:pt x="3491" y="11922"/>
                  </a:cubicBezTo>
                  <a:cubicBezTo>
                    <a:pt x="3491" y="21600"/>
                    <a:pt x="3491" y="21600"/>
                    <a:pt x="3491" y="21600"/>
                  </a:cubicBezTo>
                  <a:lnTo>
                    <a:pt x="0" y="21600"/>
                  </a:lnTo>
                  <a:close/>
                  <a:moveTo>
                    <a:pt x="3491" y="9958"/>
                  </a:moveTo>
                  <a:cubicBezTo>
                    <a:pt x="9382" y="9958"/>
                    <a:pt x="9382" y="9958"/>
                    <a:pt x="9382" y="9958"/>
                  </a:cubicBezTo>
                  <a:cubicBezTo>
                    <a:pt x="12436" y="9958"/>
                    <a:pt x="14618" y="9678"/>
                    <a:pt x="15927" y="8977"/>
                  </a:cubicBezTo>
                  <a:cubicBezTo>
                    <a:pt x="17018" y="8416"/>
                    <a:pt x="17673" y="7294"/>
                    <a:pt x="17673" y="5891"/>
                  </a:cubicBezTo>
                  <a:cubicBezTo>
                    <a:pt x="17673" y="4488"/>
                    <a:pt x="17018" y="3506"/>
                    <a:pt x="15709" y="2945"/>
                  </a:cubicBezTo>
                  <a:cubicBezTo>
                    <a:pt x="14400" y="2244"/>
                    <a:pt x="12218" y="1964"/>
                    <a:pt x="8945" y="1964"/>
                  </a:cubicBezTo>
                  <a:cubicBezTo>
                    <a:pt x="3491" y="1964"/>
                    <a:pt x="3491" y="1964"/>
                    <a:pt x="3491" y="1964"/>
                  </a:cubicBezTo>
                  <a:lnTo>
                    <a:pt x="3491" y="9958"/>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40" name="Rectangle 125"/>
            <p:cNvSpPr/>
            <p:nvPr/>
          </p:nvSpPr>
          <p:spPr>
            <a:xfrm>
              <a:off x="1003721" y="96438"/>
              <a:ext cx="14967" cy="149649"/>
            </a:xfrm>
            <a:prstGeom prst="rect">
              <a:avLst/>
            </a:pr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41" name="Freeform 126"/>
            <p:cNvSpPr/>
            <p:nvPr/>
          </p:nvSpPr>
          <p:spPr>
            <a:xfrm>
              <a:off x="1046121" y="136343"/>
              <a:ext cx="81476" cy="111407"/>
            </a:xfrm>
            <a:custGeom>
              <a:avLst/>
              <a:gdLst/>
              <a:ahLst/>
              <a:cxnLst>
                <a:cxn ang="0">
                  <a:pos x="wd2" y="hd2"/>
                </a:cxn>
                <a:cxn ang="5400000">
                  <a:pos x="wd2" y="hd2"/>
                </a:cxn>
                <a:cxn ang="10800000">
                  <a:pos x="wd2" y="hd2"/>
                </a:cxn>
                <a:cxn ang="16200000">
                  <a:pos x="wd2" y="hd2"/>
                </a:cxn>
              </a:cxnLst>
              <a:rect l="0" t="0" r="r" b="b"/>
              <a:pathLst>
                <a:path w="21600" h="21600" extrusionOk="0">
                  <a:moveTo>
                    <a:pt x="16772" y="18407"/>
                  </a:moveTo>
                  <a:cubicBezTo>
                    <a:pt x="15501" y="19534"/>
                    <a:pt x="13976" y="20285"/>
                    <a:pt x="12452" y="20849"/>
                  </a:cubicBezTo>
                  <a:cubicBezTo>
                    <a:pt x="11181" y="21412"/>
                    <a:pt x="9402" y="21600"/>
                    <a:pt x="7878" y="21600"/>
                  </a:cubicBezTo>
                  <a:cubicBezTo>
                    <a:pt x="5591" y="21600"/>
                    <a:pt x="3558" y="21037"/>
                    <a:pt x="2033" y="20097"/>
                  </a:cubicBezTo>
                  <a:cubicBezTo>
                    <a:pt x="762" y="18970"/>
                    <a:pt x="0" y="17468"/>
                    <a:pt x="0" y="15777"/>
                  </a:cubicBezTo>
                  <a:cubicBezTo>
                    <a:pt x="0" y="13711"/>
                    <a:pt x="1271" y="11833"/>
                    <a:pt x="3812" y="10518"/>
                  </a:cubicBezTo>
                  <a:cubicBezTo>
                    <a:pt x="6353" y="9203"/>
                    <a:pt x="10927" y="8077"/>
                    <a:pt x="17026" y="7325"/>
                  </a:cubicBezTo>
                  <a:cubicBezTo>
                    <a:pt x="17026" y="5823"/>
                    <a:pt x="17026" y="5823"/>
                    <a:pt x="17026" y="5823"/>
                  </a:cubicBezTo>
                  <a:cubicBezTo>
                    <a:pt x="17026" y="4883"/>
                    <a:pt x="16518" y="3944"/>
                    <a:pt x="15501" y="3381"/>
                  </a:cubicBezTo>
                  <a:cubicBezTo>
                    <a:pt x="14231" y="2817"/>
                    <a:pt x="12960" y="2442"/>
                    <a:pt x="11181" y="2442"/>
                  </a:cubicBezTo>
                  <a:cubicBezTo>
                    <a:pt x="9656" y="2442"/>
                    <a:pt x="8386" y="2817"/>
                    <a:pt x="7115" y="3381"/>
                  </a:cubicBezTo>
                  <a:cubicBezTo>
                    <a:pt x="6099" y="3944"/>
                    <a:pt x="5082" y="4696"/>
                    <a:pt x="4320" y="5823"/>
                  </a:cubicBezTo>
                  <a:cubicBezTo>
                    <a:pt x="762" y="4320"/>
                    <a:pt x="762" y="4320"/>
                    <a:pt x="762" y="4320"/>
                  </a:cubicBezTo>
                  <a:cubicBezTo>
                    <a:pt x="2033" y="3005"/>
                    <a:pt x="3304" y="1878"/>
                    <a:pt x="5082" y="1127"/>
                  </a:cubicBezTo>
                  <a:cubicBezTo>
                    <a:pt x="6861" y="376"/>
                    <a:pt x="8894" y="0"/>
                    <a:pt x="11435" y="0"/>
                  </a:cubicBezTo>
                  <a:cubicBezTo>
                    <a:pt x="14485" y="0"/>
                    <a:pt x="16772" y="563"/>
                    <a:pt x="18551" y="1503"/>
                  </a:cubicBezTo>
                  <a:cubicBezTo>
                    <a:pt x="20075" y="2630"/>
                    <a:pt x="21092" y="4132"/>
                    <a:pt x="21092" y="6198"/>
                  </a:cubicBezTo>
                  <a:cubicBezTo>
                    <a:pt x="21092" y="17843"/>
                    <a:pt x="21092" y="17843"/>
                    <a:pt x="21092" y="17843"/>
                  </a:cubicBezTo>
                  <a:cubicBezTo>
                    <a:pt x="21092" y="18407"/>
                    <a:pt x="21092" y="18970"/>
                    <a:pt x="21092" y="19534"/>
                  </a:cubicBezTo>
                  <a:cubicBezTo>
                    <a:pt x="21346" y="20097"/>
                    <a:pt x="21346" y="20473"/>
                    <a:pt x="21600" y="21037"/>
                  </a:cubicBezTo>
                  <a:cubicBezTo>
                    <a:pt x="21600" y="21224"/>
                    <a:pt x="21600" y="21224"/>
                    <a:pt x="21600" y="21224"/>
                  </a:cubicBezTo>
                  <a:cubicBezTo>
                    <a:pt x="17280" y="21224"/>
                    <a:pt x="17280" y="21224"/>
                    <a:pt x="17280" y="21224"/>
                  </a:cubicBezTo>
                  <a:lnTo>
                    <a:pt x="16772" y="18407"/>
                  </a:lnTo>
                  <a:close/>
                  <a:moveTo>
                    <a:pt x="17026" y="15777"/>
                  </a:moveTo>
                  <a:cubicBezTo>
                    <a:pt x="17026" y="9955"/>
                    <a:pt x="17026" y="9955"/>
                    <a:pt x="17026" y="9955"/>
                  </a:cubicBezTo>
                  <a:cubicBezTo>
                    <a:pt x="12198" y="10706"/>
                    <a:pt x="8894" y="11457"/>
                    <a:pt x="6861" y="12397"/>
                  </a:cubicBezTo>
                  <a:cubicBezTo>
                    <a:pt x="4828" y="13336"/>
                    <a:pt x="3812" y="14463"/>
                    <a:pt x="3812" y="15965"/>
                  </a:cubicBezTo>
                  <a:cubicBezTo>
                    <a:pt x="3812" y="16904"/>
                    <a:pt x="4320" y="17656"/>
                    <a:pt x="5082" y="18219"/>
                  </a:cubicBezTo>
                  <a:cubicBezTo>
                    <a:pt x="5845" y="18783"/>
                    <a:pt x="7115" y="18970"/>
                    <a:pt x="8386" y="18970"/>
                  </a:cubicBezTo>
                  <a:cubicBezTo>
                    <a:pt x="9656" y="18970"/>
                    <a:pt x="10927" y="18783"/>
                    <a:pt x="12452" y="18219"/>
                  </a:cubicBezTo>
                  <a:cubicBezTo>
                    <a:pt x="13722" y="17656"/>
                    <a:pt x="15247" y="16904"/>
                    <a:pt x="17026" y="15777"/>
                  </a:cubicBez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42" name="Freeform 127"/>
            <p:cNvSpPr/>
            <p:nvPr/>
          </p:nvSpPr>
          <p:spPr>
            <a:xfrm>
              <a:off x="1148378" y="135512"/>
              <a:ext cx="83971" cy="112238"/>
            </a:xfrm>
            <a:custGeom>
              <a:avLst/>
              <a:gdLst/>
              <a:ahLst/>
              <a:cxnLst>
                <a:cxn ang="0">
                  <a:pos x="wd2" y="hd2"/>
                </a:cxn>
                <a:cxn ang="5400000">
                  <a:pos x="wd2" y="hd2"/>
                </a:cxn>
                <a:cxn ang="10800000">
                  <a:pos x="wd2" y="hd2"/>
                </a:cxn>
                <a:cxn ang="16200000">
                  <a:pos x="wd2" y="hd2"/>
                </a:cxn>
              </a:cxnLst>
              <a:rect l="0" t="0" r="r" b="b"/>
              <a:pathLst>
                <a:path w="21600" h="21600" extrusionOk="0">
                  <a:moveTo>
                    <a:pt x="21600" y="16386"/>
                  </a:moveTo>
                  <a:cubicBezTo>
                    <a:pt x="20607" y="18062"/>
                    <a:pt x="19117" y="19366"/>
                    <a:pt x="17379" y="20297"/>
                  </a:cubicBezTo>
                  <a:cubicBezTo>
                    <a:pt x="15641" y="21228"/>
                    <a:pt x="13407" y="21600"/>
                    <a:pt x="11172" y="21600"/>
                  </a:cubicBezTo>
                  <a:cubicBezTo>
                    <a:pt x="7448" y="21600"/>
                    <a:pt x="4717" y="20669"/>
                    <a:pt x="2731" y="18993"/>
                  </a:cubicBezTo>
                  <a:cubicBezTo>
                    <a:pt x="993" y="17131"/>
                    <a:pt x="0" y="14338"/>
                    <a:pt x="0" y="10800"/>
                  </a:cubicBezTo>
                  <a:cubicBezTo>
                    <a:pt x="0" y="7448"/>
                    <a:pt x="993" y="4841"/>
                    <a:pt x="2979" y="2979"/>
                  </a:cubicBezTo>
                  <a:cubicBezTo>
                    <a:pt x="4966" y="1117"/>
                    <a:pt x="7697" y="0"/>
                    <a:pt x="11172" y="0"/>
                  </a:cubicBezTo>
                  <a:cubicBezTo>
                    <a:pt x="13407" y="0"/>
                    <a:pt x="15641" y="559"/>
                    <a:pt x="17379" y="1490"/>
                  </a:cubicBezTo>
                  <a:cubicBezTo>
                    <a:pt x="19117" y="2607"/>
                    <a:pt x="20359" y="3910"/>
                    <a:pt x="21103" y="5772"/>
                  </a:cubicBezTo>
                  <a:cubicBezTo>
                    <a:pt x="17379" y="6703"/>
                    <a:pt x="17379" y="6703"/>
                    <a:pt x="17379" y="6703"/>
                  </a:cubicBezTo>
                  <a:cubicBezTo>
                    <a:pt x="16883" y="5400"/>
                    <a:pt x="15890" y="4283"/>
                    <a:pt x="14897" y="3724"/>
                  </a:cubicBezTo>
                  <a:cubicBezTo>
                    <a:pt x="13655" y="2979"/>
                    <a:pt x="12414" y="2607"/>
                    <a:pt x="10924" y="2607"/>
                  </a:cubicBezTo>
                  <a:cubicBezTo>
                    <a:pt x="8690" y="2607"/>
                    <a:pt x="6952" y="3352"/>
                    <a:pt x="5710" y="4655"/>
                  </a:cubicBezTo>
                  <a:cubicBezTo>
                    <a:pt x="4469" y="6145"/>
                    <a:pt x="3972" y="8193"/>
                    <a:pt x="3972" y="10800"/>
                  </a:cubicBezTo>
                  <a:cubicBezTo>
                    <a:pt x="3972" y="13593"/>
                    <a:pt x="4469" y="15641"/>
                    <a:pt x="5710" y="17131"/>
                  </a:cubicBezTo>
                  <a:cubicBezTo>
                    <a:pt x="6952" y="18434"/>
                    <a:pt x="8690" y="19179"/>
                    <a:pt x="11172" y="19179"/>
                  </a:cubicBezTo>
                  <a:cubicBezTo>
                    <a:pt x="12662" y="19179"/>
                    <a:pt x="14152" y="18807"/>
                    <a:pt x="15393" y="18062"/>
                  </a:cubicBezTo>
                  <a:cubicBezTo>
                    <a:pt x="16634" y="17317"/>
                    <a:pt x="17628" y="16386"/>
                    <a:pt x="18372" y="15083"/>
                  </a:cubicBezTo>
                  <a:lnTo>
                    <a:pt x="21600" y="16386"/>
                  </a:ln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sp>
          <p:nvSpPr>
            <p:cNvPr id="143" name="Freeform 128"/>
            <p:cNvSpPr/>
            <p:nvPr/>
          </p:nvSpPr>
          <p:spPr>
            <a:xfrm>
              <a:off x="1244816" y="136343"/>
              <a:ext cx="86466" cy="111407"/>
            </a:xfrm>
            <a:custGeom>
              <a:avLst/>
              <a:gdLst/>
              <a:ahLst/>
              <a:cxnLst>
                <a:cxn ang="0">
                  <a:pos x="wd2" y="hd2"/>
                </a:cxn>
                <a:cxn ang="5400000">
                  <a:pos x="wd2" y="hd2"/>
                </a:cxn>
                <a:cxn ang="10800000">
                  <a:pos x="wd2" y="hd2"/>
                </a:cxn>
                <a:cxn ang="16200000">
                  <a:pos x="wd2" y="hd2"/>
                </a:cxn>
              </a:cxnLst>
              <a:rect l="0" t="0" r="r" b="b"/>
              <a:pathLst>
                <a:path w="21600" h="21600" extrusionOk="0">
                  <a:moveTo>
                    <a:pt x="18960" y="15402"/>
                  </a:moveTo>
                  <a:cubicBezTo>
                    <a:pt x="21600" y="16717"/>
                    <a:pt x="21600" y="16717"/>
                    <a:pt x="21600" y="16717"/>
                  </a:cubicBezTo>
                  <a:cubicBezTo>
                    <a:pt x="20640" y="18407"/>
                    <a:pt x="19200" y="19722"/>
                    <a:pt x="17280" y="20473"/>
                  </a:cubicBezTo>
                  <a:cubicBezTo>
                    <a:pt x="15600" y="21224"/>
                    <a:pt x="13440" y="21600"/>
                    <a:pt x="10800" y="21600"/>
                  </a:cubicBezTo>
                  <a:cubicBezTo>
                    <a:pt x="7440" y="21600"/>
                    <a:pt x="4800" y="20661"/>
                    <a:pt x="2880" y="18970"/>
                  </a:cubicBezTo>
                  <a:cubicBezTo>
                    <a:pt x="960" y="17092"/>
                    <a:pt x="0" y="14275"/>
                    <a:pt x="0" y="10706"/>
                  </a:cubicBezTo>
                  <a:cubicBezTo>
                    <a:pt x="0" y="7325"/>
                    <a:pt x="960" y="4696"/>
                    <a:pt x="2880" y="2817"/>
                  </a:cubicBezTo>
                  <a:cubicBezTo>
                    <a:pt x="4800" y="939"/>
                    <a:pt x="7200" y="0"/>
                    <a:pt x="10560" y="0"/>
                  </a:cubicBezTo>
                  <a:cubicBezTo>
                    <a:pt x="13920" y="0"/>
                    <a:pt x="16560" y="939"/>
                    <a:pt x="18240" y="2630"/>
                  </a:cubicBezTo>
                  <a:cubicBezTo>
                    <a:pt x="20160" y="4508"/>
                    <a:pt x="21120" y="7137"/>
                    <a:pt x="21120" y="10518"/>
                  </a:cubicBezTo>
                  <a:cubicBezTo>
                    <a:pt x="21120" y="11457"/>
                    <a:pt x="21120" y="11457"/>
                    <a:pt x="21120" y="11457"/>
                  </a:cubicBezTo>
                  <a:cubicBezTo>
                    <a:pt x="3840" y="11457"/>
                    <a:pt x="3840" y="11457"/>
                    <a:pt x="3840" y="11457"/>
                  </a:cubicBezTo>
                  <a:cubicBezTo>
                    <a:pt x="3840" y="12021"/>
                    <a:pt x="3840" y="12021"/>
                    <a:pt x="3840" y="12021"/>
                  </a:cubicBezTo>
                  <a:cubicBezTo>
                    <a:pt x="3840" y="14275"/>
                    <a:pt x="4560" y="15965"/>
                    <a:pt x="6000" y="17280"/>
                  </a:cubicBezTo>
                  <a:cubicBezTo>
                    <a:pt x="7200" y="18595"/>
                    <a:pt x="9120" y="19158"/>
                    <a:pt x="11280" y="19158"/>
                  </a:cubicBezTo>
                  <a:cubicBezTo>
                    <a:pt x="12960" y="19158"/>
                    <a:pt x="14400" y="18783"/>
                    <a:pt x="15600" y="18219"/>
                  </a:cubicBezTo>
                  <a:cubicBezTo>
                    <a:pt x="17040" y="17468"/>
                    <a:pt x="18000" y="16717"/>
                    <a:pt x="18960" y="15402"/>
                  </a:cubicBezTo>
                  <a:close/>
                  <a:moveTo>
                    <a:pt x="4080" y="8828"/>
                  </a:moveTo>
                  <a:cubicBezTo>
                    <a:pt x="17040" y="8828"/>
                    <a:pt x="17040" y="8828"/>
                    <a:pt x="17040" y="8828"/>
                  </a:cubicBezTo>
                  <a:cubicBezTo>
                    <a:pt x="17040" y="6950"/>
                    <a:pt x="16320" y="5259"/>
                    <a:pt x="15360" y="4132"/>
                  </a:cubicBezTo>
                  <a:cubicBezTo>
                    <a:pt x="14160" y="3005"/>
                    <a:pt x="12480" y="2442"/>
                    <a:pt x="10560" y="2442"/>
                  </a:cubicBezTo>
                  <a:cubicBezTo>
                    <a:pt x="8640" y="2442"/>
                    <a:pt x="6960" y="3005"/>
                    <a:pt x="5760" y="4132"/>
                  </a:cubicBezTo>
                  <a:cubicBezTo>
                    <a:pt x="4800" y="5259"/>
                    <a:pt x="4080" y="6762"/>
                    <a:pt x="4080" y="8828"/>
                  </a:cubicBezTo>
                  <a:close/>
                </a:path>
              </a:pathLst>
            </a:custGeom>
            <a:solidFill>
              <a:srgbClr val="FFFFFF"/>
            </a:solidFill>
            <a:ln w="12700" cap="flat">
              <a:noFill/>
              <a:miter lim="400000"/>
            </a:ln>
            <a:effectLst/>
          </p:spPr>
          <p:txBody>
            <a:bodyPr wrap="square" lIns="45718" tIns="45718" rIns="45718" bIns="45718" numCol="1" anchor="t">
              <a:noAutofit/>
            </a:bodyPr>
            <a:lstStyle/>
            <a:p>
              <a:pPr>
                <a:defRPr>
                  <a:latin typeface="Arial"/>
                  <a:ea typeface="Arial"/>
                  <a:cs typeface="Arial"/>
                  <a:sym typeface="Arial"/>
                </a:defRPr>
              </a:pPr>
              <a:endParaRP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Footer Placeholder 3"/>
          <p:cNvSpPr txBox="1"/>
          <p:nvPr/>
        </p:nvSpPr>
        <p:spPr>
          <a:xfrm>
            <a:off x="585926" y="6557260"/>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80" name="Title 1"/>
          <p:cNvSpPr txBox="1">
            <a:spLocks noGrp="1"/>
          </p:cNvSpPr>
          <p:nvPr>
            <p:ph type="title"/>
          </p:nvPr>
        </p:nvSpPr>
        <p:spPr>
          <a:xfrm>
            <a:off x="585924" y="472164"/>
            <a:ext cx="7972153" cy="329876"/>
          </a:xfrm>
          <a:prstGeom prst="rect">
            <a:avLst/>
          </a:prstGeom>
        </p:spPr>
        <p:txBody>
          <a:bodyPr/>
          <a:lstStyle>
            <a:lvl1pPr defTabSz="886966">
              <a:defRPr sz="2300"/>
            </a:lvl1pPr>
          </a:lstStyle>
          <a:p>
            <a:r>
              <a:t>Priority actions</a:t>
            </a:r>
          </a:p>
        </p:txBody>
      </p:sp>
      <p:sp>
        <p:nvSpPr>
          <p:cNvPr id="181" name="Slide Number Placeholder 4"/>
          <p:cNvSpPr txBox="1">
            <a:spLocks noGrp="1"/>
          </p:cNvSpPr>
          <p:nvPr>
            <p:ph type="sldNum" sz="quarter" idx="4294967295"/>
          </p:nvPr>
        </p:nvSpPr>
        <p:spPr>
          <a:xfrm>
            <a:off x="8594521" y="6541661"/>
            <a:ext cx="131968"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182" name="Content Placeholder 2"/>
          <p:cNvSpPr txBox="1">
            <a:spLocks noGrp="1"/>
          </p:cNvSpPr>
          <p:nvPr>
            <p:ph type="body" idx="1"/>
          </p:nvPr>
        </p:nvSpPr>
        <p:spPr>
          <a:xfrm>
            <a:off x="585923" y="1125684"/>
            <a:ext cx="7972153" cy="3455446"/>
          </a:xfrm>
          <a:prstGeom prst="rect">
            <a:avLst/>
          </a:prstGeom>
        </p:spPr>
        <p:txBody>
          <a:bodyPr numCol="2" spcCol="359999"/>
          <a:lstStyle/>
          <a:p>
            <a:r>
              <a:t>Awareness around family and sexual violence experienced by people with disability</a:t>
            </a:r>
            <a:endParaRPr sz="1000" b="0"/>
          </a:p>
          <a:p>
            <a:pPr marL="596265" lvl="1" indent="-329565">
              <a:defRPr sz="1000" b="0"/>
            </a:pPr>
            <a:r>
              <a:t>There should be more information about where to go when a woman with disability has experienced domestic, family or sexual violence</a:t>
            </a:r>
          </a:p>
          <a:p>
            <a:pPr marL="596265" lvl="1" indent="-329565">
              <a:defRPr sz="1000" b="0"/>
            </a:pPr>
            <a:r>
              <a:t>The community should be aware of the rates of domestic, family violence and sexual violence against people with disability. People in the community should know what to do when they think a person with disability is being abused</a:t>
            </a:r>
          </a:p>
          <a:p>
            <a:pPr marL="596265" lvl="1" indent="-329565">
              <a:defRPr sz="1000" b="0"/>
            </a:pPr>
            <a:r>
              <a:t>More surveys and statistics are needed to understand how many women with disability experience domestic, family and sexual violence</a:t>
            </a:r>
          </a:p>
          <a:p>
            <a:pPr marL="596265" lvl="1" indent="-329565">
              <a:defRPr sz="1000" b="0"/>
            </a:pPr>
            <a:r>
              <a:t>Surveys and data should be collected in a way that is the same over the country, and easy to understand</a:t>
            </a:r>
          </a:p>
          <a:p>
            <a:pPr marL="596265" lvl="1" indent="-329565">
              <a:defRPr sz="1000" b="0"/>
            </a:pPr>
            <a:r>
              <a:t>The Fourth Action Plan and other government documents should be able to be read or heard by all people. There should be easy read versions. </a:t>
            </a:r>
          </a:p>
          <a:p>
            <a:endParaRPr sz="1000" b="0"/>
          </a:p>
          <a:p>
            <a:r>
              <a:t>Primary prevention and education</a:t>
            </a:r>
          </a:p>
          <a:p>
            <a:pPr marL="596265" lvl="1" indent="-329565">
              <a:defRPr sz="1000" b="0"/>
            </a:pPr>
            <a:r>
              <a:t>Respectful Relationships is a program that teaches young people about healthy relationships and what is not healthy. A version of this should be made for people with cognitive or intellectual disability and taught wherever they go to school </a:t>
            </a:r>
          </a:p>
          <a:p>
            <a:pPr marL="596265" lvl="1" indent="-329565">
              <a:defRPr sz="1000" b="0"/>
            </a:pPr>
            <a:r>
              <a:t>More information is needed in the community around people with disability and the importance of respect.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itle 1"/>
          <p:cNvSpPr txBox="1">
            <a:spLocks noGrp="1"/>
          </p:cNvSpPr>
          <p:nvPr>
            <p:ph type="title"/>
          </p:nvPr>
        </p:nvSpPr>
        <p:spPr>
          <a:xfrm>
            <a:off x="579268" y="720313"/>
            <a:ext cx="7809156" cy="5444991"/>
          </a:xfrm>
          <a:prstGeom prst="rect">
            <a:avLst/>
          </a:prstGeom>
        </p:spPr>
        <p:txBody>
          <a:bodyPr/>
          <a:lstStyle/>
          <a:p>
            <a:pPr algn="ctr">
              <a:defRPr sz="2800"/>
            </a:pPr>
            <a:r>
              <a:t/>
            </a:r>
            <a:br/>
            <a:r>
              <a:t/>
            </a:r>
            <a:br/>
            <a:r>
              <a:t>The Department of Social Services acknowledges the traditional owners of country throughout Australia, and their continuing connection to land, water and community. </a:t>
            </a:r>
            <a:br/>
            <a:r>
              <a:t/>
            </a:r>
            <a:br/>
            <a:r>
              <a:t>We pay our respects to them and their cultures,   	and to Elders past, present and emerging.   </a:t>
            </a:r>
          </a:p>
        </p:txBody>
      </p:sp>
    </p:spTree>
    <p:extLst>
      <p:ext uri="{BB962C8B-B14F-4D97-AF65-F5344CB8AC3E}">
        <p14:creationId xmlns:p14="http://schemas.microsoft.com/office/powerpoint/2010/main" val="256729566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Footer Placeholder 3"/>
          <p:cNvSpPr txBox="1"/>
          <p:nvPr/>
        </p:nvSpPr>
        <p:spPr>
          <a:xfrm>
            <a:off x="585926" y="6557260"/>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49" name="Title 1"/>
          <p:cNvSpPr txBox="1">
            <a:spLocks noGrp="1"/>
          </p:cNvSpPr>
          <p:nvPr>
            <p:ph type="title"/>
          </p:nvPr>
        </p:nvSpPr>
        <p:spPr>
          <a:xfrm>
            <a:off x="585925" y="472164"/>
            <a:ext cx="7972150" cy="329876"/>
          </a:xfrm>
          <a:prstGeom prst="rect">
            <a:avLst/>
          </a:prstGeom>
        </p:spPr>
        <p:txBody>
          <a:bodyPr/>
          <a:lstStyle>
            <a:lvl1pPr defTabSz="886966">
              <a:defRPr sz="2300"/>
            </a:lvl1pPr>
          </a:lstStyle>
          <a:p>
            <a:r>
              <a:t>About this document</a:t>
            </a:r>
          </a:p>
        </p:txBody>
      </p:sp>
      <p:sp>
        <p:nvSpPr>
          <p:cNvPr id="150"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151" name="Content Placeholder 2"/>
          <p:cNvSpPr txBox="1">
            <a:spLocks noGrp="1"/>
          </p:cNvSpPr>
          <p:nvPr>
            <p:ph type="body" idx="1"/>
          </p:nvPr>
        </p:nvSpPr>
        <p:spPr>
          <a:xfrm>
            <a:off x="723898" y="1378098"/>
            <a:ext cx="7834177" cy="3317728"/>
          </a:xfrm>
          <a:prstGeom prst="rect">
            <a:avLst/>
          </a:prstGeom>
        </p:spPr>
        <p:txBody>
          <a:bodyPr numCol="2" spcCol="359999"/>
          <a:lstStyle/>
          <a:p>
            <a:pPr>
              <a:defRPr sz="1100" b="0"/>
            </a:pPr>
            <a:r>
              <a:rPr dirty="0"/>
              <a:t>This material was commissioned by the Commonwealth of Australia to assist in the collection of information from consultation sessions workshops around Australia. The purpose of this material is to </a:t>
            </a:r>
            <a:r>
              <a:rPr dirty="0" err="1"/>
              <a:t>summarise</a:t>
            </a:r>
            <a:r>
              <a:rPr dirty="0"/>
              <a:t> consultations held by the Department of Social Services as part of the development of the Fourth Action Plan. This session was facilitated by Sue </a:t>
            </a:r>
            <a:r>
              <a:rPr dirty="0" err="1"/>
              <a:t>Salthouse</a:t>
            </a:r>
            <a:r>
              <a:rPr dirty="0"/>
              <a:t>, Didactic Enterprises Pty Ltd.</a:t>
            </a:r>
          </a:p>
          <a:p>
            <a:pPr>
              <a:defRPr sz="1100" b="0"/>
            </a:pPr>
            <a:r>
              <a:rPr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100" b="0"/>
            </a:pPr>
            <a:endParaRPr dirty="0"/>
          </a:p>
          <a:p>
            <a:pPr>
              <a:defRPr sz="1100" b="0"/>
            </a:pPr>
            <a:endParaRPr dirty="0"/>
          </a:p>
          <a:p>
            <a:pPr>
              <a:defRPr sz="1100" b="0"/>
            </a:pPr>
            <a:endParaRPr dirty="0"/>
          </a:p>
          <a:p>
            <a:pPr>
              <a:defRPr sz="1100" b="0"/>
            </a:pPr>
            <a:endParaRPr dirty="0"/>
          </a:p>
          <a:p>
            <a:pPr>
              <a:defRPr sz="1100" b="0"/>
            </a:pPr>
            <a:endParaRPr dirty="0"/>
          </a:p>
          <a:p>
            <a:pPr>
              <a:defRPr sz="1100" b="0"/>
            </a:pPr>
            <a:endParaRPr dirty="0"/>
          </a:p>
          <a:p>
            <a:pPr>
              <a:defRPr sz="1100" b="0"/>
            </a:pPr>
            <a:r>
              <a:rPr dirty="0"/>
              <a:t>Copyright notice — 2018</a:t>
            </a:r>
          </a:p>
          <a:p>
            <a:pPr>
              <a:defRPr sz="1100" b="0"/>
            </a:pPr>
            <a:r>
              <a:rPr dirty="0"/>
              <a:t>This document is licensed under the Creative Commons Attribution 4.0 International </a:t>
            </a:r>
            <a:r>
              <a:rPr dirty="0" err="1"/>
              <a:t>Licence</a:t>
            </a:r>
            <a:r>
              <a:rPr dirty="0"/>
              <a:t> </a:t>
            </a:r>
            <a:r>
              <a:rPr dirty="0" err="1"/>
              <a:t>Licence</a:t>
            </a:r>
            <a:r>
              <a:rPr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Footer Placeholder 3"/>
          <p:cNvSpPr txBox="1"/>
          <p:nvPr/>
        </p:nvSpPr>
        <p:spPr>
          <a:xfrm>
            <a:off x="585926" y="6557260"/>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4" name="Title 1"/>
          <p:cNvSpPr txBox="1">
            <a:spLocks noGrp="1"/>
          </p:cNvSpPr>
          <p:nvPr>
            <p:ph type="title"/>
          </p:nvPr>
        </p:nvSpPr>
        <p:spPr>
          <a:xfrm>
            <a:off x="585925" y="472164"/>
            <a:ext cx="7972150" cy="329876"/>
          </a:xfrm>
          <a:prstGeom prst="rect">
            <a:avLst/>
          </a:prstGeom>
        </p:spPr>
        <p:txBody>
          <a:bodyPr/>
          <a:lstStyle>
            <a:lvl1pPr defTabSz="886966">
              <a:defRPr sz="2300"/>
            </a:lvl1pPr>
          </a:lstStyle>
          <a:p>
            <a:r>
              <a:t>Participants of Melbourne Consultation</a:t>
            </a:r>
          </a:p>
        </p:txBody>
      </p:sp>
      <p:graphicFrame>
        <p:nvGraphicFramePr>
          <p:cNvPr id="155" name="Content Placeholder 7" descr="Department of Social Services&#10;First People’s Disability Network of Australia&#10;Children with Young People and Disability&#10;Department of Premier and Cabinet &#10;Office of the eSafety Commission&#10;LaTrobe University&#10;Migration Council&#10;Office of the Disability Services Commission (ODSC) Victoria&#10;Department of Prime Minister and Cabinet (PMC)&#10;Women with Disabilities Victoria (WDV)&#10;Southern Cross University (SCU)&#10;Women’s Information and Referral Exchange Inc (WIRE)&#10;National Disability Services (NDS)&#10;Victorian Advocacy League for Individuals with Disability (VALID)&#10;Australian Women Against Violence Alliance (AWAVA)&#10;Victim Survivor Advocate"/>
          <p:cNvGraphicFramePr/>
          <p:nvPr>
            <p:extLst>
              <p:ext uri="{D42A27DB-BD31-4B8C-83A1-F6EECF244321}">
                <p14:modId xmlns:p14="http://schemas.microsoft.com/office/powerpoint/2010/main" val="2020126893"/>
              </p:ext>
            </p:extLst>
          </p:nvPr>
        </p:nvGraphicFramePr>
        <p:xfrm>
          <a:off x="2288926" y="1280413"/>
          <a:ext cx="4250394" cy="4152900"/>
        </p:xfrm>
        <a:graphic>
          <a:graphicData uri="http://schemas.openxmlformats.org/drawingml/2006/table">
            <a:tbl>
              <a:tblPr bandRow="1">
                <a:tableStyleId>{4C3C2611-4C71-4FC5-86AE-919BDF0F9419}</a:tableStyleId>
              </a:tblPr>
              <a:tblGrid>
                <a:gridCol w="4250394">
                  <a:extLst>
                    <a:ext uri="{9D8B030D-6E8A-4147-A177-3AD203B41FA5}">
                      <a16:colId xmlns:a16="http://schemas.microsoft.com/office/drawing/2014/main" val="20000"/>
                    </a:ext>
                  </a:extLst>
                </a:gridCol>
              </a:tblGrid>
              <a:tr h="248920">
                <a:tc>
                  <a:txBody>
                    <a:bodyPr/>
                    <a:lstStyle/>
                    <a:p>
                      <a:pPr algn="l">
                        <a:defRPr sz="1800"/>
                      </a:pPr>
                      <a:r>
                        <a:rPr sz="1100">
                          <a:sym typeface="Calibri"/>
                        </a:rPr>
                        <a:t>Department of Social Services</a:t>
                      </a:r>
                    </a:p>
                  </a:txBody>
                  <a:tcPr marL="45720" marR="45720" anchor="ctr" horzOverflow="overflow"/>
                </a:tc>
                <a:extLst>
                  <a:ext uri="{0D108BD9-81ED-4DB2-BD59-A6C34878D82A}">
                    <a16:rowId xmlns:a16="http://schemas.microsoft.com/office/drawing/2014/main" val="10000"/>
                  </a:ext>
                </a:extLst>
              </a:tr>
              <a:tr h="248920">
                <a:tc>
                  <a:txBody>
                    <a:bodyPr/>
                    <a:lstStyle/>
                    <a:p>
                      <a:pPr algn="l">
                        <a:defRPr sz="1800"/>
                      </a:pPr>
                      <a:r>
                        <a:rPr sz="1100" dirty="0">
                          <a:sym typeface="Calibri"/>
                        </a:rPr>
                        <a:t>First People’s Disability Network of Australia</a:t>
                      </a:r>
                    </a:p>
                  </a:txBody>
                  <a:tcPr marL="45720" marR="45720" anchor="ctr" horzOverflow="overflow"/>
                </a:tc>
                <a:extLst>
                  <a:ext uri="{0D108BD9-81ED-4DB2-BD59-A6C34878D82A}">
                    <a16:rowId xmlns:a16="http://schemas.microsoft.com/office/drawing/2014/main" val="10001"/>
                  </a:ext>
                </a:extLst>
              </a:tr>
              <a:tr h="248920">
                <a:tc>
                  <a:txBody>
                    <a:bodyPr/>
                    <a:lstStyle/>
                    <a:p>
                      <a:pPr algn="l">
                        <a:defRPr sz="1800"/>
                      </a:pPr>
                      <a:r>
                        <a:rPr sz="1100">
                          <a:sym typeface="Calibri"/>
                        </a:rPr>
                        <a:t>Children with Young People and Disability</a:t>
                      </a:r>
                    </a:p>
                  </a:txBody>
                  <a:tcPr marL="45720" marR="45720" anchor="ctr" horzOverflow="overflow"/>
                </a:tc>
                <a:extLst>
                  <a:ext uri="{0D108BD9-81ED-4DB2-BD59-A6C34878D82A}">
                    <a16:rowId xmlns:a16="http://schemas.microsoft.com/office/drawing/2014/main" val="10002"/>
                  </a:ext>
                </a:extLst>
              </a:tr>
              <a:tr h="248920">
                <a:tc>
                  <a:txBody>
                    <a:bodyPr/>
                    <a:lstStyle/>
                    <a:p>
                      <a:pPr algn="l">
                        <a:defRPr sz="1800"/>
                      </a:pPr>
                      <a:r>
                        <a:rPr sz="1100">
                          <a:sym typeface="Calibri"/>
                        </a:rPr>
                        <a:t>Department of Premier and Cabinet </a:t>
                      </a:r>
                    </a:p>
                  </a:txBody>
                  <a:tcPr marL="45720" marR="45720" anchor="ctr" horzOverflow="overflow"/>
                </a:tc>
                <a:extLst>
                  <a:ext uri="{0D108BD9-81ED-4DB2-BD59-A6C34878D82A}">
                    <a16:rowId xmlns:a16="http://schemas.microsoft.com/office/drawing/2014/main" val="10003"/>
                  </a:ext>
                </a:extLst>
              </a:tr>
              <a:tr h="248920">
                <a:tc>
                  <a:txBody>
                    <a:bodyPr/>
                    <a:lstStyle/>
                    <a:p>
                      <a:pPr algn="l">
                        <a:defRPr sz="1800"/>
                      </a:pPr>
                      <a:r>
                        <a:rPr sz="1100">
                          <a:sym typeface="Calibri"/>
                        </a:rPr>
                        <a:t>Office of the eSafety Commission</a:t>
                      </a:r>
                    </a:p>
                  </a:txBody>
                  <a:tcPr marL="45720" marR="45720" anchor="ctr" horzOverflow="overflow"/>
                </a:tc>
                <a:extLst>
                  <a:ext uri="{0D108BD9-81ED-4DB2-BD59-A6C34878D82A}">
                    <a16:rowId xmlns:a16="http://schemas.microsoft.com/office/drawing/2014/main" val="10004"/>
                  </a:ext>
                </a:extLst>
              </a:tr>
              <a:tr h="248920">
                <a:tc>
                  <a:txBody>
                    <a:bodyPr/>
                    <a:lstStyle/>
                    <a:p>
                      <a:pPr algn="l">
                        <a:defRPr sz="1800"/>
                      </a:pPr>
                      <a:r>
                        <a:rPr sz="1100">
                          <a:sym typeface="Calibri"/>
                        </a:rPr>
                        <a:t>LaTrobe University</a:t>
                      </a:r>
                    </a:p>
                  </a:txBody>
                  <a:tcPr marL="45720" marR="45720" anchor="ctr" horzOverflow="overflow"/>
                </a:tc>
                <a:extLst>
                  <a:ext uri="{0D108BD9-81ED-4DB2-BD59-A6C34878D82A}">
                    <a16:rowId xmlns:a16="http://schemas.microsoft.com/office/drawing/2014/main" val="10005"/>
                  </a:ext>
                </a:extLst>
              </a:tr>
              <a:tr h="144046">
                <a:tc>
                  <a:txBody>
                    <a:bodyPr/>
                    <a:lstStyle/>
                    <a:p>
                      <a:pPr algn="l">
                        <a:defRPr sz="1800"/>
                      </a:pPr>
                      <a:r>
                        <a:rPr sz="1100">
                          <a:sym typeface="Calibri"/>
                        </a:rPr>
                        <a:t>Migration Council</a:t>
                      </a:r>
                    </a:p>
                  </a:txBody>
                  <a:tcPr marL="45720" marR="45720" anchor="ctr" horzOverflow="overflow"/>
                </a:tc>
                <a:extLst>
                  <a:ext uri="{0D108BD9-81ED-4DB2-BD59-A6C34878D82A}">
                    <a16:rowId xmlns:a16="http://schemas.microsoft.com/office/drawing/2014/main" val="10006"/>
                  </a:ext>
                </a:extLst>
              </a:tr>
              <a:tr h="248920">
                <a:tc>
                  <a:txBody>
                    <a:bodyPr/>
                    <a:lstStyle/>
                    <a:p>
                      <a:pPr algn="l">
                        <a:defRPr sz="1800"/>
                      </a:pPr>
                      <a:r>
                        <a:rPr sz="1100">
                          <a:sym typeface="Calibri"/>
                        </a:rPr>
                        <a:t>Office of the Disability Services Commission (ODSC) Victoria</a:t>
                      </a:r>
                    </a:p>
                  </a:txBody>
                  <a:tcPr marL="45720" marR="45720" anchor="ctr" horzOverflow="overflow"/>
                </a:tc>
                <a:extLst>
                  <a:ext uri="{0D108BD9-81ED-4DB2-BD59-A6C34878D82A}">
                    <a16:rowId xmlns:a16="http://schemas.microsoft.com/office/drawing/2014/main" val="10007"/>
                  </a:ext>
                </a:extLst>
              </a:tr>
              <a:tr h="266700">
                <a:tc>
                  <a:txBody>
                    <a:bodyPr/>
                    <a:lstStyle/>
                    <a:p>
                      <a:pPr algn="l">
                        <a:defRPr sz="1800"/>
                      </a:pPr>
                      <a:r>
                        <a:rPr sz="1100">
                          <a:sym typeface="Calibri"/>
                        </a:rPr>
                        <a:t>Department of Prime Minister and Cabinet (PMC)</a:t>
                      </a:r>
                    </a:p>
                  </a:txBody>
                  <a:tcPr marL="45720" marR="45720" anchor="ctr" horzOverflow="overflow"/>
                </a:tc>
                <a:extLst>
                  <a:ext uri="{0D108BD9-81ED-4DB2-BD59-A6C34878D82A}">
                    <a16:rowId xmlns:a16="http://schemas.microsoft.com/office/drawing/2014/main" val="10008"/>
                  </a:ext>
                </a:extLst>
              </a:tr>
              <a:tr h="248920">
                <a:tc>
                  <a:txBody>
                    <a:bodyPr/>
                    <a:lstStyle/>
                    <a:p>
                      <a:pPr algn="l">
                        <a:defRPr sz="1800"/>
                      </a:pPr>
                      <a:r>
                        <a:rPr sz="1100">
                          <a:sym typeface="Calibri"/>
                        </a:rPr>
                        <a:t>Women with Disabilities Victoria (WDV)</a:t>
                      </a:r>
                    </a:p>
                  </a:txBody>
                  <a:tcPr marL="45720" marR="45720" anchor="ctr" horzOverflow="overflow"/>
                </a:tc>
                <a:extLst>
                  <a:ext uri="{0D108BD9-81ED-4DB2-BD59-A6C34878D82A}">
                    <a16:rowId xmlns:a16="http://schemas.microsoft.com/office/drawing/2014/main" val="10009"/>
                  </a:ext>
                </a:extLst>
              </a:tr>
              <a:tr h="248920">
                <a:tc>
                  <a:txBody>
                    <a:bodyPr/>
                    <a:lstStyle/>
                    <a:p>
                      <a:pPr algn="l">
                        <a:defRPr sz="1800"/>
                      </a:pPr>
                      <a:r>
                        <a:rPr sz="1100">
                          <a:sym typeface="Calibri"/>
                        </a:rPr>
                        <a:t>Southern Cross University (SCU)</a:t>
                      </a:r>
                    </a:p>
                  </a:txBody>
                  <a:tcPr marL="45720" marR="45720" anchor="ctr" horzOverflow="overflow"/>
                </a:tc>
                <a:extLst>
                  <a:ext uri="{0D108BD9-81ED-4DB2-BD59-A6C34878D82A}">
                    <a16:rowId xmlns:a16="http://schemas.microsoft.com/office/drawing/2014/main" val="10010"/>
                  </a:ext>
                </a:extLst>
              </a:tr>
              <a:tr h="248920">
                <a:tc>
                  <a:txBody>
                    <a:bodyPr/>
                    <a:lstStyle/>
                    <a:p>
                      <a:pPr algn="l">
                        <a:defRPr sz="1800"/>
                      </a:pPr>
                      <a:r>
                        <a:rPr sz="1100">
                          <a:sym typeface="Calibri"/>
                        </a:rPr>
                        <a:t>Women’s Information and Referral Exchange Inc (WIRE)</a:t>
                      </a:r>
                    </a:p>
                  </a:txBody>
                  <a:tcPr marL="45720" marR="45720" anchor="ctr" horzOverflow="overflow"/>
                </a:tc>
                <a:extLst>
                  <a:ext uri="{0D108BD9-81ED-4DB2-BD59-A6C34878D82A}">
                    <a16:rowId xmlns:a16="http://schemas.microsoft.com/office/drawing/2014/main" val="10011"/>
                  </a:ext>
                </a:extLst>
              </a:tr>
              <a:tr h="248920">
                <a:tc>
                  <a:txBody>
                    <a:bodyPr/>
                    <a:lstStyle/>
                    <a:p>
                      <a:pPr algn="l">
                        <a:defRPr sz="1800"/>
                      </a:pPr>
                      <a:r>
                        <a:rPr sz="1100">
                          <a:sym typeface="Calibri"/>
                        </a:rPr>
                        <a:t>National Disability Services (NDS)</a:t>
                      </a:r>
                    </a:p>
                  </a:txBody>
                  <a:tcPr marL="45720" marR="45720" anchor="ctr" horzOverflow="overflow"/>
                </a:tc>
                <a:extLst>
                  <a:ext uri="{0D108BD9-81ED-4DB2-BD59-A6C34878D82A}">
                    <a16:rowId xmlns:a16="http://schemas.microsoft.com/office/drawing/2014/main" val="10012"/>
                  </a:ext>
                </a:extLst>
              </a:tr>
              <a:tr h="248920">
                <a:tc>
                  <a:txBody>
                    <a:bodyPr/>
                    <a:lstStyle/>
                    <a:p>
                      <a:pPr algn="l">
                        <a:defRPr sz="1800"/>
                      </a:pPr>
                      <a:r>
                        <a:rPr sz="1100">
                          <a:sym typeface="Calibri"/>
                        </a:rPr>
                        <a:t>Victorian Advocacy League for Individuals with Disability (VALID)</a:t>
                      </a:r>
                    </a:p>
                  </a:txBody>
                  <a:tcPr marL="45720" marR="45720" anchor="ctr" horzOverflow="overflow"/>
                </a:tc>
                <a:extLst>
                  <a:ext uri="{0D108BD9-81ED-4DB2-BD59-A6C34878D82A}">
                    <a16:rowId xmlns:a16="http://schemas.microsoft.com/office/drawing/2014/main" val="10013"/>
                  </a:ext>
                </a:extLst>
              </a:tr>
              <a:tr h="248920">
                <a:tc>
                  <a:txBody>
                    <a:bodyPr/>
                    <a:lstStyle/>
                    <a:p>
                      <a:pPr algn="l">
                        <a:defRPr sz="1800"/>
                      </a:pPr>
                      <a:r>
                        <a:rPr sz="1100">
                          <a:sym typeface="Calibri"/>
                        </a:rPr>
                        <a:t>Australian Women Against Violence Alliance (AWAVA)</a:t>
                      </a:r>
                    </a:p>
                  </a:txBody>
                  <a:tcPr marL="45720" marR="45720" anchor="ctr" horzOverflow="overflow"/>
                </a:tc>
                <a:extLst>
                  <a:ext uri="{0D108BD9-81ED-4DB2-BD59-A6C34878D82A}">
                    <a16:rowId xmlns:a16="http://schemas.microsoft.com/office/drawing/2014/main" val="10014"/>
                  </a:ext>
                </a:extLst>
              </a:tr>
              <a:tr h="248920">
                <a:tc>
                  <a:txBody>
                    <a:bodyPr/>
                    <a:lstStyle/>
                    <a:p>
                      <a:pPr algn="l">
                        <a:defRPr sz="1800"/>
                      </a:pPr>
                      <a:r>
                        <a:rPr sz="1100" dirty="0">
                          <a:sym typeface="Calibri"/>
                        </a:rPr>
                        <a:t>Victim Survivor Advocate</a:t>
                      </a:r>
                    </a:p>
                  </a:txBody>
                  <a:tcPr marL="45720" marR="45720" anchor="ctr" horzOverflow="overflow"/>
                </a:tc>
                <a:extLst>
                  <a:ext uri="{0D108BD9-81ED-4DB2-BD59-A6C34878D82A}">
                    <a16:rowId xmlns:a16="http://schemas.microsoft.com/office/drawing/2014/main" val="10015"/>
                  </a:ext>
                </a:extLst>
              </a:tr>
            </a:tbl>
          </a:graphicData>
        </a:graphic>
      </p:graphicFrame>
      <p:sp>
        <p:nvSpPr>
          <p:cNvPr id="156"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itle 1"/>
          <p:cNvSpPr txBox="1">
            <a:spLocks noGrp="1"/>
          </p:cNvSpPr>
          <p:nvPr>
            <p:ph type="title"/>
          </p:nvPr>
        </p:nvSpPr>
        <p:spPr>
          <a:xfrm>
            <a:off x="579265" y="3987307"/>
            <a:ext cx="6120007" cy="2160000"/>
          </a:xfrm>
          <a:prstGeom prst="rect">
            <a:avLst/>
          </a:prstGeom>
        </p:spPr>
        <p:txBody>
          <a:bodyPr/>
          <a:lstStyle/>
          <a:p>
            <a:r>
              <a:t>Key themes</a:t>
            </a:r>
          </a:p>
        </p:txBody>
      </p:sp>
      <p:sp>
        <p:nvSpPr>
          <p:cNvPr id="159" name="Slide Number Placeholder 3"/>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000000"/>
                </a:solidFill>
              </a:defRPr>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Footer Placeholder 3"/>
          <p:cNvSpPr txBox="1"/>
          <p:nvPr/>
        </p:nvSpPr>
        <p:spPr>
          <a:xfrm>
            <a:off x="585926" y="6557260"/>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2" name="Title 1"/>
          <p:cNvSpPr txBox="1">
            <a:spLocks noGrp="1"/>
          </p:cNvSpPr>
          <p:nvPr>
            <p:ph type="title"/>
          </p:nvPr>
        </p:nvSpPr>
        <p:spPr>
          <a:xfrm>
            <a:off x="585924" y="472164"/>
            <a:ext cx="7972153" cy="329876"/>
          </a:xfrm>
          <a:prstGeom prst="rect">
            <a:avLst/>
          </a:prstGeom>
        </p:spPr>
        <p:txBody>
          <a:bodyPr/>
          <a:lstStyle>
            <a:lvl1pPr defTabSz="886966">
              <a:defRPr sz="2300"/>
            </a:lvl1pPr>
          </a:lstStyle>
          <a:p>
            <a:r>
              <a:t>Key themes</a:t>
            </a:r>
          </a:p>
        </p:txBody>
      </p:sp>
      <p:sp>
        <p:nvSpPr>
          <p:cNvPr id="163" name="Content Placeholder 2"/>
          <p:cNvSpPr txBox="1">
            <a:spLocks noGrp="1"/>
          </p:cNvSpPr>
          <p:nvPr>
            <p:ph type="body" idx="1"/>
          </p:nvPr>
        </p:nvSpPr>
        <p:spPr>
          <a:xfrm>
            <a:off x="585923" y="1125686"/>
            <a:ext cx="7972153" cy="4175522"/>
          </a:xfrm>
          <a:prstGeom prst="rect">
            <a:avLst/>
          </a:prstGeom>
        </p:spPr>
        <p:txBody>
          <a:bodyPr numCol="2" spcCol="359999"/>
          <a:lstStyle/>
          <a:p>
            <a:r>
              <a:t>Knowing how to get to safety</a:t>
            </a:r>
          </a:p>
          <a:p>
            <a:pPr marL="596265" lvl="1" indent="-329565">
              <a:defRPr sz="1000" b="0"/>
            </a:pPr>
            <a:r>
              <a:t>Services need to make people with disability feel safe and comfortable when they are trying to report or leave violent situations</a:t>
            </a:r>
          </a:p>
          <a:p>
            <a:pPr marL="596265" lvl="1" indent="-329565">
              <a:defRPr sz="1000" b="0"/>
            </a:pPr>
            <a:r>
              <a:t>It can be hard for people with disability to leave unsafe homes when they have ben modified for accessibility</a:t>
            </a:r>
          </a:p>
          <a:p>
            <a:pPr marL="596265" lvl="1" indent="-329565">
              <a:defRPr sz="1000" b="0"/>
            </a:pPr>
            <a:r>
              <a:t>The person who is meant to be a family member or support worker can also be the person who is using violence against them. This can make it hard to find someone to report the violence to</a:t>
            </a:r>
          </a:p>
          <a:p>
            <a:pPr marL="596265" lvl="1" indent="-329565">
              <a:defRPr sz="1000" b="0"/>
            </a:pPr>
            <a:r>
              <a:t>Some people with disability worry about not being able to access services if they report violence or leave the person using violence  </a:t>
            </a:r>
          </a:p>
          <a:p>
            <a:pPr marL="596265" lvl="1" indent="-329565">
              <a:defRPr sz="1000" b="0"/>
            </a:pPr>
            <a:r>
              <a:t>People with disability who have children worry that reporting violence could mean that their children are taken from them</a:t>
            </a:r>
          </a:p>
          <a:p>
            <a:pPr marL="596265" lvl="1" indent="-329565">
              <a:defRPr sz="1000" b="0"/>
            </a:pPr>
            <a:r>
              <a:t>Not having money or a job, or not knowing how to manage money can stop people leaving violent relationships</a:t>
            </a:r>
          </a:p>
          <a:p>
            <a:endParaRPr sz="1000" b="0"/>
          </a:p>
          <a:p>
            <a:endParaRPr sz="1000" b="0"/>
          </a:p>
          <a:p>
            <a:endParaRPr sz="1000" b="0"/>
          </a:p>
          <a:p>
            <a:r>
              <a:t>Primary prevention and education that is accessible to people with disability</a:t>
            </a:r>
          </a:p>
          <a:p>
            <a:pPr marL="596265" lvl="1" indent="-329565">
              <a:defRPr sz="1000" b="0"/>
            </a:pPr>
            <a:r>
              <a:t>Workers in both mainstream services and disability-specific services should know about domestic and family violence and be able to help women with disability who experience it</a:t>
            </a:r>
          </a:p>
          <a:p>
            <a:pPr marL="596265" lvl="1" indent="-329565">
              <a:defRPr sz="1000" b="0"/>
            </a:pPr>
            <a:r>
              <a:t>Education and information is needed for children with disability to know about abusive behaviours and who to report them to</a:t>
            </a:r>
          </a:p>
          <a:p>
            <a:pPr marL="596265" lvl="1" indent="-329565">
              <a:defRPr sz="1000" b="0"/>
            </a:pPr>
            <a:r>
              <a:t>Respectful Relationships education must be made accessible to young people with cognitive impairment or intellectual disability</a:t>
            </a:r>
          </a:p>
        </p:txBody>
      </p:sp>
      <p:sp>
        <p:nvSpPr>
          <p:cNvPr id="164" name="Slide Number Placeholder 4"/>
          <p:cNvSpPr txBox="1">
            <a:spLocks noGrp="1"/>
          </p:cNvSpPr>
          <p:nvPr>
            <p:ph type="sldNum" sz="quarter" idx="4294967295"/>
          </p:nvPr>
        </p:nvSpPr>
        <p:spPr>
          <a:xfrm>
            <a:off x="8599489"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Footer Placeholder 3"/>
          <p:cNvSpPr txBox="1"/>
          <p:nvPr/>
        </p:nvSpPr>
        <p:spPr>
          <a:xfrm>
            <a:off x="585926" y="6557260"/>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7" name="Title 1"/>
          <p:cNvSpPr txBox="1">
            <a:spLocks noGrp="1"/>
          </p:cNvSpPr>
          <p:nvPr>
            <p:ph type="title"/>
          </p:nvPr>
        </p:nvSpPr>
        <p:spPr>
          <a:xfrm>
            <a:off x="585924" y="472164"/>
            <a:ext cx="7972153" cy="329876"/>
          </a:xfrm>
          <a:prstGeom prst="rect">
            <a:avLst/>
          </a:prstGeom>
        </p:spPr>
        <p:txBody>
          <a:bodyPr/>
          <a:lstStyle>
            <a:lvl1pPr defTabSz="886966">
              <a:defRPr sz="2300"/>
            </a:lvl1pPr>
          </a:lstStyle>
          <a:p>
            <a:r>
              <a:t>Key themes</a:t>
            </a:r>
          </a:p>
        </p:txBody>
      </p:sp>
      <p:sp>
        <p:nvSpPr>
          <p:cNvPr id="168" name="Slide Number Placeholder 4"/>
          <p:cNvSpPr txBox="1">
            <a:spLocks noGrp="1"/>
          </p:cNvSpPr>
          <p:nvPr>
            <p:ph type="sldNum" sz="quarter" idx="4294967295"/>
          </p:nvPr>
        </p:nvSpPr>
        <p:spPr>
          <a:xfrm>
            <a:off x="8599489"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69" name="Content Placeholder 2"/>
          <p:cNvSpPr txBox="1">
            <a:spLocks noGrp="1"/>
          </p:cNvSpPr>
          <p:nvPr>
            <p:ph type="body" idx="1"/>
          </p:nvPr>
        </p:nvSpPr>
        <p:spPr>
          <a:xfrm>
            <a:off x="585925" y="1125686"/>
            <a:ext cx="8008595" cy="3616543"/>
          </a:xfrm>
          <a:prstGeom prst="rect">
            <a:avLst/>
          </a:prstGeom>
        </p:spPr>
        <p:txBody>
          <a:bodyPr numCol="2" spcCol="359999"/>
          <a:lstStyle/>
          <a:p>
            <a:r>
              <a:t>How organisations and support services respond to people with disability experiencing violence needs to change</a:t>
            </a:r>
          </a:p>
          <a:p>
            <a:pPr marL="596265" lvl="1" indent="-329565">
              <a:defRPr sz="1000" b="0"/>
            </a:pPr>
            <a:r>
              <a:t>Disability support workers often do not know about domestic and sexual violence</a:t>
            </a:r>
          </a:p>
          <a:p>
            <a:pPr marL="596265" lvl="1" indent="-329565">
              <a:defRPr sz="1000" b="0"/>
            </a:pPr>
            <a:r>
              <a:t>Disability support services and the National Disability Insurance Scheme need to understand domestic, family and sexual violence better</a:t>
            </a:r>
          </a:p>
          <a:p>
            <a:pPr marL="596265" lvl="1" indent="-329565">
              <a:defRPr sz="1000" b="0"/>
            </a:pPr>
            <a:r>
              <a:t>Domestic, family and sexual violence workers often do not know about working with people with disability</a:t>
            </a:r>
          </a:p>
          <a:p>
            <a:pPr marL="596265" lvl="1" indent="-329565">
              <a:defRPr sz="1000" b="0"/>
            </a:pPr>
            <a:r>
              <a:t>Plans for people with disability who have been abused need to be based on the experience a person has had. They should not follow the same approach for everyone</a:t>
            </a:r>
          </a:p>
          <a:p>
            <a:pPr marL="596265" lvl="1" indent="-329565">
              <a:defRPr sz="1000" b="0"/>
            </a:pPr>
            <a:r>
              <a:t>Organisations need to know how to see when a carer/support worker is being violent to a person with disability</a:t>
            </a:r>
          </a:p>
          <a:p>
            <a:pPr marL="596265" lvl="1" indent="-329565">
              <a:defRPr sz="1000" b="0"/>
            </a:pPr>
            <a:r>
              <a:t>Good examples of working with women with disability who have experienced violence should be shared across workers and organisations across Australia</a:t>
            </a:r>
          </a:p>
          <a:p>
            <a:pPr marL="596265" lvl="1" indent="-329565">
              <a:defRPr sz="1000" b="0"/>
            </a:pPr>
            <a:r>
              <a:t>People with disability can use family and sexual violence. Organisations need to be able to work with these people to change their behaviour</a:t>
            </a:r>
          </a:p>
          <a:p>
            <a:r>
              <a:t>Responses understand that people with disability are diverse</a:t>
            </a:r>
          </a:p>
          <a:p>
            <a:pPr marL="596265" lvl="1" indent="-329565">
              <a:defRPr sz="1000" b="0"/>
            </a:pPr>
            <a:r>
              <a:t>Women with disability come from many different backgrounds (i.e. Aboriginal and Torres Strait, culturally and linguistically diverse, young people, older people). The way they are supported should understand this</a:t>
            </a:r>
          </a:p>
          <a:p>
            <a:pPr marL="596265" lvl="1" indent="-329565">
              <a:defRPr sz="1000" b="0"/>
            </a:pPr>
            <a:r>
              <a:t>Not everyone has the same disability. Disability can be physical, intellectual, mental, developmental. Workers and the community should know this when they are supporting people with disability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itle 1"/>
          <p:cNvSpPr txBox="1">
            <a:spLocks noGrp="1"/>
          </p:cNvSpPr>
          <p:nvPr>
            <p:ph type="title"/>
          </p:nvPr>
        </p:nvSpPr>
        <p:spPr>
          <a:xfrm>
            <a:off x="579265" y="3987307"/>
            <a:ext cx="6120007" cy="2160000"/>
          </a:xfrm>
          <a:prstGeom prst="rect">
            <a:avLst/>
          </a:prstGeom>
        </p:spPr>
        <p:txBody>
          <a:bodyPr/>
          <a:lstStyle/>
          <a:p>
            <a:r>
              <a:t>Priority actions</a:t>
            </a:r>
          </a:p>
        </p:txBody>
      </p:sp>
      <p:sp>
        <p:nvSpPr>
          <p:cNvPr id="172" name="Slide Number Placeholder 3"/>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000000"/>
                </a:solidFill>
              </a:defRPr>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Footer Placeholder 3"/>
          <p:cNvSpPr txBox="1"/>
          <p:nvPr/>
        </p:nvSpPr>
        <p:spPr>
          <a:xfrm>
            <a:off x="585926" y="6557260"/>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75" name="Title 1"/>
          <p:cNvSpPr txBox="1">
            <a:spLocks noGrp="1"/>
          </p:cNvSpPr>
          <p:nvPr>
            <p:ph type="title"/>
          </p:nvPr>
        </p:nvSpPr>
        <p:spPr>
          <a:xfrm>
            <a:off x="585924" y="472164"/>
            <a:ext cx="7972153" cy="329876"/>
          </a:xfrm>
          <a:prstGeom prst="rect">
            <a:avLst/>
          </a:prstGeom>
        </p:spPr>
        <p:txBody>
          <a:bodyPr/>
          <a:lstStyle>
            <a:lvl1pPr defTabSz="886966">
              <a:defRPr sz="2300"/>
            </a:lvl1pPr>
          </a:lstStyle>
          <a:p>
            <a:r>
              <a:t>Priority actions</a:t>
            </a:r>
          </a:p>
        </p:txBody>
      </p:sp>
      <p:sp>
        <p:nvSpPr>
          <p:cNvPr id="176" name="Slide Number Placeholder 4"/>
          <p:cNvSpPr txBox="1">
            <a:spLocks noGrp="1"/>
          </p:cNvSpPr>
          <p:nvPr>
            <p:ph type="sldNum" sz="quarter" idx="4294967295"/>
          </p:nvPr>
        </p:nvSpPr>
        <p:spPr>
          <a:xfrm>
            <a:off x="8599489"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177" name="Content Placeholder 2"/>
          <p:cNvSpPr txBox="1">
            <a:spLocks noGrp="1"/>
          </p:cNvSpPr>
          <p:nvPr>
            <p:ph type="body" idx="1"/>
          </p:nvPr>
        </p:nvSpPr>
        <p:spPr>
          <a:xfrm>
            <a:off x="585926" y="1125685"/>
            <a:ext cx="8008595" cy="5183637"/>
          </a:xfrm>
          <a:prstGeom prst="rect">
            <a:avLst/>
          </a:prstGeom>
        </p:spPr>
        <p:txBody>
          <a:bodyPr numCol="2" spcCol="359999"/>
          <a:lstStyle/>
          <a:p>
            <a:r>
              <a:t>Organisations that help people with disability</a:t>
            </a:r>
          </a:p>
          <a:p>
            <a:pPr marL="596265" lvl="1" indent="-329565">
              <a:defRPr sz="1000" b="0"/>
            </a:pPr>
            <a:r>
              <a:t>Organisations that help women with disability who experience violence need the money they get to be able to be used on many things (i.e. flexible). They need to be able to link people with disability with the best service for their needs. This could be a mainstream or disability organisation</a:t>
            </a:r>
          </a:p>
          <a:p>
            <a:pPr marL="596265" lvl="1" indent="-329565">
              <a:defRPr sz="1000" b="0"/>
            </a:pPr>
            <a:r>
              <a:t>More organisations should help people with disability that experience violence. Not just disability or domestic violence organisations (e.g. health, education). Workers in other areas should know how to help. </a:t>
            </a:r>
          </a:p>
          <a:p>
            <a:pPr marL="596265" lvl="1" indent="-329565">
              <a:defRPr sz="1000" b="0"/>
            </a:pPr>
            <a:r>
              <a:t>More information is needed around how to report people that have abused women with disability, and where women with disability can go to get help </a:t>
            </a:r>
          </a:p>
          <a:p>
            <a:pPr marL="596265" lvl="1" indent="-329565">
              <a:defRPr sz="1000" b="0"/>
            </a:pPr>
            <a:r>
              <a:t>Services to help women with disability experiencing violence need to be accessible (e.g. have ramps) and comfortable (e.g. welcoming and friendly)</a:t>
            </a:r>
          </a:p>
          <a:p>
            <a:pPr marL="596265" lvl="1" indent="-329565">
              <a:defRPr sz="1000" b="0"/>
            </a:pPr>
            <a:r>
              <a:t>When workers are trained, they should be taught about both disability and family and sexual violence</a:t>
            </a:r>
          </a:p>
          <a:p>
            <a:pPr marL="596265" lvl="1" indent="-329565">
              <a:defRPr sz="1000" b="0"/>
            </a:pPr>
            <a:r>
              <a:t>People with disability can live in many different places, including boarding houses with many people, and in smaller group houses with friends, with their families or alone. It is important to know this when making plans to help people with disability who have experienced violence. People may need different things</a:t>
            </a:r>
          </a:p>
          <a:p>
            <a:pPr marL="596265" lvl="1" indent="-329565">
              <a:defRPr sz="1000" b="0"/>
            </a:pPr>
            <a:r>
              <a:t>More women with disability should work in the family violence workforce. Women with disability can feel more comfortable when they see other women with disability working in organisations.</a:t>
            </a:r>
          </a:p>
          <a:p>
            <a:pPr>
              <a:defRPr sz="1000" b="0"/>
            </a:pPr>
            <a:endParaRPr/>
          </a:p>
          <a:p>
            <a:r>
              <a:t>Working with people with disability when making programs to help</a:t>
            </a:r>
          </a:p>
          <a:p>
            <a:pPr marL="596265" lvl="1" indent="-329565">
              <a:defRPr sz="1000" b="0"/>
            </a:pPr>
            <a:r>
              <a:t>When people go to services for domestic, family and sexual violence, workers should understand that people are diverse (i.e. disability, Aboriginal and Torres Strait Islander peoples, culturally and linguistically diverse, regional and remote)</a:t>
            </a:r>
          </a:p>
          <a:p>
            <a:pPr marL="596265" lvl="1" indent="-329565">
              <a:defRPr sz="1000" b="0"/>
            </a:pPr>
            <a:r>
              <a:t>When making plans or providing support to people, it is really important that people with different backgrounds and abilities are involved</a:t>
            </a:r>
          </a:p>
          <a:p>
            <a:pPr marL="596265" lvl="1" indent="-329565">
              <a:defRPr sz="1000" b="0"/>
            </a:pPr>
            <a:r>
              <a:t>Women with disability should be talked to when making a service to support them</a:t>
            </a:r>
          </a:p>
          <a:p>
            <a:pPr marL="596265" lvl="1" indent="-329565">
              <a:defRPr sz="1000" b="0"/>
            </a:pPr>
            <a:r>
              <a:t>When the government gives money to organisations to help people who experience domestic violence, it should make sure they can explain how they will help people with disability as well</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1498</Words>
  <Application>Microsoft Office PowerPoint</Application>
  <PresentationFormat>On-screen Show (4:3)</PresentationFormat>
  <Paragraphs>103</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Georgia</vt:lpstr>
      <vt:lpstr>Helvetica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Melbourne Consultation</vt:lpstr>
      <vt:lpstr>Key themes</vt:lpstr>
      <vt:lpstr>Key themes</vt:lpstr>
      <vt:lpstr>Key themes</vt:lpstr>
      <vt:lpstr>Priority actions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WHITER, Shaun</cp:lastModifiedBy>
  <cp:revision>2</cp:revision>
  <dcterms:modified xsi:type="dcterms:W3CDTF">2018-10-24T23:05:53Z</dcterms:modified>
</cp:coreProperties>
</file>