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4" r:id="rId3"/>
    <p:sldId id="265" r:id="rId4"/>
    <p:sldId id="258" r:id="rId5"/>
    <p:sldId id="259" r:id="rId6"/>
    <p:sldId id="260" r:id="rId7"/>
    <p:sldId id="261" r:id="rId8"/>
    <p:sldId id="262" r:id="rId9"/>
    <p:sldId id="263"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1143000" y="685800"/>
            <a:ext cx="4572000" cy="3429000"/>
          </a:xfrm>
          <a:prstGeom prst="rect">
            <a:avLst/>
          </a:prstGeom>
        </p:spPr>
        <p:txBody>
          <a:bodyPr/>
          <a:lstStyle/>
          <a:p>
            <a:endParaRPr/>
          </a:p>
        </p:txBody>
      </p:sp>
      <p:sp>
        <p:nvSpPr>
          <p:cNvPr id="122" name="Shape 12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p:spTree>
      <p:nvGrpSpPr>
        <p:cNvPr id="1" name=""/>
        <p:cNvGrpSpPr/>
        <p:nvPr/>
      </p:nvGrpSpPr>
      <p:grpSpPr>
        <a:xfrm>
          <a:off x="0" y="0"/>
          <a:ext cx="0" cy="0"/>
          <a:chOff x="0" y="0"/>
          <a:chExt cx="0" cy="0"/>
        </a:xfrm>
      </p:grpSpPr>
      <p:sp>
        <p:nvSpPr>
          <p:cNvPr id="9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99"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100" name="Picture Placeholder 8"/>
          <p:cNvSpPr>
            <a:spLocks noGrp="1"/>
          </p:cNvSpPr>
          <p:nvPr>
            <p:ph type="pic" idx="13"/>
          </p:nvPr>
        </p:nvSpPr>
        <p:spPr>
          <a:xfrm>
            <a:off x="585926" y="1529176"/>
            <a:ext cx="7974001" cy="4348096"/>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07" name="Title Text"/>
          <p:cNvSpPr txBox="1">
            <a:spLocks noGrp="1"/>
          </p:cNvSpPr>
          <p:nvPr>
            <p:ph type="title"/>
          </p:nvPr>
        </p:nvSpPr>
        <p:spPr>
          <a:xfrm>
            <a:off x="585926" y="472164"/>
            <a:ext cx="7972149" cy="508564"/>
          </a:xfrm>
          <a:prstGeom prst="rect">
            <a:avLst/>
          </a:prstGeom>
        </p:spPr>
        <p:txBody>
          <a:bodyPr/>
          <a:lstStyle/>
          <a:p>
            <a:r>
              <a:t>Title Text</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31"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32"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33"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End">
    <p:spTree>
      <p:nvGrpSpPr>
        <p:cNvPr id="1" name=""/>
        <p:cNvGrpSpPr/>
        <p:nvPr/>
      </p:nvGrpSpPr>
      <p:grpSpPr>
        <a:xfrm>
          <a:off x="0" y="0"/>
          <a:ext cx="0" cy="0"/>
          <a:chOff x="0" y="0"/>
          <a:chExt cx="0" cy="0"/>
        </a:xfrm>
      </p:grpSpPr>
      <p:sp>
        <p:nvSpPr>
          <p:cNvPr id="40" name="Rectangle 8"/>
          <p:cNvSpPr/>
          <p:nvPr/>
        </p:nvSpPr>
        <p:spPr>
          <a:xfrm>
            <a:off x="0" y="0"/>
            <a:ext cx="9144000" cy="63324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41" name="Title Text"/>
          <p:cNvSpPr txBox="1">
            <a:spLocks noGrp="1"/>
          </p:cNvSpPr>
          <p:nvPr>
            <p:ph type="title"/>
          </p:nvPr>
        </p:nvSpPr>
        <p:spPr>
          <a:xfrm>
            <a:off x="579267" y="1529174"/>
            <a:ext cx="6120002" cy="1081384"/>
          </a:xfrm>
          <a:prstGeom prst="rect">
            <a:avLst/>
          </a:prstGeom>
        </p:spPr>
        <p:txBody>
          <a:bodyPr anchor="b"/>
          <a:lstStyle>
            <a:lvl1pPr>
              <a:defRPr sz="6300">
                <a:solidFill>
                  <a:srgbClr val="FFFFFF"/>
                </a:solidFill>
              </a:defRPr>
            </a:lvl1pPr>
          </a:lstStyle>
          <a:p>
            <a:r>
              <a:t>Title Text</a:t>
            </a:r>
          </a:p>
        </p:txBody>
      </p:sp>
      <p:sp>
        <p:nvSpPr>
          <p:cNvPr id="42" name="Body Level One…"/>
          <p:cNvSpPr txBox="1">
            <a:spLocks noGrp="1"/>
          </p:cNvSpPr>
          <p:nvPr>
            <p:ph type="body" sz="quarter" idx="1"/>
          </p:nvPr>
        </p:nvSpPr>
        <p:spPr>
          <a:xfrm>
            <a:off x="579267" y="3004846"/>
            <a:ext cx="6120002" cy="1080001"/>
          </a:xfrm>
          <a:prstGeom prst="rect">
            <a:avLst/>
          </a:prstGeom>
        </p:spPr>
        <p:txBody>
          <a:bodyPr/>
          <a:lstStyle>
            <a:lvl1pPr>
              <a:lnSpc>
                <a:spcPct val="95000"/>
              </a:lnSpc>
              <a:spcBef>
                <a:spcPts val="0"/>
              </a:spcBef>
              <a:defRPr sz="2500" i="1">
                <a:solidFill>
                  <a:srgbClr val="FFFFFF"/>
                </a:solidFill>
                <a:latin typeface="Georgia"/>
                <a:ea typeface="Georgia"/>
                <a:cs typeface="Georgia"/>
                <a:sym typeface="Georgia"/>
              </a:defRPr>
            </a:lvl1pPr>
            <a:lvl2pPr marL="0" indent="457200">
              <a:lnSpc>
                <a:spcPct val="95000"/>
              </a:lnSpc>
              <a:spcBef>
                <a:spcPts val="0"/>
              </a:spcBef>
              <a:buSzTx/>
              <a:buNone/>
              <a:defRPr sz="2500" i="1">
                <a:solidFill>
                  <a:srgbClr val="FFFFFF"/>
                </a:solidFill>
                <a:latin typeface="Georgia"/>
                <a:ea typeface="Georgia"/>
                <a:cs typeface="Georgia"/>
                <a:sym typeface="Georgia"/>
              </a:defRPr>
            </a:lvl2pPr>
            <a:lvl3pPr marL="0" indent="914400">
              <a:lnSpc>
                <a:spcPct val="95000"/>
              </a:lnSpc>
              <a:spcBef>
                <a:spcPts val="0"/>
              </a:spcBef>
              <a:buSzTx/>
              <a:buNone/>
              <a:defRPr sz="2500" i="1">
                <a:solidFill>
                  <a:srgbClr val="FFFFFF"/>
                </a:solidFill>
                <a:latin typeface="Georgia"/>
                <a:ea typeface="Georgia"/>
                <a:cs typeface="Georgia"/>
                <a:sym typeface="Georgia"/>
              </a:defRPr>
            </a:lvl3pPr>
            <a:lvl4pPr indent="1371600">
              <a:lnSpc>
                <a:spcPct val="95000"/>
              </a:lnSpc>
              <a:spcBef>
                <a:spcPts val="0"/>
              </a:spcBef>
              <a:defRPr sz="2500" i="1">
                <a:solidFill>
                  <a:srgbClr val="FFFFFF"/>
                </a:solidFill>
                <a:latin typeface="Georgia"/>
                <a:ea typeface="Georgia"/>
                <a:cs typeface="Georgia"/>
                <a:sym typeface="Georgia"/>
              </a:defRPr>
            </a:lvl4pPr>
            <a:lvl5pPr indent="1828800">
              <a:lnSpc>
                <a:spcPct val="95000"/>
              </a:lnSpc>
              <a:spcBef>
                <a:spcPts val="0"/>
              </a:spcBef>
              <a:defRPr sz="2500" i="1">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2_Two Columns">
    <p:spTree>
      <p:nvGrpSpPr>
        <p:cNvPr id="1" name=""/>
        <p:cNvGrpSpPr/>
        <p:nvPr/>
      </p:nvGrpSpPr>
      <p:grpSpPr>
        <a:xfrm>
          <a:off x="0" y="0"/>
          <a:ext cx="0" cy="0"/>
          <a:chOff x="0" y="0"/>
          <a:chExt cx="0" cy="0"/>
        </a:xfrm>
      </p:grpSpPr>
      <p:sp>
        <p:nvSpPr>
          <p:cNvPr id="59" name="Title Text"/>
          <p:cNvSpPr txBox="1">
            <a:spLocks noGrp="1"/>
          </p:cNvSpPr>
          <p:nvPr>
            <p:ph type="title"/>
          </p:nvPr>
        </p:nvSpPr>
        <p:spPr>
          <a:xfrm>
            <a:off x="585926" y="472165"/>
            <a:ext cx="3785586" cy="508563"/>
          </a:xfrm>
          <a:prstGeom prst="rect">
            <a:avLst/>
          </a:prstGeom>
        </p:spPr>
        <p:txBody>
          <a:bodyPr/>
          <a:lstStyle>
            <a:lvl1pPr>
              <a:lnSpc>
                <a:spcPct val="100000"/>
              </a:lnSpc>
            </a:lvl1pPr>
          </a:lstStyle>
          <a:p>
            <a:r>
              <a:t>Title Text</a:t>
            </a:r>
          </a:p>
        </p:txBody>
      </p:sp>
      <p:sp>
        <p:nvSpPr>
          <p:cNvPr id="60"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2" name="Text Placeholder 4"/>
          <p:cNvSpPr>
            <a:spLocks noGrp="1"/>
          </p:cNvSpPr>
          <p:nvPr>
            <p:ph type="body" sz="quarter" idx="13"/>
          </p:nvPr>
        </p:nvSpPr>
        <p:spPr>
          <a:xfrm>
            <a:off x="4772025" y="471487"/>
            <a:ext cx="3786188" cy="508562"/>
          </a:xfrm>
          <a:prstGeom prst="rect">
            <a:avLst/>
          </a:prstGeom>
        </p:spPr>
        <p:txBody>
          <a:bodyPr/>
          <a:lstStyle/>
          <a:p>
            <a:pPr>
              <a:lnSpc>
                <a:spcPct val="80000"/>
              </a:lnSpc>
              <a:spcBef>
                <a:spcPts val="0"/>
              </a:spcBef>
              <a:defRPr sz="2400" b="0">
                <a:solidFill>
                  <a:schemeClr val="accent5"/>
                </a:solidFill>
                <a:latin typeface="Georgia"/>
                <a:ea typeface="Georgia"/>
                <a:cs typeface="Georgia"/>
                <a:sym typeface="Georgia"/>
              </a:defRPr>
            </a:pPr>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wo Columns">
    <p:spTree>
      <p:nvGrpSpPr>
        <p:cNvPr id="1" name=""/>
        <p:cNvGrpSpPr/>
        <p:nvPr/>
      </p:nvGrpSpPr>
      <p:grpSpPr>
        <a:xfrm>
          <a:off x="0" y="0"/>
          <a:ext cx="0" cy="0"/>
          <a:chOff x="0" y="0"/>
          <a:chExt cx="0" cy="0"/>
        </a:xfrm>
      </p:grpSpPr>
      <p:sp>
        <p:nvSpPr>
          <p:cNvPr id="69" name="Title Text"/>
          <p:cNvSpPr txBox="1">
            <a:spLocks noGrp="1"/>
          </p:cNvSpPr>
          <p:nvPr>
            <p:ph type="title"/>
          </p:nvPr>
        </p:nvSpPr>
        <p:spPr>
          <a:prstGeom prst="rect">
            <a:avLst/>
          </a:prstGeom>
        </p:spPr>
        <p:txBody>
          <a:bodyPr/>
          <a:lstStyle/>
          <a:p>
            <a:r>
              <a:t>Title Text</a:t>
            </a:r>
          </a:p>
        </p:txBody>
      </p:sp>
      <p:sp>
        <p:nvSpPr>
          <p:cNvPr id="7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and Char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7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81" name="Text Placeholder 2"/>
          <p:cNvSpPr>
            <a:spLocks noGrp="1"/>
          </p:cNvSpPr>
          <p:nvPr>
            <p:ph type="body" sz="quarter" idx="13"/>
          </p:nvPr>
        </p:nvSpPr>
        <p:spPr>
          <a:xfrm>
            <a:off x="5678073" y="1529177"/>
            <a:ext cx="2880001" cy="477177"/>
          </a:xfrm>
          <a:prstGeom prst="rect">
            <a:avLst/>
          </a:prstGeom>
        </p:spPr>
        <p:txBody>
          <a:bodyPr/>
          <a:lstStyle/>
          <a:p>
            <a:pPr>
              <a:lnSpc>
                <a:spcPct val="90000"/>
              </a:lnSpc>
              <a:spcBef>
                <a:spcPts val="0"/>
              </a:spcBef>
              <a:defRPr sz="1600">
                <a:latin typeface="Georgia"/>
                <a:ea typeface="Georgia"/>
                <a:cs typeface="Georgia"/>
                <a:sym typeface="Georgia"/>
              </a:defRPr>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ext and Picture">
    <p:spTree>
      <p:nvGrpSpPr>
        <p:cNvPr id="1" name=""/>
        <p:cNvGrpSpPr/>
        <p:nvPr/>
      </p:nvGrpSpPr>
      <p:grpSpPr>
        <a:xfrm>
          <a:off x="0" y="0"/>
          <a:ext cx="0" cy="0"/>
          <a:chOff x="0" y="0"/>
          <a:chExt cx="0" cy="0"/>
        </a:xfrm>
      </p:grpSpPr>
      <p:sp>
        <p:nvSpPr>
          <p:cNvPr id="8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8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91" name="Picture Placeholder 8"/>
          <p:cNvSpPr>
            <a:spLocks noGrp="1"/>
          </p:cNvSpPr>
          <p:nvPr>
            <p:ph type="pic" sz="quarter" idx="13"/>
          </p:nvPr>
        </p:nvSpPr>
        <p:spPr>
          <a:xfrm>
            <a:off x="5678073" y="1529176"/>
            <a:ext cx="2880001" cy="3240000"/>
          </a:xfrm>
          <a:prstGeom prst="rect">
            <a:avLst/>
          </a:prstGeom>
        </p:spPr>
        <p:txBody>
          <a:bodyPr lIns="91439" tIns="45719" rIns="91439" bIns="45719">
            <a:noAutofit/>
          </a:bodyPr>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p:nvPr/>
        </p:nvSpPr>
        <p:spPr>
          <a:xfrm>
            <a:off x="467543" y="3356991"/>
            <a:ext cx="6120002"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nSpc>
                <a:spcPct val="80000"/>
              </a:lnSpc>
              <a:defRPr sz="4400">
                <a:solidFill>
                  <a:srgbClr val="FFFFFF"/>
                </a:solidFill>
                <a:latin typeface="Georgia"/>
                <a:ea typeface="Georgia"/>
                <a:cs typeface="Georgia"/>
                <a:sym typeface="Georgia"/>
              </a:defRPr>
            </a:lvl1pPr>
          </a:lstStyle>
          <a:p>
            <a:r>
              <a:t>Users of Violence Consultation Summary</a:t>
            </a:r>
          </a:p>
        </p:txBody>
      </p:sp>
      <p:sp>
        <p:nvSpPr>
          <p:cNvPr id="125" name="Subtitle 2"/>
          <p:cNvSpPr txBox="1"/>
          <p:nvPr/>
        </p:nvSpPr>
        <p:spPr>
          <a:xfrm>
            <a:off x="467543" y="4490380"/>
            <a:ext cx="6120002"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defRPr sz="1600" b="1">
                <a:solidFill>
                  <a:srgbClr val="FFFFFF"/>
                </a:solidFill>
                <a:latin typeface="Georgia"/>
                <a:ea typeface="Georgia"/>
                <a:cs typeface="Georgia"/>
                <a:sym typeface="Georgia"/>
              </a:defRPr>
            </a:pPr>
            <a:r>
              <a:rPr dirty="0"/>
              <a:t>Fourth Action Plan of the </a:t>
            </a:r>
            <a:r>
              <a:rPr i="1" dirty="0"/>
              <a:t>National Plan to Reduce Violence against Women and their Children 2010-2022</a:t>
            </a:r>
          </a:p>
          <a:p>
            <a:pPr>
              <a:defRPr sz="1600" b="1">
                <a:solidFill>
                  <a:srgbClr val="FFFFFF"/>
                </a:solidFill>
                <a:latin typeface="Georgia"/>
                <a:ea typeface="Georgia"/>
                <a:cs typeface="Georgia"/>
                <a:sym typeface="Georgia"/>
              </a:defRPr>
            </a:pPr>
            <a:endParaRPr i="1" dirty="0"/>
          </a:p>
          <a:p>
            <a:pPr>
              <a:defRPr sz="1600" b="1">
                <a:solidFill>
                  <a:srgbClr val="FFFFFF"/>
                </a:solidFill>
                <a:latin typeface="Georgia"/>
                <a:ea typeface="Georgia"/>
                <a:cs typeface="Georgia"/>
                <a:sym typeface="Georgia"/>
              </a:defRPr>
            </a:pPr>
            <a:r>
              <a:rPr dirty="0"/>
              <a:t>Summary of Consultation (National Teleconference)</a:t>
            </a:r>
          </a:p>
          <a:p>
            <a:pPr>
              <a:defRPr sz="1600" b="1">
                <a:solidFill>
                  <a:srgbClr val="FFFFFF"/>
                </a:solidFill>
                <a:latin typeface="Georgia"/>
                <a:ea typeface="Georgia"/>
                <a:cs typeface="Georgia"/>
                <a:sym typeface="Georgia"/>
              </a:defRPr>
            </a:pPr>
            <a:r>
              <a:rPr dirty="0"/>
              <a:t>14 September 2018</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37818106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a:t>
            </a:r>
            <a:r>
              <a:rPr lang="en-AU" sz="1000" dirty="0" smtClean="0"/>
              <a:t>Plan.</a:t>
            </a:r>
            <a:endParaRPr lang="en-AU" sz="1000" dirty="0"/>
          </a:p>
          <a:p>
            <a:pPr>
              <a:defRPr sz="1000" b="0"/>
            </a:pPr>
            <a:r>
              <a:rPr lang="en-AU" sz="1000" dirty="0"/>
              <a:t>The 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smtClean="0"/>
              <a:t/>
            </a:r>
            <a:br>
              <a:rPr lang="en-AU" sz="1000" dirty="0" smtClean="0"/>
            </a:b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197989519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30"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Participants of Users of Violence Consultation</a:t>
            </a:r>
          </a:p>
        </p:txBody>
      </p:sp>
      <p:graphicFrame>
        <p:nvGraphicFramePr>
          <p:cNvPr id="131" name="Content Placeholder 7"/>
          <p:cNvGraphicFramePr/>
          <p:nvPr/>
        </p:nvGraphicFramePr>
        <p:xfrm>
          <a:off x="585787" y="1125537"/>
          <a:ext cx="7971926" cy="3708400"/>
        </p:xfrm>
        <a:graphic>
          <a:graphicData uri="http://schemas.openxmlformats.org/drawingml/2006/table">
            <a:tbl>
              <a:tblPr bandRow="1">
                <a:tableStyleId>{4C3C2611-4C71-4FC5-86AE-919BDF0F9419}</a:tableStyleId>
              </a:tblPr>
              <a:tblGrid>
                <a:gridCol w="3985963">
                  <a:extLst>
                    <a:ext uri="{9D8B030D-6E8A-4147-A177-3AD203B41FA5}">
                      <a16:colId xmlns:a16="http://schemas.microsoft.com/office/drawing/2014/main" val="20000"/>
                    </a:ext>
                  </a:extLst>
                </a:gridCol>
                <a:gridCol w="3985963">
                  <a:extLst>
                    <a:ext uri="{9D8B030D-6E8A-4147-A177-3AD203B41FA5}">
                      <a16:colId xmlns:a16="http://schemas.microsoft.com/office/drawing/2014/main" val="20001"/>
                    </a:ext>
                  </a:extLst>
                </a:gridCol>
              </a:tblGrid>
              <a:tr h="370840">
                <a:tc>
                  <a:txBody>
                    <a:bodyPr/>
                    <a:lstStyle/>
                    <a:p>
                      <a:pPr algn="l">
                        <a:defRPr sz="1800"/>
                      </a:pPr>
                      <a:r>
                        <a:rPr sz="1200">
                          <a:latin typeface="+mn-lt"/>
                          <a:ea typeface="+mn-ea"/>
                          <a:cs typeface="+mn-cs"/>
                          <a:sym typeface="Calibri"/>
                        </a:rPr>
                        <a:t>Centacare Perth</a:t>
                      </a:r>
                    </a:p>
                  </a:txBody>
                  <a:tcPr marL="0" marR="0" marT="0" marB="0" anchor="ctr" horzOverflow="overflow"/>
                </a:tc>
                <a:tc>
                  <a:txBody>
                    <a:bodyPr/>
                    <a:lstStyle/>
                    <a:p>
                      <a:pPr algn="l">
                        <a:defRPr sz="1800"/>
                      </a:pPr>
                      <a:r>
                        <a:rPr sz="1200">
                          <a:latin typeface="+mn-lt"/>
                          <a:ea typeface="+mn-ea"/>
                          <a:cs typeface="+mn-cs"/>
                          <a:sym typeface="Calibri"/>
                        </a:rPr>
                        <a:t>UnitingCare Community</a:t>
                      </a:r>
                    </a:p>
                  </a:txBody>
                  <a:tcPr marL="0" marR="0" marT="0" marB="0" anchor="ctr" horzOverflow="overflow"/>
                </a:tc>
                <a:extLst>
                  <a:ext uri="{0D108BD9-81ED-4DB2-BD59-A6C34878D82A}">
                    <a16:rowId xmlns:a16="http://schemas.microsoft.com/office/drawing/2014/main" val="10000"/>
                  </a:ext>
                </a:extLst>
              </a:tr>
              <a:tr h="370840">
                <a:tc>
                  <a:txBody>
                    <a:bodyPr/>
                    <a:lstStyle/>
                    <a:p>
                      <a:pPr algn="l">
                        <a:defRPr sz="1800"/>
                      </a:pPr>
                      <a:r>
                        <a:rPr sz="1200">
                          <a:latin typeface="+mn-lt"/>
                          <a:ea typeface="+mn-ea"/>
                          <a:cs typeface="+mn-cs"/>
                          <a:sym typeface="Calibri"/>
                        </a:rPr>
                        <a:t>No to Violence</a:t>
                      </a:r>
                    </a:p>
                  </a:txBody>
                  <a:tcPr marL="0" marR="0" marT="0" marB="0" anchor="ctr" horzOverflow="overflow"/>
                </a:tc>
                <a:tc>
                  <a:txBody>
                    <a:bodyPr/>
                    <a:lstStyle/>
                    <a:p>
                      <a:pPr algn="l">
                        <a:defRPr sz="1800"/>
                      </a:pPr>
                      <a:r>
                        <a:rPr sz="1200">
                          <a:latin typeface="+mn-lt"/>
                          <a:ea typeface="+mn-ea"/>
                          <a:cs typeface="+mn-cs"/>
                          <a:sym typeface="Calibri"/>
                        </a:rPr>
                        <a:t>Domestic Violence Prevention Centre Gold Coast </a:t>
                      </a:r>
                    </a:p>
                  </a:txBody>
                  <a:tcPr marL="0" marR="0" marT="0" marB="0" anchor="ctr" horzOverflow="overflow"/>
                </a:tc>
                <a:extLst>
                  <a:ext uri="{0D108BD9-81ED-4DB2-BD59-A6C34878D82A}">
                    <a16:rowId xmlns:a16="http://schemas.microsoft.com/office/drawing/2014/main" val="10001"/>
                  </a:ext>
                </a:extLst>
              </a:tr>
              <a:tr h="370840">
                <a:tc>
                  <a:txBody>
                    <a:bodyPr/>
                    <a:lstStyle/>
                    <a:p>
                      <a:pPr algn="l">
                        <a:defRPr sz="1800"/>
                      </a:pPr>
                      <a:r>
                        <a:rPr sz="1200">
                          <a:latin typeface="+mn-lt"/>
                          <a:ea typeface="+mn-ea"/>
                          <a:cs typeface="+mn-cs"/>
                          <a:sym typeface="Calibri"/>
                        </a:rPr>
                        <a:t>Northern Territory Government</a:t>
                      </a:r>
                    </a:p>
                  </a:txBody>
                  <a:tcPr marL="0" marR="0" marT="0" marB="0" anchor="ctr" horzOverflow="overflow"/>
                </a:tc>
                <a:tc>
                  <a:txBody>
                    <a:bodyPr/>
                    <a:lstStyle/>
                    <a:p>
                      <a:pPr algn="l">
                        <a:defRPr sz="1800"/>
                      </a:pPr>
                      <a:r>
                        <a:rPr sz="1200">
                          <a:latin typeface="+mn-lt"/>
                          <a:ea typeface="+mn-ea"/>
                          <a:cs typeface="+mn-cs"/>
                          <a:sym typeface="Calibri"/>
                        </a:rPr>
                        <a:t>SPEAQ </a:t>
                      </a:r>
                    </a:p>
                  </a:txBody>
                  <a:tcPr marL="0" marR="0" marT="0" marB="0" anchor="ctr" horzOverflow="overflow"/>
                </a:tc>
                <a:extLst>
                  <a:ext uri="{0D108BD9-81ED-4DB2-BD59-A6C34878D82A}">
                    <a16:rowId xmlns:a16="http://schemas.microsoft.com/office/drawing/2014/main" val="10002"/>
                  </a:ext>
                </a:extLst>
              </a:tr>
              <a:tr h="370840">
                <a:tc>
                  <a:txBody>
                    <a:bodyPr/>
                    <a:lstStyle/>
                    <a:p>
                      <a:pPr algn="l">
                        <a:defRPr sz="1800"/>
                      </a:pPr>
                      <a:r>
                        <a:rPr sz="1200">
                          <a:latin typeface="+mn-lt"/>
                          <a:ea typeface="+mn-ea"/>
                          <a:cs typeface="+mn-cs"/>
                          <a:sym typeface="Calibri"/>
                        </a:rPr>
                        <a:t>Stopping Family Violence Perth</a:t>
                      </a:r>
                    </a:p>
                  </a:txBody>
                  <a:tcPr marL="0" marR="0" marT="0" marB="0" anchor="ctr" horzOverflow="overflow"/>
                </a:tc>
                <a:tc>
                  <a:txBody>
                    <a:bodyPr/>
                    <a:lstStyle/>
                    <a:p>
                      <a:pPr algn="l">
                        <a:defRPr sz="1800"/>
                      </a:pPr>
                      <a:r>
                        <a:rPr sz="1200">
                          <a:latin typeface="+mn-lt"/>
                          <a:ea typeface="+mn-ea"/>
                          <a:cs typeface="+mn-cs"/>
                          <a:sym typeface="Calibri"/>
                        </a:rPr>
                        <a:t>Communicare WA</a:t>
                      </a:r>
                    </a:p>
                  </a:txBody>
                  <a:tcPr marL="0" marR="0" marT="0" marB="0" anchor="ctr" horzOverflow="overflow"/>
                </a:tc>
                <a:extLst>
                  <a:ext uri="{0D108BD9-81ED-4DB2-BD59-A6C34878D82A}">
                    <a16:rowId xmlns:a16="http://schemas.microsoft.com/office/drawing/2014/main" val="10003"/>
                  </a:ext>
                </a:extLst>
              </a:tr>
              <a:tr h="370840">
                <a:tc>
                  <a:txBody>
                    <a:bodyPr/>
                    <a:lstStyle/>
                    <a:p>
                      <a:pPr algn="l">
                        <a:defRPr sz="1800"/>
                      </a:pPr>
                      <a:r>
                        <a:rPr sz="1200">
                          <a:latin typeface="+mn-lt"/>
                          <a:ea typeface="+mn-ea"/>
                          <a:cs typeface="+mn-cs"/>
                          <a:sym typeface="Calibri"/>
                        </a:rPr>
                        <a:t>Relationships Australia Victoria </a:t>
                      </a:r>
                    </a:p>
                  </a:txBody>
                  <a:tcPr marL="0" marR="0" marT="0" marB="0" anchor="ctr" horzOverflow="overflow"/>
                </a:tc>
                <a:tc>
                  <a:txBody>
                    <a:bodyPr/>
                    <a:lstStyle/>
                    <a:p>
                      <a:pPr algn="l">
                        <a:defRPr sz="1800"/>
                      </a:pPr>
                      <a:r>
                        <a:rPr sz="1200">
                          <a:latin typeface="+mn-lt"/>
                          <a:ea typeface="+mn-ea"/>
                          <a:cs typeface="+mn-cs"/>
                          <a:sym typeface="Calibri"/>
                        </a:rPr>
                        <a:t>White Ribbon</a:t>
                      </a:r>
                    </a:p>
                  </a:txBody>
                  <a:tcPr marL="0" marR="0" marT="0" marB="0" anchor="ctr" horzOverflow="overflow"/>
                </a:tc>
                <a:extLst>
                  <a:ext uri="{0D108BD9-81ED-4DB2-BD59-A6C34878D82A}">
                    <a16:rowId xmlns:a16="http://schemas.microsoft.com/office/drawing/2014/main" val="10004"/>
                  </a:ext>
                </a:extLst>
              </a:tr>
              <a:tr h="370840">
                <a:tc>
                  <a:txBody>
                    <a:bodyPr/>
                    <a:lstStyle/>
                    <a:p>
                      <a:pPr algn="l">
                        <a:defRPr sz="1800"/>
                      </a:pPr>
                      <a:r>
                        <a:rPr sz="1200">
                          <a:latin typeface="+mn-lt"/>
                          <a:ea typeface="+mn-ea"/>
                          <a:cs typeface="+mn-cs"/>
                          <a:sym typeface="Calibri"/>
                        </a:rPr>
                        <a:t>Office of Women, Department of the Prime Minister and Cabinet</a:t>
                      </a:r>
                    </a:p>
                  </a:txBody>
                  <a:tcPr marL="0" marR="0" marT="0" marB="0" anchor="ctr" horzOverflow="overflow"/>
                </a:tc>
                <a:tc>
                  <a:txBody>
                    <a:bodyPr/>
                    <a:lstStyle/>
                    <a:p>
                      <a:pPr algn="l">
                        <a:defRPr sz="1800"/>
                      </a:pPr>
                      <a:r>
                        <a:rPr sz="1200">
                          <a:latin typeface="+mn-lt"/>
                          <a:ea typeface="+mn-ea"/>
                          <a:cs typeface="+mn-cs"/>
                          <a:sym typeface="Calibri"/>
                        </a:rPr>
                        <a:t>Australian Institute of Health and Wellbeing</a:t>
                      </a:r>
                    </a:p>
                  </a:txBody>
                  <a:tcPr marL="0" marR="0" marT="0" marB="0" anchor="ctr" horzOverflow="overflow"/>
                </a:tc>
                <a:extLst>
                  <a:ext uri="{0D108BD9-81ED-4DB2-BD59-A6C34878D82A}">
                    <a16:rowId xmlns:a16="http://schemas.microsoft.com/office/drawing/2014/main" val="10005"/>
                  </a:ext>
                </a:extLst>
              </a:tr>
              <a:tr h="370840">
                <a:tc>
                  <a:txBody>
                    <a:bodyPr/>
                    <a:lstStyle/>
                    <a:p>
                      <a:pPr algn="l">
                        <a:defRPr sz="1800"/>
                      </a:pPr>
                      <a:r>
                        <a:rPr sz="1200">
                          <a:latin typeface="+mn-lt"/>
                          <a:ea typeface="+mn-ea"/>
                          <a:cs typeface="+mn-cs"/>
                          <a:sym typeface="Calibri"/>
                        </a:rPr>
                        <a:t>Medibank</a:t>
                      </a:r>
                    </a:p>
                  </a:txBody>
                  <a:tcPr marL="0" marR="0" marT="0" marB="0" anchor="ctr" horzOverflow="overflow"/>
                </a:tc>
                <a:tc>
                  <a:txBody>
                    <a:bodyPr/>
                    <a:lstStyle/>
                    <a:p>
                      <a:pPr algn="l">
                        <a:defRPr sz="1800"/>
                      </a:pPr>
                      <a:r>
                        <a:rPr sz="1200">
                          <a:latin typeface="+mn-lt"/>
                          <a:ea typeface="+mn-ea"/>
                          <a:cs typeface="+mn-cs"/>
                          <a:sym typeface="Calibri"/>
                        </a:rPr>
                        <a:t>Lifeline</a:t>
                      </a:r>
                    </a:p>
                  </a:txBody>
                  <a:tcPr marL="0" marR="0" marT="0" marB="0" anchor="ctr" horzOverflow="overflow"/>
                </a:tc>
                <a:extLst>
                  <a:ext uri="{0D108BD9-81ED-4DB2-BD59-A6C34878D82A}">
                    <a16:rowId xmlns:a16="http://schemas.microsoft.com/office/drawing/2014/main" val="10006"/>
                  </a:ext>
                </a:extLst>
              </a:tr>
              <a:tr h="370840">
                <a:tc>
                  <a:txBody>
                    <a:bodyPr/>
                    <a:lstStyle/>
                    <a:p>
                      <a:pPr algn="l">
                        <a:defRPr sz="1800"/>
                      </a:pPr>
                      <a:r>
                        <a:rPr sz="1200">
                          <a:latin typeface="+mn-lt"/>
                          <a:ea typeface="+mn-ea"/>
                          <a:cs typeface="+mn-cs"/>
                          <a:sym typeface="Calibri"/>
                        </a:rPr>
                        <a:t>Baptist care</a:t>
                      </a:r>
                    </a:p>
                  </a:txBody>
                  <a:tcPr marL="0" marR="0" marT="0" marB="0" anchor="ctr" horzOverflow="overflow"/>
                </a:tc>
                <a:tc>
                  <a:txBody>
                    <a:bodyPr/>
                    <a:lstStyle/>
                    <a:p>
                      <a:pPr algn="l">
                        <a:defRPr sz="1800"/>
                      </a:pPr>
                      <a:r>
                        <a:rPr sz="1200">
                          <a:latin typeface="+mn-lt"/>
                          <a:ea typeface="+mn-ea"/>
                          <a:cs typeface="+mn-cs"/>
                          <a:sym typeface="Calibri"/>
                        </a:rPr>
                        <a:t>ACRATH</a:t>
                      </a:r>
                    </a:p>
                  </a:txBody>
                  <a:tcPr marL="0" marR="0" marT="0" marB="0" anchor="ctr" horzOverflow="overflow"/>
                </a:tc>
                <a:extLst>
                  <a:ext uri="{0D108BD9-81ED-4DB2-BD59-A6C34878D82A}">
                    <a16:rowId xmlns:a16="http://schemas.microsoft.com/office/drawing/2014/main" val="10007"/>
                  </a:ext>
                </a:extLst>
              </a:tr>
              <a:tr h="370840">
                <a:tc>
                  <a:txBody>
                    <a:bodyPr/>
                    <a:lstStyle/>
                    <a:p>
                      <a:pPr algn="l">
                        <a:defRPr sz="1800"/>
                      </a:pPr>
                      <a:r>
                        <a:rPr sz="1200">
                          <a:latin typeface="+mn-lt"/>
                          <a:ea typeface="+mn-ea"/>
                          <a:cs typeface="+mn-cs"/>
                          <a:sym typeface="Calibri"/>
                        </a:rPr>
                        <a:t>White Ribbon</a:t>
                      </a:r>
                    </a:p>
                  </a:txBody>
                  <a:tcPr marL="0" marR="0" marT="0" marB="0" anchor="ctr" horzOverflow="overflow"/>
                </a:tc>
                <a:tc>
                  <a:txBody>
                    <a:bodyPr/>
                    <a:lstStyle/>
                    <a:p>
                      <a:pPr algn="l">
                        <a:defRPr sz="1800"/>
                      </a:pPr>
                      <a:r>
                        <a:rPr sz="1200">
                          <a:latin typeface="+mn-lt"/>
                          <a:ea typeface="+mn-ea"/>
                          <a:cs typeface="+mn-cs"/>
                          <a:sym typeface="Calibri"/>
                        </a:rPr>
                        <a:t>ANROWS</a:t>
                      </a:r>
                    </a:p>
                  </a:txBody>
                  <a:tcPr marL="0" marR="0" marT="0" marB="0" anchor="ctr" horzOverflow="overflow"/>
                </a:tc>
                <a:extLst>
                  <a:ext uri="{0D108BD9-81ED-4DB2-BD59-A6C34878D82A}">
                    <a16:rowId xmlns:a16="http://schemas.microsoft.com/office/drawing/2014/main" val="10008"/>
                  </a:ext>
                </a:extLst>
              </a:tr>
              <a:tr h="370840">
                <a:tc>
                  <a:txBody>
                    <a:bodyPr/>
                    <a:lstStyle/>
                    <a:p>
                      <a:pPr algn="l">
                        <a:defRPr sz="1800"/>
                      </a:pPr>
                      <a:r>
                        <a:rPr sz="1200">
                          <a:latin typeface="+mn-lt"/>
                          <a:ea typeface="+mn-ea"/>
                          <a:cs typeface="+mn-cs"/>
                          <a:sym typeface="Calibri"/>
                        </a:rPr>
                        <a:t>Jesuit Social Services</a:t>
                      </a:r>
                    </a:p>
                  </a:txBody>
                  <a:tcPr marL="0" marR="0" marT="0" marB="0" anchor="ctr" horzOverflow="overflow"/>
                </a:tc>
                <a:tc>
                  <a:txBody>
                    <a:bodyPr/>
                    <a:lstStyle/>
                    <a:p>
                      <a:pPr algn="l">
                        <a:defRPr sz="1800"/>
                      </a:pPr>
                      <a:r>
                        <a:rPr sz="1200">
                          <a:sym typeface="Arial"/>
                        </a:rPr>
                        <a:t>Department of Social Services</a:t>
                      </a:r>
                    </a:p>
                  </a:txBody>
                  <a:tcPr marL="45720" marR="45720" anchor="ctr" horzOverflow="overflow"/>
                </a:tc>
                <a:extLst>
                  <a:ext uri="{0D108BD9-81ED-4DB2-BD59-A6C34878D82A}">
                    <a16:rowId xmlns:a16="http://schemas.microsoft.com/office/drawing/2014/main" val="10009"/>
                  </a:ext>
                </a:extLst>
              </a:tr>
            </a:tbl>
          </a:graphicData>
        </a:graphic>
      </p:graphicFrame>
      <p:sp>
        <p:nvSpPr>
          <p:cNvPr id="132"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Footer Placeholder 2"/>
          <p:cNvSpPr txBox="1"/>
          <p:nvPr/>
        </p:nvSpPr>
        <p:spPr>
          <a:xfrm>
            <a:off x="585925" y="6541661"/>
            <a:ext cx="7370452"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35" name="Title 1"/>
          <p:cNvSpPr txBox="1">
            <a:spLocks noGrp="1"/>
          </p:cNvSpPr>
          <p:nvPr>
            <p:ph type="title"/>
          </p:nvPr>
        </p:nvSpPr>
        <p:spPr>
          <a:xfrm>
            <a:off x="579267" y="3987307"/>
            <a:ext cx="6120002" cy="2160000"/>
          </a:xfrm>
          <a:prstGeom prst="rect">
            <a:avLst/>
          </a:prstGeom>
        </p:spPr>
        <p:txBody>
          <a:bodyPr/>
          <a:lstStyle/>
          <a:p>
            <a:r>
              <a:t>Key themes</a:t>
            </a:r>
          </a:p>
        </p:txBody>
      </p:sp>
      <p:sp>
        <p:nvSpPr>
          <p:cNvPr id="136"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3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Coordinated, joined up service delivery system</a:t>
            </a:r>
          </a:p>
        </p:txBody>
      </p:sp>
      <p:sp>
        <p:nvSpPr>
          <p:cNvPr id="140" name="Content Placeholder 2"/>
          <p:cNvSpPr txBox="1">
            <a:spLocks noGrp="1"/>
          </p:cNvSpPr>
          <p:nvPr>
            <p:ph type="body" sz="half" idx="1"/>
          </p:nvPr>
        </p:nvSpPr>
        <p:spPr>
          <a:xfrm>
            <a:off x="585926" y="1125687"/>
            <a:ext cx="3785587" cy="5003229"/>
          </a:xfrm>
          <a:prstGeom prst="rect">
            <a:avLst/>
          </a:prstGeom>
        </p:spPr>
        <p:txBody>
          <a:bodyPr>
            <a:normAutofit lnSpcReduction="10000"/>
          </a:bodyPr>
          <a:lstStyle/>
          <a:p>
            <a:pPr defTabSz="886968">
              <a:spcBef>
                <a:spcPts val="500"/>
              </a:spcBef>
              <a:defRPr sz="1164"/>
            </a:pPr>
            <a:r>
              <a:t>What’s working well?</a:t>
            </a:r>
          </a:p>
          <a:p>
            <a:pPr marL="525097" lvl="1" indent="-266398" defTabSz="886968">
              <a:spcBef>
                <a:spcPts val="200"/>
              </a:spcBef>
              <a:buFont typeface="Arial"/>
              <a:defRPr sz="970" b="0"/>
            </a:pPr>
            <a:r>
              <a:t>Following the Victorian Royal Commission into Family Violence, there are a number of good examples of services beginning to integrate at the systemic level (Victoria)</a:t>
            </a:r>
          </a:p>
          <a:p>
            <a:pPr marL="525097" lvl="1" indent="-266398" defTabSz="886968">
              <a:spcBef>
                <a:spcPts val="200"/>
              </a:spcBef>
              <a:buFont typeface="Arial"/>
              <a:defRPr sz="970" b="0"/>
            </a:pPr>
            <a:r>
              <a:t>Curtin University (Western Australia) is conducting research on having a continuum and integrated system of responses</a:t>
            </a:r>
          </a:p>
          <a:p>
            <a:pPr marL="525097" lvl="1" indent="-266398" defTabSz="886968">
              <a:spcBef>
                <a:spcPts val="200"/>
              </a:spcBef>
              <a:buFont typeface="Arial"/>
              <a:defRPr sz="970" b="0"/>
            </a:pPr>
            <a:r>
              <a:t>The Royal Melbourne Institute of Technology (RMIT) (Victoria) is developing responses with youth justice and young users of violence on programs into adolescent violence in homes</a:t>
            </a:r>
          </a:p>
          <a:p>
            <a:pPr marL="525097" lvl="1" indent="-266398" defTabSz="886968">
              <a:spcBef>
                <a:spcPts val="200"/>
              </a:spcBef>
              <a:buFont typeface="Arial"/>
              <a:defRPr sz="970" b="0"/>
            </a:pPr>
            <a:r>
              <a:t>The Invisible Practices Research Project (University of Melbourne) will be valuable in addressing the need for resources and tools</a:t>
            </a:r>
          </a:p>
          <a:p>
            <a:pPr defTabSz="886968">
              <a:spcBef>
                <a:spcPts val="500"/>
              </a:spcBef>
              <a:defRPr sz="1164"/>
            </a:pPr>
            <a:r>
              <a:t>What are the challenges?</a:t>
            </a:r>
          </a:p>
          <a:p>
            <a:pPr marL="525097" lvl="1" indent="-266398" defTabSz="886968">
              <a:spcBef>
                <a:spcPts val="200"/>
              </a:spcBef>
              <a:buFont typeface="Arial"/>
              <a:defRPr sz="970" b="0"/>
            </a:pPr>
            <a:r>
              <a:t>Many service providers have a lack of knowledge about men’s behaviour change programs, safe referrals and perpetrator accountability</a:t>
            </a:r>
          </a:p>
          <a:p>
            <a:pPr marL="525097" lvl="1" indent="-266398" defTabSz="886968">
              <a:spcBef>
                <a:spcPts val="200"/>
              </a:spcBef>
              <a:buFont typeface="Arial"/>
              <a:defRPr sz="970" b="0"/>
            </a:pPr>
            <a:r>
              <a:t>There is very limited funding for men’s behaviour change programs in most jurisdictions. A lot of funding is for time limited pilots which are not being scaled. This compounds difficulties in recruiting and retaining staff</a:t>
            </a:r>
          </a:p>
          <a:p>
            <a:pPr marL="525097" lvl="1" indent="-266398" defTabSz="886968">
              <a:spcBef>
                <a:spcPts val="200"/>
              </a:spcBef>
              <a:buFont typeface="Arial"/>
              <a:defRPr sz="970" b="0"/>
            </a:pPr>
            <a:r>
              <a:t>There are still many areas in Australia without any services for users of violence and we need national vision on where are the geographic gaps, especially in remote areas with high vulnerability</a:t>
            </a:r>
          </a:p>
          <a:p>
            <a:pPr marL="525097" lvl="1" indent="-266398" defTabSz="886968">
              <a:spcBef>
                <a:spcPts val="200"/>
              </a:spcBef>
              <a:buFont typeface="Arial"/>
              <a:defRPr sz="970" b="0"/>
            </a:pPr>
            <a:r>
              <a:t>It is very difficult to be innovative with no or limited funding</a:t>
            </a:r>
          </a:p>
          <a:p>
            <a:pPr marL="525097" lvl="1" indent="-266398" defTabSz="886968">
              <a:spcBef>
                <a:spcPts val="200"/>
              </a:spcBef>
              <a:buFont typeface="Arial"/>
              <a:defRPr sz="970" b="0"/>
            </a:pPr>
            <a:r>
              <a:t>There needs to be better integration with women’s services with more nuanced conversations around men seeking help as women may not want to leave</a:t>
            </a:r>
          </a:p>
          <a:p>
            <a:pPr marL="525097" lvl="1" indent="-266398" defTabSz="886968">
              <a:spcBef>
                <a:spcPts val="200"/>
              </a:spcBef>
              <a:buFont typeface="Arial"/>
              <a:defRPr sz="970" b="0"/>
            </a:pPr>
            <a:r>
              <a:t>There needs to be pathways for perpetrators of sexual violence currently in the justice system as it is out of scope of family violence</a:t>
            </a:r>
          </a:p>
        </p:txBody>
      </p:sp>
      <p:sp>
        <p:nvSpPr>
          <p:cNvPr id="14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142" name="Content Placeholder 9"/>
          <p:cNvSpPr txBox="1"/>
          <p:nvPr/>
        </p:nvSpPr>
        <p:spPr>
          <a:xfrm>
            <a:off x="4772490" y="1125687"/>
            <a:ext cx="3785587"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spcBef>
                <a:spcPts val="600"/>
              </a:spcBef>
              <a:defRPr sz="1200" b="1"/>
            </a:pPr>
            <a:r>
              <a:t>What improvements can be made?</a:t>
            </a:r>
          </a:p>
          <a:p>
            <a:pPr marL="541337" lvl="1" indent="-274638">
              <a:spcBef>
                <a:spcPts val="300"/>
              </a:spcBef>
              <a:buSzPct val="100000"/>
              <a:buFont typeface="Arial"/>
              <a:buChar char="•"/>
              <a:defRPr sz="1000"/>
            </a:pPr>
            <a:r>
              <a:t>A coordinated approach from Commonwealth and jurisdictions to improve processes and the sustainability of programs. Many pilots are effective, but disappear due to lack of long term planning and operational commitment</a:t>
            </a:r>
          </a:p>
          <a:p>
            <a:pPr marL="541337" lvl="1" indent="-274638">
              <a:spcBef>
                <a:spcPts val="300"/>
              </a:spcBef>
              <a:buSzPct val="100000"/>
              <a:buFont typeface="Arial"/>
              <a:buChar char="•"/>
              <a:defRPr sz="1000"/>
            </a:pPr>
            <a:r>
              <a:t>Connect with the different parts of the system (e.g. women’s services and sexual violence services). There is a particular gap around aiding women who choose to stay in relationships; and greater case management is required to address behaviours of the perpetrators and keep the victim safe</a:t>
            </a:r>
          </a:p>
          <a:p>
            <a:pPr marL="541337" lvl="1" indent="-274638">
              <a:spcBef>
                <a:spcPts val="300"/>
              </a:spcBef>
              <a:buSzPct val="100000"/>
              <a:buFont typeface="Arial"/>
              <a:buChar char="•"/>
              <a:defRPr sz="1000"/>
            </a:pPr>
            <a:r>
              <a:t>There were calls for a national accountability mechanism for service delivery (e.g. clear and consistent outcomes measurement) led by the Commonwealth. This would enable comparisons of jurisdictional investment</a:t>
            </a:r>
          </a:p>
          <a:p>
            <a:pPr marL="541337" lvl="1" indent="-274638">
              <a:spcBef>
                <a:spcPts val="300"/>
              </a:spcBef>
              <a:buSzPct val="100000"/>
              <a:buFont typeface="Arial"/>
              <a:buChar char="•"/>
              <a:defRPr sz="1000"/>
            </a:pPr>
            <a:r>
              <a:t>Consider should be given to the continuum of responses for men including primary, prevention early intervention, to tertiary responses. This is especially the case for perpetrators transitioning from prison</a:t>
            </a:r>
          </a:p>
          <a:p>
            <a:pPr marL="541337" lvl="1" indent="-274638">
              <a:spcBef>
                <a:spcPts val="300"/>
              </a:spcBef>
              <a:buSzPct val="100000"/>
              <a:buFont typeface="Arial"/>
              <a:buChar char="•"/>
              <a:defRPr sz="1000"/>
            </a:pPr>
            <a:r>
              <a:t>The promotion of knowledge sharing and communities of practice (e.g. learn what is different and common about place-based responses in other communities)</a:t>
            </a:r>
          </a:p>
          <a:p>
            <a:pPr marL="541337" lvl="1" indent="-274638">
              <a:spcBef>
                <a:spcPts val="300"/>
              </a:spcBef>
              <a:buSzPct val="100000"/>
              <a:buFont typeface="Arial"/>
              <a:buChar char="•"/>
              <a:defRPr sz="1000"/>
            </a:pPr>
            <a:r>
              <a:t>Openness and transparency around what is or is not working is needed, including sharing knowledge across the broader system</a:t>
            </a:r>
          </a:p>
          <a:p>
            <a:pPr marL="541337" lvl="1" indent="-274638">
              <a:spcBef>
                <a:spcPts val="300"/>
              </a:spcBef>
              <a:buSzPct val="100000"/>
              <a:buFont typeface="Arial"/>
              <a:buChar char="•"/>
              <a:defRPr sz="1000"/>
            </a:pPr>
            <a:r>
              <a:t>Consideration should be given to creating a toolkit to inform families about men’s behaviour change, with consistent messages across services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45" name="Title 1"/>
          <p:cNvSpPr txBox="1">
            <a:spLocks noGrp="1"/>
          </p:cNvSpPr>
          <p:nvPr>
            <p:ph type="title"/>
          </p:nvPr>
        </p:nvSpPr>
        <p:spPr>
          <a:xfrm>
            <a:off x="585926" y="472165"/>
            <a:ext cx="3785587" cy="508563"/>
          </a:xfrm>
          <a:prstGeom prst="rect">
            <a:avLst/>
          </a:prstGeom>
        </p:spPr>
        <p:txBody>
          <a:bodyPr/>
          <a:lstStyle/>
          <a:p>
            <a:r>
              <a:t>Workforce capability</a:t>
            </a:r>
          </a:p>
        </p:txBody>
      </p:sp>
      <p:sp>
        <p:nvSpPr>
          <p:cNvPr id="146" name="Content Placeholder 2"/>
          <p:cNvSpPr txBox="1">
            <a:spLocks noGrp="1"/>
          </p:cNvSpPr>
          <p:nvPr>
            <p:ph type="body" sz="half" idx="1"/>
          </p:nvPr>
        </p:nvSpPr>
        <p:spPr>
          <a:xfrm>
            <a:off x="585926" y="1125687"/>
            <a:ext cx="3785587" cy="5003229"/>
          </a:xfrm>
          <a:prstGeom prst="rect">
            <a:avLst/>
          </a:prstGeom>
        </p:spPr>
        <p:txBody>
          <a:bodyPr/>
          <a:lstStyle/>
          <a:p>
            <a:r>
              <a:t>What’s working well?</a:t>
            </a:r>
          </a:p>
          <a:p>
            <a:pPr marL="541337" lvl="1" indent="-274638">
              <a:spcBef>
                <a:spcPts val="300"/>
              </a:spcBef>
              <a:buFont typeface="Arial"/>
              <a:defRPr sz="1000" b="0"/>
            </a:pPr>
            <a:r>
              <a:t>Alcohol and Other Drugs peak bodies have started work to equip their workforce on responding to domestic, family and sexual violence</a:t>
            </a:r>
          </a:p>
          <a:p>
            <a:pPr marL="541337" lvl="1" indent="-274638">
              <a:spcBef>
                <a:spcPts val="300"/>
              </a:spcBef>
              <a:buFont typeface="Arial"/>
              <a:defRPr sz="1000" b="0"/>
            </a:pPr>
            <a:r>
              <a:t>Child protection services is looking at their proficiency to engage and respond to perpetrators whilst supporting the long-term safety of victims</a:t>
            </a:r>
          </a:p>
          <a:p>
            <a:pPr marL="541337" lvl="1" indent="-274638">
              <a:spcBef>
                <a:spcPts val="300"/>
              </a:spcBef>
              <a:buFont typeface="Arial"/>
              <a:defRPr sz="1000" b="0"/>
            </a:pPr>
            <a:r>
              <a:t>Financial Counselling Australia is training financial counsellors in working with victims of domestic, family and sexual violence</a:t>
            </a:r>
          </a:p>
          <a:p>
            <a:r>
              <a:t>What are the challenges?</a:t>
            </a:r>
          </a:p>
          <a:p>
            <a:pPr marL="541337" lvl="1" indent="-274638">
              <a:spcBef>
                <a:spcPts val="300"/>
              </a:spcBef>
              <a:buFont typeface="Arial"/>
              <a:defRPr sz="1000" b="0"/>
            </a:pPr>
            <a:r>
              <a:t>There needs to be a clear understanding on what collective responsibility means for generalist services</a:t>
            </a:r>
          </a:p>
          <a:p>
            <a:pPr marL="541337" lvl="1" indent="-274638">
              <a:spcBef>
                <a:spcPts val="300"/>
              </a:spcBef>
              <a:buFont typeface="Arial"/>
              <a:defRPr sz="1000" b="0"/>
            </a:pPr>
            <a:r>
              <a:t>There are no responses to perpetrators of sexual violence</a:t>
            </a:r>
          </a:p>
          <a:p>
            <a:r>
              <a:t>What improvements can be made?</a:t>
            </a:r>
          </a:p>
          <a:p>
            <a:pPr marL="541337" lvl="1" indent="-274638">
              <a:spcBef>
                <a:spcPts val="300"/>
              </a:spcBef>
              <a:buFont typeface="Arial"/>
              <a:defRPr sz="1000" b="0"/>
            </a:pPr>
            <a:r>
              <a:t>Responses should be tailored for men. As programs come from different theories of change, there is a need to tailor responses without forgoing gender-based theory</a:t>
            </a:r>
          </a:p>
          <a:p>
            <a:pPr marL="541337" lvl="1" indent="-274638">
              <a:spcBef>
                <a:spcPts val="300"/>
              </a:spcBef>
              <a:buFont typeface="Arial"/>
              <a:defRPr sz="1000" b="0"/>
            </a:pPr>
            <a:r>
              <a:t>Workforce development that takes into consideration the differences in different workforces and how they respond to domestic, family and sexual violence</a:t>
            </a:r>
          </a:p>
          <a:p>
            <a:pPr marL="541337" lvl="1" indent="-274638">
              <a:spcBef>
                <a:spcPts val="300"/>
              </a:spcBef>
              <a:buFont typeface="Arial"/>
              <a:defRPr sz="1000" b="0"/>
            </a:pPr>
            <a:r>
              <a:t>There needs to be a specific response for perpetrators of sexual violence</a:t>
            </a:r>
          </a:p>
        </p:txBody>
      </p:sp>
      <p:sp>
        <p:nvSpPr>
          <p:cNvPr id="147"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148" name="Content Placeholder 16"/>
          <p:cNvSpPr txBox="1"/>
          <p:nvPr/>
        </p:nvSpPr>
        <p:spPr>
          <a:xfrm>
            <a:off x="4772490" y="1125687"/>
            <a:ext cx="3785587"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lnSpcReduction="10000"/>
          </a:bodyPr>
          <a:lstStyle/>
          <a:p>
            <a:pPr>
              <a:spcBef>
                <a:spcPts val="600"/>
              </a:spcBef>
              <a:defRPr sz="1200" b="1"/>
            </a:pPr>
            <a:r>
              <a:t>What’s working well?</a:t>
            </a:r>
          </a:p>
          <a:p>
            <a:pPr marL="541337" lvl="1" indent="-274638">
              <a:spcBef>
                <a:spcPts val="300"/>
              </a:spcBef>
              <a:buSzPct val="100000"/>
              <a:buFont typeface="Arial"/>
              <a:buChar char="•"/>
              <a:defRPr sz="1000"/>
            </a:pPr>
            <a:r>
              <a:t>Australia’s National Research Organisation for Women’s Safety (ANROWS) is researching perpetrator interventions</a:t>
            </a:r>
          </a:p>
          <a:p>
            <a:pPr marL="541337" lvl="1" indent="-274638">
              <a:spcBef>
                <a:spcPts val="300"/>
              </a:spcBef>
              <a:buSzPct val="100000"/>
              <a:buFont typeface="Arial"/>
              <a:buChar char="•"/>
              <a:defRPr sz="1000"/>
            </a:pPr>
            <a:r>
              <a:t>Victoria is trialling case management for perpetrators in coordination with services for victims, joining up family safety, alcohol and trauma services. However this is resource intensive and requires funding for long-term solutions. It is currently being evaluated</a:t>
            </a:r>
          </a:p>
          <a:p>
            <a:pPr>
              <a:spcBef>
                <a:spcPts val="600"/>
              </a:spcBef>
              <a:defRPr sz="1200" b="1"/>
            </a:pPr>
            <a:r>
              <a:t>What are the challenges?</a:t>
            </a:r>
          </a:p>
          <a:p>
            <a:pPr marL="541337" lvl="1" indent="-274638">
              <a:spcBef>
                <a:spcPts val="300"/>
              </a:spcBef>
              <a:buSzPct val="100000"/>
              <a:buFont typeface="Arial"/>
              <a:buChar char="•"/>
              <a:defRPr sz="1000"/>
            </a:pPr>
            <a:r>
              <a:t>There is a lack of clarity around what ‘perpetrator accountability’ means in terms of actions to be taken. This across across service system results in assumptions being made and differences in outcomes sought</a:t>
            </a:r>
          </a:p>
          <a:p>
            <a:pPr marL="541337" lvl="1" indent="-274638">
              <a:spcBef>
                <a:spcPts val="300"/>
              </a:spcBef>
              <a:buSzPct val="100000"/>
              <a:buFont typeface="Arial"/>
              <a:buChar char="•"/>
              <a:defRPr sz="1000"/>
            </a:pPr>
            <a:r>
              <a:t>Government does not hold perpetrators to account; only perpetrators can hold themselves to account. Organisations that work with users of violence need to assist men to recognise their behaviour</a:t>
            </a:r>
          </a:p>
          <a:p>
            <a:pPr marL="541337" lvl="1" indent="-274638">
              <a:spcBef>
                <a:spcPts val="300"/>
              </a:spcBef>
              <a:buSzPct val="100000"/>
              <a:buFont typeface="Arial"/>
              <a:buChar char="•"/>
              <a:defRPr sz="1000"/>
            </a:pPr>
            <a:r>
              <a:t>Magistrates and services may need to be more aware of the danger and risks of not understanding perpetrator accountability, especially in the case of repeated use of violence</a:t>
            </a:r>
          </a:p>
          <a:p>
            <a:pPr>
              <a:spcBef>
                <a:spcPts val="600"/>
              </a:spcBef>
              <a:defRPr sz="1200" b="1"/>
            </a:pPr>
            <a:r>
              <a:t>What improvements can be made?</a:t>
            </a:r>
          </a:p>
          <a:p>
            <a:pPr marL="541337" lvl="1" indent="-274638">
              <a:spcBef>
                <a:spcPts val="300"/>
              </a:spcBef>
              <a:buSzPct val="100000"/>
              <a:buFont typeface="Arial"/>
              <a:buChar char="•"/>
              <a:defRPr sz="1000"/>
            </a:pPr>
            <a:r>
              <a:t>There needs to be leadership and legislation to keep perpetrators in view; especially if they are repeat offenders</a:t>
            </a:r>
          </a:p>
          <a:p>
            <a:pPr marL="541337" lvl="1" indent="-274638">
              <a:spcBef>
                <a:spcPts val="300"/>
              </a:spcBef>
              <a:buSzPct val="100000"/>
              <a:buFont typeface="Arial"/>
              <a:buChar char="•"/>
              <a:defRPr sz="1000"/>
            </a:pPr>
            <a:r>
              <a:t>A more nuanced understanding of what perpetrator accountability is, and what the outcomes being sought would be useful to drive a more integrated response to domestic, family and sexual violence</a:t>
            </a:r>
          </a:p>
        </p:txBody>
      </p:sp>
      <p:sp>
        <p:nvSpPr>
          <p:cNvPr id="149" name="Text Placeholder 17"/>
          <p:cNvSpPr>
            <a:spLocks noGrp="1"/>
          </p:cNvSpPr>
          <p:nvPr>
            <p:ph type="body" idx="13"/>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2400" b="0">
                <a:solidFill>
                  <a:schemeClr val="accent5"/>
                </a:solidFill>
                <a:latin typeface="Georgia"/>
                <a:ea typeface="Georgia"/>
                <a:cs typeface="Georgia"/>
                <a:sym typeface="Georgia"/>
              </a:defRPr>
            </a:lvl1pPr>
          </a:lstStyle>
          <a:p>
            <a:r>
              <a:t>Perpetrator accountability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52"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Primary prevention</a:t>
            </a:r>
          </a:p>
        </p:txBody>
      </p:sp>
      <p:sp>
        <p:nvSpPr>
          <p:cNvPr id="153" name="Content Placeholder 2"/>
          <p:cNvSpPr txBox="1">
            <a:spLocks noGrp="1"/>
          </p:cNvSpPr>
          <p:nvPr>
            <p:ph type="body" sz="half" idx="1"/>
          </p:nvPr>
        </p:nvSpPr>
        <p:spPr>
          <a:xfrm>
            <a:off x="585926" y="1125687"/>
            <a:ext cx="3785587" cy="5003229"/>
          </a:xfrm>
          <a:prstGeom prst="rect">
            <a:avLst/>
          </a:prstGeom>
        </p:spPr>
        <p:txBody>
          <a:bodyPr/>
          <a:lstStyle/>
          <a:p>
            <a:r>
              <a:t>What’s working well?</a:t>
            </a:r>
          </a:p>
          <a:p>
            <a:pPr marL="541337" lvl="1" indent="-274638" defTabSz="685800">
              <a:spcBef>
                <a:spcPts val="300"/>
              </a:spcBef>
              <a:buFont typeface="Arial"/>
              <a:defRPr sz="1000" b="0"/>
            </a:pPr>
            <a:r>
              <a:t>Respectful Relationships is good to engage young people on discussions about consent, empowerment, and provide basic relationship skills</a:t>
            </a:r>
          </a:p>
          <a:p>
            <a:pPr marL="541337" lvl="1" indent="-274638" defTabSz="685800">
              <a:spcBef>
                <a:spcPts val="300"/>
              </a:spcBef>
              <a:buFont typeface="Arial"/>
              <a:defRPr sz="1000" b="0"/>
            </a:pPr>
            <a:r>
              <a:t>Some workforces are managing domestic and family violence in workplaces (e.g. Australia’s CEO Challenge, Commonwealth Bank, Medibank Health Solutions)</a:t>
            </a:r>
          </a:p>
          <a:p>
            <a:pPr marL="541337" lvl="1" indent="-274638" defTabSz="685800">
              <a:spcBef>
                <a:spcPts val="300"/>
              </a:spcBef>
              <a:buFont typeface="Arial"/>
              <a:defRPr sz="1000" b="0"/>
            </a:pPr>
            <a:r>
              <a:t>Australian Post is assisting victims of domestic and family violence with a mail redirection service</a:t>
            </a:r>
          </a:p>
          <a:p>
            <a:pPr marL="541337" lvl="1" indent="-274638" defTabSz="685800">
              <a:spcBef>
                <a:spcPts val="300"/>
              </a:spcBef>
              <a:buFont typeface="Arial"/>
              <a:defRPr sz="1000" b="0"/>
            </a:pPr>
            <a:r>
              <a:t>Social inclusion corporate partnerships are shifting the concept of masculinity in workplaces</a:t>
            </a:r>
          </a:p>
          <a:p>
            <a:pPr marL="541337" lvl="1" indent="-274638" defTabSz="685800">
              <a:spcBef>
                <a:spcPts val="300"/>
              </a:spcBef>
              <a:buFont typeface="Arial"/>
              <a:defRPr sz="1000" b="0"/>
            </a:pPr>
            <a:r>
              <a:t>There are organisations helping to promote conversations around family violence in different communities (e.g. ACON for LGBTIQA+ people)</a:t>
            </a:r>
          </a:p>
          <a:p>
            <a:pPr marL="541337" lvl="1" indent="-274638" defTabSz="685800">
              <a:spcBef>
                <a:spcPts val="300"/>
              </a:spcBef>
              <a:buFont typeface="Arial"/>
              <a:defRPr sz="1000" b="0"/>
            </a:pPr>
            <a:r>
              <a:t>The North Coast Positive Adolescent Sexual Health Consortium (PASH) was provided as a good example of a program that discusses positive attitudes to relationships with children</a:t>
            </a:r>
          </a:p>
          <a:p>
            <a:pPr marL="541337" lvl="1" indent="-274638" defTabSz="685800">
              <a:spcBef>
                <a:spcPts val="300"/>
              </a:spcBef>
              <a:buFont typeface="Arial"/>
              <a:defRPr sz="1000" b="0"/>
            </a:pPr>
            <a:r>
              <a:t>Undercurrent Victoria runs discussion-based sessions led by young educators in schools on attitudes (prevention) and early intervention in the same space</a:t>
            </a:r>
          </a:p>
        </p:txBody>
      </p:sp>
      <p:sp>
        <p:nvSpPr>
          <p:cNvPr id="154"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55" name="Content Placeholder 9"/>
          <p:cNvSpPr txBox="1"/>
          <p:nvPr/>
        </p:nvSpPr>
        <p:spPr>
          <a:xfrm>
            <a:off x="4772490" y="1125687"/>
            <a:ext cx="3785587"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lnSpcReduction="10000"/>
          </a:bodyPr>
          <a:lstStyle/>
          <a:p>
            <a:pPr>
              <a:spcBef>
                <a:spcPts val="600"/>
              </a:spcBef>
              <a:defRPr sz="1200" b="1"/>
            </a:pPr>
            <a:r>
              <a:t>What are the challenges?</a:t>
            </a:r>
          </a:p>
          <a:p>
            <a:pPr marL="541337" lvl="1" indent="-274638">
              <a:spcBef>
                <a:spcPts val="300"/>
              </a:spcBef>
              <a:buSzPct val="100000"/>
              <a:buFont typeface="Arial"/>
              <a:buChar char="•"/>
              <a:defRPr sz="1000"/>
            </a:pPr>
            <a:r>
              <a:t>There is a need for greater support for men going through behaviour change programs; not just at crisis point</a:t>
            </a:r>
          </a:p>
          <a:p>
            <a:pPr marL="541337" lvl="1" indent="-274638">
              <a:spcBef>
                <a:spcPts val="300"/>
              </a:spcBef>
              <a:buSzPct val="100000"/>
              <a:buFont typeface="Arial"/>
              <a:buChar char="•"/>
              <a:defRPr sz="1000"/>
            </a:pPr>
            <a:r>
              <a:t>Some communities have a lot of normalised violence and need a holistic, joined up approach to address it</a:t>
            </a:r>
          </a:p>
          <a:p>
            <a:pPr marL="541337" lvl="1" indent="-274638">
              <a:spcBef>
                <a:spcPts val="300"/>
              </a:spcBef>
              <a:buSzPct val="100000"/>
              <a:buFont typeface="Arial"/>
              <a:buChar char="•"/>
              <a:defRPr sz="1000"/>
            </a:pPr>
            <a:r>
              <a:t>Staff are often referred to the Employee Assistance Program; but there is a lack of consistency in responses</a:t>
            </a:r>
          </a:p>
          <a:p>
            <a:pPr marL="541337" lvl="1" indent="-274638">
              <a:spcBef>
                <a:spcPts val="300"/>
              </a:spcBef>
              <a:buSzPct val="100000"/>
              <a:buFont typeface="Arial"/>
              <a:buChar char="•"/>
              <a:defRPr sz="1000"/>
            </a:pPr>
            <a:r>
              <a:t>Young people may not understand the difference between discipline and family violence</a:t>
            </a:r>
          </a:p>
          <a:p>
            <a:pPr marL="541337" lvl="1" indent="-274638">
              <a:spcBef>
                <a:spcPts val="300"/>
              </a:spcBef>
              <a:buSzPct val="100000"/>
              <a:buFont typeface="Arial"/>
              <a:buChar char="•"/>
              <a:defRPr sz="1000"/>
            </a:pPr>
            <a:r>
              <a:t>Service providers need to work with schools to identify early warning signs of young people using violence and build workforce capability to appropriately make referrals</a:t>
            </a:r>
          </a:p>
          <a:p>
            <a:pPr>
              <a:spcBef>
                <a:spcPts val="600"/>
              </a:spcBef>
              <a:defRPr sz="1200" b="1"/>
            </a:pPr>
            <a:r>
              <a:t>What improvements can be made?</a:t>
            </a:r>
          </a:p>
          <a:p>
            <a:pPr marL="541337" lvl="1" indent="-274638">
              <a:spcBef>
                <a:spcPts val="300"/>
              </a:spcBef>
              <a:buSzPct val="100000"/>
              <a:buFont typeface="Arial"/>
              <a:buChar char="•"/>
              <a:defRPr sz="1000"/>
            </a:pPr>
            <a:r>
              <a:t>National support and guidance on conversations and concepts about domestic, family and sexual violence to anchor thinking in the broader community (i.e. how might men start the conversation?)</a:t>
            </a:r>
          </a:p>
          <a:p>
            <a:pPr marL="541337" lvl="1" indent="-274638">
              <a:spcBef>
                <a:spcPts val="300"/>
              </a:spcBef>
              <a:buSzPct val="100000"/>
              <a:buFont typeface="Arial"/>
              <a:buChar char="•"/>
              <a:defRPr sz="1000"/>
            </a:pPr>
            <a:r>
              <a:t>Within corporates, there needs to be a non-collusive, non-silencing way to help victims struggling to speak up. Traditional HR models sometimes work against this</a:t>
            </a:r>
          </a:p>
          <a:p>
            <a:pPr marL="541337" lvl="1" indent="-274638">
              <a:spcBef>
                <a:spcPts val="300"/>
              </a:spcBef>
              <a:buSzPct val="100000"/>
              <a:buFont typeface="Arial"/>
              <a:buChar char="•"/>
              <a:defRPr sz="1000"/>
            </a:pPr>
            <a:r>
              <a:t>Genuine engagement is require with young people and grassroots organisations in program design, including how we can meaningfully engage them and elevate their voices on social media on healthy relationships (i.e. young people are the experts on how to engage young people)</a:t>
            </a:r>
          </a:p>
          <a:p>
            <a:pPr marL="541337" lvl="1" indent="-274638">
              <a:spcBef>
                <a:spcPts val="300"/>
              </a:spcBef>
              <a:buSzPct val="100000"/>
              <a:buFont typeface="Arial"/>
              <a:buChar char="•"/>
              <a:defRPr sz="1000"/>
            </a:pPr>
            <a:r>
              <a:t>Provide information to parents, communities and education programs to help identify negative behaviours early and show the projection of a perpetrator’s journey from such behaviours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58"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Community-based approaches</a:t>
            </a:r>
          </a:p>
        </p:txBody>
      </p:sp>
      <p:sp>
        <p:nvSpPr>
          <p:cNvPr id="159" name="Content Placeholder 2"/>
          <p:cNvSpPr txBox="1">
            <a:spLocks noGrp="1"/>
          </p:cNvSpPr>
          <p:nvPr>
            <p:ph type="body" sz="half" idx="1"/>
          </p:nvPr>
        </p:nvSpPr>
        <p:spPr>
          <a:xfrm>
            <a:off x="585926" y="1125687"/>
            <a:ext cx="3785587" cy="5003229"/>
          </a:xfrm>
          <a:prstGeom prst="rect">
            <a:avLst/>
          </a:prstGeom>
        </p:spPr>
        <p:txBody>
          <a:bodyPr/>
          <a:lstStyle/>
          <a:p>
            <a:r>
              <a:t>What’s working well?</a:t>
            </a:r>
          </a:p>
          <a:p>
            <a:pPr marL="541337" lvl="1" indent="-274638" defTabSz="685800">
              <a:spcBef>
                <a:spcPts val="300"/>
              </a:spcBef>
              <a:buFont typeface="Arial"/>
              <a:defRPr sz="1000" b="0"/>
            </a:pPr>
            <a:r>
              <a:t>Men’s Behaviour change programs in Indigenous and culturally and linguistically diverse (CALD) communities are developed with communities.</a:t>
            </a:r>
          </a:p>
          <a:p>
            <a:pPr marL="541337" lvl="1" indent="-274638" defTabSz="685800">
              <a:spcBef>
                <a:spcPts val="300"/>
              </a:spcBef>
              <a:buFont typeface="Arial"/>
              <a:defRPr sz="1000" b="0"/>
            </a:pPr>
            <a:r>
              <a:t>Rural responses requires greater community input and engagement with Aboriginal men and their families. There is a a different journey for perpetrators when the community supports the family</a:t>
            </a:r>
          </a:p>
          <a:p>
            <a:r>
              <a:t>What are the challenges?</a:t>
            </a:r>
          </a:p>
          <a:p>
            <a:pPr marL="541337" lvl="1" indent="-274638">
              <a:spcBef>
                <a:spcPts val="300"/>
              </a:spcBef>
              <a:buFont typeface="Arial"/>
              <a:defRPr sz="1000" b="0"/>
            </a:pPr>
            <a:r>
              <a:t>There is a gap in addressing identity-based violence towards people of diverse sex, sexuality and gender (e.g. heterosexual parents or families being violent to LGBTIQA children. In Victoria, a curriculum is currently being developed)</a:t>
            </a:r>
          </a:p>
          <a:p>
            <a:pPr marL="541337" lvl="1" indent="-274638">
              <a:spcBef>
                <a:spcPts val="300"/>
              </a:spcBef>
              <a:buFont typeface="Arial"/>
              <a:defRPr sz="1000" b="0"/>
            </a:pPr>
            <a:r>
              <a:t>More services are needed for CALD men, especially in Western Sydney where there is only one men’s behaviour change program in a community of 49 language groups. Support is needed for community development to build programs that work for men and their families</a:t>
            </a:r>
          </a:p>
        </p:txBody>
      </p:sp>
      <p:sp>
        <p:nvSpPr>
          <p:cNvPr id="160"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161" name="Content Placeholder 9"/>
          <p:cNvSpPr txBox="1"/>
          <p:nvPr/>
        </p:nvSpPr>
        <p:spPr>
          <a:xfrm>
            <a:off x="4772490" y="1125687"/>
            <a:ext cx="3785587"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spcBef>
                <a:spcPts val="600"/>
              </a:spcBef>
              <a:defRPr sz="1200" b="1"/>
            </a:pPr>
            <a:r>
              <a:t>What improvements can be made?</a:t>
            </a:r>
          </a:p>
          <a:p>
            <a:pPr marL="541337" lvl="1" indent="-274638">
              <a:spcBef>
                <a:spcPts val="300"/>
              </a:spcBef>
              <a:buSzPct val="100000"/>
              <a:buFont typeface="Arial"/>
              <a:buChar char="•"/>
              <a:defRPr sz="1000"/>
            </a:pPr>
            <a:r>
              <a:t>Community-based programs need to be built into funding models. If a community does not understand the program, it cannot be implemented effectively</a:t>
            </a:r>
          </a:p>
          <a:p>
            <a:pPr marL="541337" lvl="1" indent="-274638">
              <a:spcBef>
                <a:spcPts val="300"/>
              </a:spcBef>
              <a:buSzPct val="100000"/>
              <a:buFont typeface="Arial"/>
              <a:buChar char="•"/>
              <a:defRPr sz="1000"/>
            </a:pPr>
            <a:r>
              <a:t>Program that are implemented in communities (such as Indigenous communities) should be endorsed by leaders to ensure there is community ownership</a:t>
            </a:r>
          </a:p>
          <a:p>
            <a:pPr marL="541337" lvl="1" indent="-274638">
              <a:spcBef>
                <a:spcPts val="300"/>
              </a:spcBef>
              <a:buSzPct val="100000"/>
              <a:buFont typeface="Arial"/>
              <a:buChar char="•"/>
              <a:defRPr sz="1000"/>
            </a:pPr>
            <a:r>
              <a:t>There needs to be a long-term strategy over 7-10 years for workforce development, training and equipping workers in CALD communities</a:t>
            </a:r>
          </a:p>
          <a:p>
            <a:pPr marL="541337" lvl="1" indent="-274638">
              <a:spcBef>
                <a:spcPts val="300"/>
              </a:spcBef>
              <a:buSzPct val="100000"/>
              <a:buFont typeface="Arial"/>
              <a:buChar char="•"/>
              <a:defRPr sz="1000"/>
            </a:pPr>
            <a:r>
              <a:t>More interpreters are needed that are culturally appropriate and training in domestic, family and sexual violence</a:t>
            </a:r>
          </a:p>
          <a:p>
            <a:pPr marL="541337" lvl="1" indent="-274638" defTabSz="685800">
              <a:spcBef>
                <a:spcPts val="300"/>
              </a:spcBef>
              <a:buSzPct val="100000"/>
              <a:buFont typeface="Arial"/>
              <a:buChar char="•"/>
              <a:defRPr sz="1000"/>
            </a:pPr>
            <a:r>
              <a:t>Programs should draw upon the lessons of the co-design approaches of program development in some Indigenous and CALD communities in metropolitan and mainstream settings</a:t>
            </a:r>
          </a:p>
        </p:txBody>
      </p:sp>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1850</Words>
  <Application>Microsoft Office PowerPoint</Application>
  <PresentationFormat>On-screen Show (4:3)</PresentationFormat>
  <Paragraphs>130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Participants of Users of Violence Consultation</vt:lpstr>
      <vt:lpstr>Key themes</vt:lpstr>
      <vt:lpstr>Coordinated, joined up service delivery system</vt:lpstr>
      <vt:lpstr>Workforce capability</vt:lpstr>
      <vt:lpstr>Primary prevention</vt:lpstr>
      <vt:lpstr>Community-based approaches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Alex</dc:creator>
  <cp:lastModifiedBy>PATTERSON, Alex</cp:lastModifiedBy>
  <cp:revision>3</cp:revision>
  <dcterms:modified xsi:type="dcterms:W3CDTF">2018-09-28T06:54:34Z</dcterms:modified>
</cp:coreProperties>
</file>