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56" r:id="rId2"/>
    <p:sldId id="268" r:id="rId3"/>
    <p:sldId id="270" r:id="rId4"/>
    <p:sldId id="267" r:id="rId5"/>
    <p:sldId id="260" r:id="rId6"/>
    <p:sldId id="261" r:id="rId7"/>
    <p:sldId id="262" r:id="rId8"/>
    <p:sldId id="263" r:id="rId9"/>
    <p:sldId id="264" r:id="rId10"/>
    <p:sldId id="265" r:id="rId11"/>
    <p:sldId id="266" r:id="rId12"/>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FFFFFF"/>
          </a:solidFill>
        </a:fill>
      </a:tcStyle>
    </a:band2H>
    <a:firstCol>
      <a:tcTxStyle b="on" i="off">
        <a:font>
          <a:latin typeface="Arial"/>
          <a:ea typeface="Arial"/>
          <a:cs typeface="Arial"/>
        </a:font>
        <a:srgbClr val="000000"/>
      </a:tcTxStyle>
      <a:tcStyle>
        <a:tcBdr>
          <a:left>
            <a:ln w="9525" cap="flat">
              <a:solidFill>
                <a:srgbClr val="255C36"/>
              </a:solidFill>
              <a:prstDash val="solid"/>
              <a:round/>
            </a:ln>
          </a:left>
          <a:right>
            <a:ln w="9525" cap="flat">
              <a:solidFill>
                <a:srgbClr val="255C36"/>
              </a:solidFill>
              <a:prstDash val="solid"/>
              <a:round/>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chemeClr val="accent5"/>
              </a:solidFill>
              <a:prstDash val="solid"/>
              <a:round/>
            </a:ln>
          </a:top>
          <a:bottom>
            <a:ln w="9525" cap="flat">
              <a:solidFill>
                <a:srgbClr val="255C36"/>
              </a:solidFill>
              <a:prstDash val="solid"/>
              <a:round/>
            </a:ln>
          </a:bottom>
          <a:insideH>
            <a:ln w="12700" cap="flat">
              <a:noFill/>
              <a:miter lim="400000"/>
            </a:ln>
          </a:insideH>
          <a:insideV>
            <a:ln w="12700" cap="flat">
              <a:noFill/>
              <a:miter lim="400000"/>
            </a:ln>
          </a:insideV>
        </a:tcBdr>
        <a:fill>
          <a:no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9525" cap="flat">
              <a:solidFill>
                <a:srgbClr val="255C36"/>
              </a:solidFill>
              <a:prstDash val="solid"/>
              <a:round/>
            </a:ln>
          </a:top>
          <a:bottom>
            <a:ln w="9525" cap="flat">
              <a:solidFill>
                <a:srgbClr val="255C36"/>
              </a:solidFill>
              <a:prstDash val="solid"/>
              <a:round/>
            </a:ln>
          </a:bottom>
          <a:insideH>
            <a:ln w="12700" cap="flat">
              <a:noFill/>
              <a:miter lim="400000"/>
            </a:ln>
          </a:insideH>
          <a:insideV>
            <a:ln w="12700" cap="flat">
              <a:noFill/>
              <a:miter lim="400000"/>
            </a:ln>
          </a:insideV>
        </a:tcBdr>
        <a:fill>
          <a:solidFill>
            <a:schemeClr val="accent5"/>
          </a:solidFill>
        </a:fill>
      </a:tcStyle>
    </a:firstRow>
  </a:tblStyle>
  <a:tblStyle styleId="{C7B018BB-80A7-4F77-B60F-C8B233D01FF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5E8CB"/>
          </a:solidFill>
        </a:fill>
      </a:tcStyle>
    </a:wholeTbl>
    <a:band2H>
      <a:tcTxStyle/>
      <a:tcStyle>
        <a:tcBdr/>
        <a:fill>
          <a:solidFill>
            <a:srgbClr val="EBF4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Row>
  </a:tblStyle>
  <a:tblStyle styleId="{EEE7283C-3CF3-47DC-8721-378D4A62B22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0D4"/>
          </a:solidFill>
        </a:fill>
      </a:tcStyle>
    </a:wholeTbl>
    <a:band2H>
      <a:tcTxStyle/>
      <a:tcStyle>
        <a:tcBdr/>
        <a:fill>
          <a:solidFill>
            <a:srgbClr val="E6E9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F821DB8-F4EB-4A41-A1BA-3FCAFE7338EE}"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CBCC"/>
          </a:solidFill>
        </a:fill>
      </a:tcStyle>
    </a:wholeTbl>
    <a:band2H>
      <a:tcTxStyle/>
      <a:tcStyle>
        <a:tcBdr/>
        <a:fill>
          <a:solidFill>
            <a:srgbClr val="F0E7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33BA23B1-9221-436E-865A-0063620EA4FD}"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CAD5"/>
          </a:solidFill>
        </a:fill>
      </a:tcStyle>
    </a:wholeTbl>
    <a:band2H>
      <a:tcTxStyle/>
      <a:tcStyle>
        <a:tcBdr/>
        <a:fill>
          <a:solidFill>
            <a:srgbClr val="E8E6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2708684C-4D16-4618-839F-0558EEFCDFE6}" styleName="">
    <a:tblBg/>
    <a:wholeTbl>
      <a:tcTxStyle b="off"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9" d="100"/>
          <a:sy n="109" d="100"/>
        </p:scale>
        <p:origin x="1674" y="102"/>
      </p:cViewPr>
      <p:guideLst/>
    </p:cSldViewPr>
  </p:slideViewPr>
  <p:notesTextViewPr>
    <p:cViewPr>
      <p:scale>
        <a:sx n="1" d="1"/>
        <a:sy n="1" d="1"/>
      </p:scale>
      <p:origin x="0" y="0"/>
    </p:cViewPr>
  </p:notesTextViewPr>
  <p:gridSpacing cx="1800000" cy="1800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95" name="Shape 195"/>
          <p:cNvSpPr>
            <a:spLocks noGrp="1" noRot="1" noChangeAspect="1"/>
          </p:cNvSpPr>
          <p:nvPr>
            <p:ph type="sldImg"/>
          </p:nvPr>
        </p:nvSpPr>
        <p:spPr>
          <a:xfrm>
            <a:off x="1143000" y="685800"/>
            <a:ext cx="4572000" cy="3429000"/>
          </a:xfrm>
          <a:prstGeom prst="rect">
            <a:avLst/>
          </a:prstGeom>
        </p:spPr>
        <p:txBody>
          <a:bodyPr/>
          <a:lstStyle/>
          <a:p>
            <a:endParaRPr/>
          </a:p>
        </p:txBody>
      </p:sp>
      <p:sp>
        <p:nvSpPr>
          <p:cNvPr id="196" name="Shape 19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2" name="Picture 7" descr="Picture 7"/>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13" name="Title Text"/>
          <p:cNvSpPr txBox="1">
            <a:spLocks noGrp="1"/>
          </p:cNvSpPr>
          <p:nvPr>
            <p:ph type="title"/>
          </p:nvPr>
        </p:nvSpPr>
        <p:spPr>
          <a:xfrm>
            <a:off x="579267" y="3429000"/>
            <a:ext cx="6120002" cy="1081384"/>
          </a:xfrm>
          <a:prstGeom prst="rect">
            <a:avLst/>
          </a:prstGeom>
        </p:spPr>
        <p:txBody>
          <a:bodyPr/>
          <a:lstStyle>
            <a:lvl1pPr>
              <a:defRPr sz="4400">
                <a:solidFill>
                  <a:srgbClr val="FFFFFF"/>
                </a:solidFill>
              </a:defRPr>
            </a:lvl1pPr>
          </a:lstStyle>
          <a:p>
            <a:r>
              <a:t>Title Text</a:t>
            </a:r>
          </a:p>
        </p:txBody>
      </p:sp>
      <p:sp>
        <p:nvSpPr>
          <p:cNvPr id="14" name="Body Level One…"/>
          <p:cNvSpPr txBox="1">
            <a:spLocks noGrp="1"/>
          </p:cNvSpPr>
          <p:nvPr>
            <p:ph type="body" sz="quarter" idx="1"/>
          </p:nvPr>
        </p:nvSpPr>
        <p:spPr>
          <a:xfrm>
            <a:off x="579267" y="4562388"/>
            <a:ext cx="6120002" cy="1080001"/>
          </a:xfrm>
          <a:prstGeom prst="rect">
            <a:avLst/>
          </a:prstGeom>
        </p:spPr>
        <p:txBody>
          <a:bodyPr/>
          <a:lstStyle>
            <a:lvl1pPr>
              <a:spcBef>
                <a:spcPts val="0"/>
              </a:spcBef>
              <a:defRPr sz="1600">
                <a:solidFill>
                  <a:srgbClr val="FFFFFF"/>
                </a:solidFill>
                <a:latin typeface="Georgia"/>
                <a:ea typeface="Georgia"/>
                <a:cs typeface="Georgia"/>
                <a:sym typeface="Georgia"/>
              </a:defRPr>
            </a:lvl1pPr>
            <a:lvl2pPr marL="0" indent="457200">
              <a:spcBef>
                <a:spcPts val="0"/>
              </a:spcBef>
              <a:buSzTx/>
              <a:buNone/>
              <a:defRPr sz="1600">
                <a:solidFill>
                  <a:srgbClr val="FFFFFF"/>
                </a:solidFill>
                <a:latin typeface="Georgia"/>
                <a:ea typeface="Georgia"/>
                <a:cs typeface="Georgia"/>
                <a:sym typeface="Georgia"/>
              </a:defRPr>
            </a:lvl2pPr>
            <a:lvl3pPr marL="0" indent="914400">
              <a:spcBef>
                <a:spcPts val="0"/>
              </a:spcBef>
              <a:buSzTx/>
              <a:buNone/>
              <a:defRPr sz="1600">
                <a:solidFill>
                  <a:srgbClr val="FFFFFF"/>
                </a:solidFill>
                <a:latin typeface="Georgia"/>
                <a:ea typeface="Georgia"/>
                <a:cs typeface="Georgia"/>
                <a:sym typeface="Georgia"/>
              </a:defRPr>
            </a:lvl3pPr>
            <a:lvl4pPr indent="1371600">
              <a:spcBef>
                <a:spcPts val="0"/>
              </a:spcBef>
              <a:defRPr sz="1600">
                <a:solidFill>
                  <a:srgbClr val="FFFFFF"/>
                </a:solidFill>
                <a:latin typeface="Georgia"/>
                <a:ea typeface="Georgia"/>
                <a:cs typeface="Georgia"/>
                <a:sym typeface="Georgia"/>
              </a:defRPr>
            </a:lvl4pPr>
            <a:lvl5pPr indent="1828800">
              <a:spcBef>
                <a:spcPts val="0"/>
              </a:spcBef>
              <a:defRPr sz="1600">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15"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Divider 1">
    <p:spTree>
      <p:nvGrpSpPr>
        <p:cNvPr id="1" name=""/>
        <p:cNvGrpSpPr/>
        <p:nvPr/>
      </p:nvGrpSpPr>
      <p:grpSpPr>
        <a:xfrm>
          <a:off x="0" y="0"/>
          <a:ext cx="0" cy="0"/>
          <a:chOff x="0" y="0"/>
          <a:chExt cx="0" cy="0"/>
        </a:xfrm>
      </p:grpSpPr>
      <p:pic>
        <p:nvPicPr>
          <p:cNvPr id="22" name="Picture 8" descr="Picture 8"/>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23" name="Title Text"/>
          <p:cNvSpPr txBox="1">
            <a:spLocks noGrp="1"/>
          </p:cNvSpPr>
          <p:nvPr>
            <p:ph type="title"/>
          </p:nvPr>
        </p:nvSpPr>
        <p:spPr>
          <a:xfrm>
            <a:off x="579267" y="3987307"/>
            <a:ext cx="6120002" cy="2160000"/>
          </a:xfrm>
          <a:prstGeom prst="rect">
            <a:avLst/>
          </a:prstGeom>
        </p:spPr>
        <p:txBody>
          <a:bodyPr/>
          <a:lstStyle>
            <a:lvl1pPr>
              <a:defRPr sz="4400">
                <a:solidFill>
                  <a:srgbClr val="000000"/>
                </a:solidFill>
              </a:defRPr>
            </a:lvl1pPr>
          </a:lstStyle>
          <a:p>
            <a:r>
              <a:t>Title Text</a:t>
            </a:r>
          </a:p>
        </p:txBody>
      </p:sp>
      <p:sp>
        <p:nvSpPr>
          <p:cNvPr id="24"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Quote/Breakout">
    <p:spTree>
      <p:nvGrpSpPr>
        <p:cNvPr id="1" name=""/>
        <p:cNvGrpSpPr/>
        <p:nvPr/>
      </p:nvGrpSpPr>
      <p:grpSpPr>
        <a:xfrm>
          <a:off x="0" y="0"/>
          <a:ext cx="0" cy="0"/>
          <a:chOff x="0" y="0"/>
          <a:chExt cx="0" cy="0"/>
        </a:xfrm>
      </p:grpSpPr>
      <p:sp>
        <p:nvSpPr>
          <p:cNvPr id="31" name="Rectangle 7"/>
          <p:cNvSpPr/>
          <p:nvPr/>
        </p:nvSpPr>
        <p:spPr>
          <a:xfrm>
            <a:off x="0" y="-21601"/>
            <a:ext cx="9144000" cy="6879602"/>
          </a:xfrm>
          <a:prstGeom prst="rect">
            <a:avLst/>
          </a:prstGeom>
          <a:solidFill>
            <a:srgbClr val="C2E189"/>
          </a:solidFill>
          <a:ln w="12700">
            <a:miter lim="400000"/>
          </a:ln>
        </p:spPr>
        <p:txBody>
          <a:bodyPr lIns="45719" rIns="45719" anchor="ctr"/>
          <a:lstStyle/>
          <a:p>
            <a:pPr algn="ctr">
              <a:defRPr>
                <a:solidFill>
                  <a:srgbClr val="FFFFFF"/>
                </a:solidFill>
              </a:defRPr>
            </a:pPr>
            <a:endParaRPr/>
          </a:p>
        </p:txBody>
      </p:sp>
      <p:sp>
        <p:nvSpPr>
          <p:cNvPr id="32" name="Title Text"/>
          <p:cNvSpPr txBox="1">
            <a:spLocks noGrp="1"/>
          </p:cNvSpPr>
          <p:nvPr>
            <p:ph type="title"/>
          </p:nvPr>
        </p:nvSpPr>
        <p:spPr>
          <a:xfrm>
            <a:off x="579267" y="720313"/>
            <a:ext cx="7200002" cy="5164550"/>
          </a:xfrm>
          <a:prstGeom prst="rect">
            <a:avLst/>
          </a:prstGeom>
        </p:spPr>
        <p:txBody>
          <a:bodyPr/>
          <a:lstStyle>
            <a:lvl1pPr>
              <a:lnSpc>
                <a:spcPct val="110000"/>
              </a:lnSpc>
              <a:defRPr sz="4000" i="1"/>
            </a:lvl1pPr>
          </a:lstStyle>
          <a:p>
            <a:r>
              <a:t>Title Text</a:t>
            </a:r>
          </a:p>
        </p:txBody>
      </p:sp>
      <p:sp>
        <p:nvSpPr>
          <p:cNvPr id="33"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1_Two Columns">
    <p:spTree>
      <p:nvGrpSpPr>
        <p:cNvPr id="1" name=""/>
        <p:cNvGrpSpPr/>
        <p:nvPr/>
      </p:nvGrpSpPr>
      <p:grpSpPr>
        <a:xfrm>
          <a:off x="0" y="0"/>
          <a:ext cx="0" cy="0"/>
          <a:chOff x="0" y="0"/>
          <a:chExt cx="0" cy="0"/>
        </a:xfrm>
      </p:grpSpPr>
      <p:sp>
        <p:nvSpPr>
          <p:cNvPr id="69" name="Title Text"/>
          <p:cNvSpPr txBox="1">
            <a:spLocks noGrp="1"/>
          </p:cNvSpPr>
          <p:nvPr>
            <p:ph type="title"/>
          </p:nvPr>
        </p:nvSpPr>
        <p:spPr>
          <a:prstGeom prst="rect">
            <a:avLst/>
          </a:prstGeom>
        </p:spPr>
        <p:txBody>
          <a:bodyPr/>
          <a:lstStyle/>
          <a:p>
            <a:r>
              <a:t>Title Text</a:t>
            </a:r>
          </a:p>
        </p:txBody>
      </p:sp>
      <p:sp>
        <p:nvSpPr>
          <p:cNvPr id="70"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6"/>
          <p:cNvSpPr/>
          <p:nvPr/>
        </p:nvSpPr>
        <p:spPr>
          <a:xfrm>
            <a:off x="0" y="6385835"/>
            <a:ext cx="9144000" cy="472165"/>
          </a:xfrm>
          <a:prstGeom prst="rect">
            <a:avLst/>
          </a:prstGeom>
          <a:solidFill>
            <a:schemeClr val="accent5"/>
          </a:solidFill>
          <a:ln w="12700">
            <a:miter lim="400000"/>
          </a:ln>
        </p:spPr>
        <p:txBody>
          <a:bodyPr lIns="45719" rIns="45719" anchor="ctr"/>
          <a:lstStyle/>
          <a:p>
            <a:pPr algn="ctr">
              <a:defRPr>
                <a:solidFill>
                  <a:srgbClr val="FFFFFF"/>
                </a:solidFill>
              </a:defRPr>
            </a:pPr>
            <a:endParaRPr/>
          </a:p>
        </p:txBody>
      </p:sp>
      <p:sp>
        <p:nvSpPr>
          <p:cNvPr id="3" name="Title Text"/>
          <p:cNvSpPr txBox="1">
            <a:spLocks noGrp="1"/>
          </p:cNvSpPr>
          <p:nvPr>
            <p:ph type="title"/>
          </p:nvPr>
        </p:nvSpPr>
        <p:spPr>
          <a:xfrm>
            <a:off x="585926" y="472165"/>
            <a:ext cx="7972149" cy="3298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r>
              <a:t>Title Text</a:t>
            </a:r>
          </a:p>
        </p:txBody>
      </p:sp>
      <p:sp>
        <p:nvSpPr>
          <p:cNvPr id="4" name="Body Level One…"/>
          <p:cNvSpPr txBox="1">
            <a:spLocks noGrp="1"/>
          </p:cNvSpPr>
          <p:nvPr>
            <p:ph type="body" idx="1"/>
          </p:nvPr>
        </p:nvSpPr>
        <p:spPr>
          <a:xfrm>
            <a:off x="585926" y="1125687"/>
            <a:ext cx="7972149" cy="50032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5" name="Slide Number"/>
          <p:cNvSpPr txBox="1">
            <a:spLocks noGrp="1"/>
          </p:cNvSpPr>
          <p:nvPr>
            <p:ph type="sldNum" sz="quarter" idx="2"/>
          </p:nvPr>
        </p:nvSpPr>
        <p:spPr>
          <a:xfrm>
            <a:off x="8594521" y="6541661"/>
            <a:ext cx="131968" cy="127001"/>
          </a:xfrm>
          <a:prstGeom prst="rect">
            <a:avLst/>
          </a:prstGeom>
          <a:ln w="12700">
            <a:miter lim="400000"/>
          </a:ln>
        </p:spPr>
        <p:txBody>
          <a:bodyPr wrap="none" lIns="0" tIns="0" rIns="0" bIns="0" anchor="ctr">
            <a:spAutoFit/>
          </a:bodyPr>
          <a:lstStyle>
            <a:lvl1pPr algn="r">
              <a:defRPr sz="900">
                <a:solidFill>
                  <a:srgbClr val="FFFFFF"/>
                </a:solidFill>
                <a:latin typeface="Georgia"/>
                <a:ea typeface="Georgia"/>
                <a:cs typeface="Georgia"/>
                <a:sym typeface="Georgia"/>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5" r:id="rId4"/>
  </p:sldLayoutIdLst>
  <p:transition spd="med"/>
  <p:txStyles>
    <p:titleStyle>
      <a:lvl1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1pPr>
      <a:lvl2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2pPr>
      <a:lvl3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3pPr>
      <a:lvl4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4pPr>
      <a:lvl5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5pPr>
      <a:lvl6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6pPr>
      <a:lvl7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7pPr>
      <a:lvl8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8pPr>
      <a:lvl9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9pPr>
    </p:titleStyle>
    <p:bodyStyle>
      <a:lvl1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1pPr>
      <a:lvl2pPr marL="5962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2pPr>
      <a:lvl3pPr marL="8629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3pPr>
      <a:lvl4pPr marL="0" marR="0" indent="8080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4pPr>
      <a:lvl5pPr marL="0" marR="0" indent="10747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5pPr>
      <a:lvl6pPr marL="24231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6pPr>
      <a:lvl7pPr marL="28803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7pPr>
      <a:lvl8pPr marL="33375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8pPr>
      <a:lvl9pPr marL="37947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1pPr>
      <a:lvl2pPr marL="0" marR="0" indent="457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2pPr>
      <a:lvl3pPr marL="0" marR="0" indent="914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3pPr>
      <a:lvl4pPr marL="0" marR="0" indent="1371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4pPr>
      <a:lvl5pPr marL="0" marR="0" indent="18288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5pPr>
      <a:lvl6pPr marL="0" marR="0" indent="22860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6pPr>
      <a:lvl7pPr marL="0" marR="0" indent="2743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7pPr>
      <a:lvl8pPr marL="0" marR="0" indent="3200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8pPr>
      <a:lvl9pPr marL="0" marR="0" indent="3657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Title 1"/>
          <p:cNvSpPr txBox="1"/>
          <p:nvPr/>
        </p:nvSpPr>
        <p:spPr>
          <a:xfrm>
            <a:off x="467543" y="3356991"/>
            <a:ext cx="6120002" cy="1143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nSpc>
                <a:spcPct val="80000"/>
              </a:lnSpc>
              <a:defRPr sz="4400">
                <a:solidFill>
                  <a:srgbClr val="FFFFFF"/>
                </a:solidFill>
                <a:latin typeface="Georgia"/>
                <a:ea typeface="Georgia"/>
                <a:cs typeface="Georgia"/>
                <a:sym typeface="Georgia"/>
              </a:defRPr>
            </a:lvl1pPr>
          </a:lstStyle>
          <a:p>
            <a:r>
              <a:t>Sydney Consultation Summary</a:t>
            </a:r>
          </a:p>
        </p:txBody>
      </p:sp>
      <p:sp>
        <p:nvSpPr>
          <p:cNvPr id="199" name="Subtitle 2"/>
          <p:cNvSpPr txBox="1"/>
          <p:nvPr/>
        </p:nvSpPr>
        <p:spPr>
          <a:xfrm>
            <a:off x="467543" y="4490380"/>
            <a:ext cx="6120002" cy="965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defRPr sz="1600" b="1">
                <a:solidFill>
                  <a:srgbClr val="FFFFFF"/>
                </a:solidFill>
                <a:latin typeface="Georgia"/>
                <a:ea typeface="Georgia"/>
                <a:cs typeface="Georgia"/>
                <a:sym typeface="Georgia"/>
              </a:defRPr>
            </a:pPr>
            <a:r>
              <a:t>Fourth Action Plan of the </a:t>
            </a:r>
            <a:r>
              <a:rPr i="1"/>
              <a:t>National Plan to Reduce Violence against Women and their Children 2010-2022</a:t>
            </a:r>
          </a:p>
          <a:p>
            <a:pPr>
              <a:defRPr sz="1600" b="1">
                <a:solidFill>
                  <a:srgbClr val="FFFFFF"/>
                </a:solidFill>
                <a:latin typeface="Georgia"/>
                <a:ea typeface="Georgia"/>
                <a:cs typeface="Georgia"/>
                <a:sym typeface="Georgia"/>
              </a:defRPr>
            </a:pPr>
            <a:endParaRPr i="1"/>
          </a:p>
          <a:p>
            <a:pPr>
              <a:defRPr sz="1600" b="1">
                <a:solidFill>
                  <a:srgbClr val="FFFFFF"/>
                </a:solidFill>
                <a:latin typeface="Georgia"/>
                <a:ea typeface="Georgia"/>
                <a:cs typeface="Georgia"/>
                <a:sym typeface="Georgia"/>
              </a:defRPr>
            </a:pPr>
            <a:r>
              <a:t>Summary of Consultation 2 of 2 – 9 August 2018</a:t>
            </a:r>
          </a:p>
        </p:txBody>
      </p:sp>
      <p:sp>
        <p:nvSpPr>
          <p:cNvPr id="23" name="Rectangle 22">
            <a:extLst>
              <a:ext uri="{FF2B5EF4-FFF2-40B4-BE49-F238E27FC236}">
                <a16:creationId xmlns:a16="http://schemas.microsoft.com/office/drawing/2014/main" id="{66EE44E0-6BBC-4EF2-A851-9B9FB5157225}"/>
              </a:ext>
            </a:extLst>
          </p:cNvPr>
          <p:cNvSpPr/>
          <p:nvPr/>
        </p:nvSpPr>
        <p:spPr>
          <a:xfrm>
            <a:off x="2132613" y="6086651"/>
            <a:ext cx="3835515" cy="400110"/>
          </a:xfrm>
          <a:prstGeom prst="rect">
            <a:avLst/>
          </a:prstGeom>
        </p:spPr>
        <p:txBody>
          <a:bodyPr wrap="square">
            <a:spAutoFit/>
          </a:bodyPr>
          <a:lstStyle/>
          <a:p>
            <a:pPr>
              <a:defRPr b="0"/>
            </a:pPr>
            <a:r>
              <a:rPr lang="en-AU" sz="1000" dirty="0">
                <a:solidFill>
                  <a:schemeClr val="bg1"/>
                </a:solidFill>
              </a:rPr>
              <a:t>Community engagement workshops facilitated by ThinkPlace, and report written in collaboration between ThinkPlace and DSS.</a:t>
            </a:r>
          </a:p>
        </p:txBody>
      </p:sp>
      <p:grpSp>
        <p:nvGrpSpPr>
          <p:cNvPr id="24" name="Group 112">
            <a:extLst>
              <a:ext uri="{FF2B5EF4-FFF2-40B4-BE49-F238E27FC236}">
                <a16:creationId xmlns:a16="http://schemas.microsoft.com/office/drawing/2014/main" id="{DAE7FE61-D68B-4D25-8151-FBF0C8589DBF}"/>
              </a:ext>
            </a:extLst>
          </p:cNvPr>
          <p:cNvGrpSpPr>
            <a:grpSpLocks noChangeAspect="1"/>
          </p:cNvGrpSpPr>
          <p:nvPr/>
        </p:nvGrpSpPr>
        <p:grpSpPr bwMode="auto">
          <a:xfrm>
            <a:off x="467543" y="6115030"/>
            <a:ext cx="1331845" cy="295966"/>
            <a:chOff x="632" y="2931"/>
            <a:chExt cx="1602" cy="356"/>
          </a:xfrm>
        </p:grpSpPr>
        <p:sp>
          <p:nvSpPr>
            <p:cNvPr id="25" name="AutoShape 111">
              <a:extLst>
                <a:ext uri="{FF2B5EF4-FFF2-40B4-BE49-F238E27FC236}">
                  <a16:creationId xmlns:a16="http://schemas.microsoft.com/office/drawing/2014/main" id="{A13DF951-F7E4-485E-BF25-537A59C94E1E}"/>
                </a:ext>
              </a:extLst>
            </p:cNvPr>
            <p:cNvSpPr>
              <a:spLocks noChangeAspect="1" noChangeArrowheads="1" noTextEdit="1"/>
            </p:cNvSpPr>
            <p:nvPr/>
          </p:nvSpPr>
          <p:spPr bwMode="auto">
            <a:xfrm>
              <a:off x="632" y="2931"/>
              <a:ext cx="1602"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6" name="Freeform 113">
              <a:extLst>
                <a:ext uri="{FF2B5EF4-FFF2-40B4-BE49-F238E27FC236}">
                  <a16:creationId xmlns:a16="http://schemas.microsoft.com/office/drawing/2014/main" id="{328BF2F9-3697-44D1-9AB5-EC2EEAC689A1}"/>
                </a:ext>
              </a:extLst>
            </p:cNvPr>
            <p:cNvSpPr>
              <a:spLocks/>
            </p:cNvSpPr>
            <p:nvPr/>
          </p:nvSpPr>
          <p:spPr bwMode="auto">
            <a:xfrm>
              <a:off x="745" y="2932"/>
              <a:ext cx="159" cy="139"/>
            </a:xfrm>
            <a:custGeom>
              <a:avLst/>
              <a:gdLst>
                <a:gd name="T0" fmla="*/ 137 w 137"/>
                <a:gd name="T1" fmla="*/ 69 h 119"/>
                <a:gd name="T2" fmla="*/ 68 w 137"/>
                <a:gd name="T3" fmla="*/ 0 h 119"/>
                <a:gd name="T4" fmla="*/ 0 w 137"/>
                <a:gd name="T5" fmla="*/ 69 h 119"/>
                <a:gd name="T6" fmla="*/ 0 w 137"/>
                <a:gd name="T7" fmla="*/ 119 h 119"/>
                <a:gd name="T8" fmla="*/ 68 w 137"/>
                <a:gd name="T9" fmla="*/ 79 h 119"/>
                <a:gd name="T10" fmla="*/ 137 w 137"/>
                <a:gd name="T11" fmla="*/ 119 h 119"/>
                <a:gd name="T12" fmla="*/ 137 w 137"/>
                <a:gd name="T13" fmla="*/ 69 h 119"/>
              </a:gdLst>
              <a:ahLst/>
              <a:cxnLst>
                <a:cxn ang="0">
                  <a:pos x="T0" y="T1"/>
                </a:cxn>
                <a:cxn ang="0">
                  <a:pos x="T2" y="T3"/>
                </a:cxn>
                <a:cxn ang="0">
                  <a:pos x="T4" y="T5"/>
                </a:cxn>
                <a:cxn ang="0">
                  <a:pos x="T6" y="T7"/>
                </a:cxn>
                <a:cxn ang="0">
                  <a:pos x="T8" y="T9"/>
                </a:cxn>
                <a:cxn ang="0">
                  <a:pos x="T10" y="T11"/>
                </a:cxn>
                <a:cxn ang="0">
                  <a:pos x="T12" y="T13"/>
                </a:cxn>
              </a:cxnLst>
              <a:rect l="0" t="0" r="r" b="b"/>
              <a:pathLst>
                <a:path w="137" h="119">
                  <a:moveTo>
                    <a:pt x="137" y="69"/>
                  </a:moveTo>
                  <a:cubicBezTo>
                    <a:pt x="137" y="31"/>
                    <a:pt x="106" y="0"/>
                    <a:pt x="68" y="0"/>
                  </a:cubicBezTo>
                  <a:cubicBezTo>
                    <a:pt x="30" y="0"/>
                    <a:pt x="0" y="31"/>
                    <a:pt x="0" y="69"/>
                  </a:cubicBezTo>
                  <a:cubicBezTo>
                    <a:pt x="0" y="119"/>
                    <a:pt x="0" y="119"/>
                    <a:pt x="0" y="119"/>
                  </a:cubicBezTo>
                  <a:cubicBezTo>
                    <a:pt x="68" y="79"/>
                    <a:pt x="68" y="79"/>
                    <a:pt x="68" y="79"/>
                  </a:cubicBezTo>
                  <a:cubicBezTo>
                    <a:pt x="137" y="119"/>
                    <a:pt x="137" y="119"/>
                    <a:pt x="137" y="119"/>
                  </a:cubicBezTo>
                  <a:lnTo>
                    <a:pt x="137" y="6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7" name="Freeform 114">
              <a:extLst>
                <a:ext uri="{FF2B5EF4-FFF2-40B4-BE49-F238E27FC236}">
                  <a16:creationId xmlns:a16="http://schemas.microsoft.com/office/drawing/2014/main" id="{46FFDAEB-38FA-4414-823C-0194506D4CB6}"/>
                </a:ext>
              </a:extLst>
            </p:cNvPr>
            <p:cNvSpPr>
              <a:spLocks/>
            </p:cNvSpPr>
            <p:nvPr/>
          </p:nvSpPr>
          <p:spPr bwMode="auto">
            <a:xfrm>
              <a:off x="846" y="3109"/>
              <a:ext cx="171" cy="180"/>
            </a:xfrm>
            <a:custGeom>
              <a:avLst/>
              <a:gdLst>
                <a:gd name="T0" fmla="*/ 144 w 148"/>
                <a:gd name="T1" fmla="*/ 66 h 155"/>
                <a:gd name="T2" fmla="*/ 112 w 148"/>
                <a:gd name="T3" fmla="*/ 25 h 155"/>
                <a:gd name="T4" fmla="*/ 68 w 148"/>
                <a:gd name="T5" fmla="*/ 0 h 155"/>
                <a:gd name="T6" fmla="*/ 68 w 148"/>
                <a:gd name="T7" fmla="*/ 79 h 155"/>
                <a:gd name="T8" fmla="*/ 0 w 148"/>
                <a:gd name="T9" fmla="*/ 118 h 155"/>
                <a:gd name="T10" fmla="*/ 43 w 148"/>
                <a:gd name="T11" fmla="*/ 143 h 155"/>
                <a:gd name="T12" fmla="*/ 95 w 148"/>
                <a:gd name="T13" fmla="*/ 150 h 155"/>
                <a:gd name="T14" fmla="*/ 137 w 148"/>
                <a:gd name="T15" fmla="*/ 118 h 155"/>
                <a:gd name="T16" fmla="*/ 144 w 148"/>
                <a:gd name="T17" fmla="*/ 66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144" y="66"/>
                  </a:moveTo>
                  <a:cubicBezTo>
                    <a:pt x="139" y="49"/>
                    <a:pt x="128" y="34"/>
                    <a:pt x="112" y="25"/>
                  </a:cubicBezTo>
                  <a:cubicBezTo>
                    <a:pt x="68" y="0"/>
                    <a:pt x="68" y="0"/>
                    <a:pt x="68" y="0"/>
                  </a:cubicBezTo>
                  <a:cubicBezTo>
                    <a:pt x="68" y="79"/>
                    <a:pt x="68" y="79"/>
                    <a:pt x="68" y="79"/>
                  </a:cubicBezTo>
                  <a:cubicBezTo>
                    <a:pt x="0" y="118"/>
                    <a:pt x="0" y="118"/>
                    <a:pt x="0" y="118"/>
                  </a:cubicBezTo>
                  <a:cubicBezTo>
                    <a:pt x="43" y="143"/>
                    <a:pt x="43" y="143"/>
                    <a:pt x="43" y="143"/>
                  </a:cubicBezTo>
                  <a:cubicBezTo>
                    <a:pt x="59" y="152"/>
                    <a:pt x="78" y="155"/>
                    <a:pt x="95" y="150"/>
                  </a:cubicBezTo>
                  <a:cubicBezTo>
                    <a:pt x="113" y="145"/>
                    <a:pt x="128" y="134"/>
                    <a:pt x="137" y="118"/>
                  </a:cubicBezTo>
                  <a:cubicBezTo>
                    <a:pt x="146" y="102"/>
                    <a:pt x="148" y="84"/>
                    <a:pt x="144" y="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8" name="Freeform 115">
              <a:extLst>
                <a:ext uri="{FF2B5EF4-FFF2-40B4-BE49-F238E27FC236}">
                  <a16:creationId xmlns:a16="http://schemas.microsoft.com/office/drawing/2014/main" id="{9892235D-5C04-4A21-92D1-C307FCA7B758}"/>
                </a:ext>
              </a:extLst>
            </p:cNvPr>
            <p:cNvSpPr>
              <a:spLocks/>
            </p:cNvSpPr>
            <p:nvPr/>
          </p:nvSpPr>
          <p:spPr bwMode="auto">
            <a:xfrm>
              <a:off x="631" y="3109"/>
              <a:ext cx="171" cy="180"/>
            </a:xfrm>
            <a:custGeom>
              <a:avLst/>
              <a:gdLst>
                <a:gd name="T0" fmla="*/ 80 w 148"/>
                <a:gd name="T1" fmla="*/ 0 h 155"/>
                <a:gd name="T2" fmla="*/ 36 w 148"/>
                <a:gd name="T3" fmla="*/ 25 h 155"/>
                <a:gd name="T4" fmla="*/ 5 w 148"/>
                <a:gd name="T5" fmla="*/ 66 h 155"/>
                <a:gd name="T6" fmla="*/ 11 w 148"/>
                <a:gd name="T7" fmla="*/ 118 h 155"/>
                <a:gd name="T8" fmla="*/ 53 w 148"/>
                <a:gd name="T9" fmla="*/ 150 h 155"/>
                <a:gd name="T10" fmla="*/ 105 w 148"/>
                <a:gd name="T11" fmla="*/ 143 h 155"/>
                <a:gd name="T12" fmla="*/ 148 w 148"/>
                <a:gd name="T13" fmla="*/ 118 h 155"/>
                <a:gd name="T14" fmla="*/ 80 w 148"/>
                <a:gd name="T15" fmla="*/ 79 h 155"/>
                <a:gd name="T16" fmla="*/ 80 w 148"/>
                <a:gd name="T17"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80" y="0"/>
                  </a:moveTo>
                  <a:cubicBezTo>
                    <a:pt x="36" y="25"/>
                    <a:pt x="36" y="25"/>
                    <a:pt x="36" y="25"/>
                  </a:cubicBezTo>
                  <a:cubicBezTo>
                    <a:pt x="21" y="34"/>
                    <a:pt x="9" y="49"/>
                    <a:pt x="5" y="66"/>
                  </a:cubicBezTo>
                  <a:cubicBezTo>
                    <a:pt x="0" y="84"/>
                    <a:pt x="2" y="102"/>
                    <a:pt x="11" y="118"/>
                  </a:cubicBezTo>
                  <a:cubicBezTo>
                    <a:pt x="21" y="134"/>
                    <a:pt x="35" y="145"/>
                    <a:pt x="53" y="150"/>
                  </a:cubicBezTo>
                  <a:cubicBezTo>
                    <a:pt x="71" y="155"/>
                    <a:pt x="89" y="152"/>
                    <a:pt x="105" y="143"/>
                  </a:cubicBezTo>
                  <a:cubicBezTo>
                    <a:pt x="148" y="118"/>
                    <a:pt x="148" y="118"/>
                    <a:pt x="148" y="118"/>
                  </a:cubicBezTo>
                  <a:cubicBezTo>
                    <a:pt x="80" y="79"/>
                    <a:pt x="80" y="79"/>
                    <a:pt x="80" y="79"/>
                  </a:cubicBezTo>
                  <a:lnTo>
                    <a:pt x="8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9" name="Freeform 116">
              <a:extLst>
                <a:ext uri="{FF2B5EF4-FFF2-40B4-BE49-F238E27FC236}">
                  <a16:creationId xmlns:a16="http://schemas.microsoft.com/office/drawing/2014/main" id="{69067FC1-AEFB-45AE-A365-10614FB7A0F5}"/>
                </a:ext>
              </a:extLst>
            </p:cNvPr>
            <p:cNvSpPr>
              <a:spLocks/>
            </p:cNvSpPr>
            <p:nvPr/>
          </p:nvSpPr>
          <p:spPr bwMode="auto">
            <a:xfrm>
              <a:off x="756" y="3050"/>
              <a:ext cx="136" cy="79"/>
            </a:xfrm>
            <a:custGeom>
              <a:avLst/>
              <a:gdLst>
                <a:gd name="T0" fmla="*/ 68 w 136"/>
                <a:gd name="T1" fmla="*/ 0 h 79"/>
                <a:gd name="T2" fmla="*/ 0 w 136"/>
                <a:gd name="T3" fmla="*/ 39 h 79"/>
                <a:gd name="T4" fmla="*/ 68 w 136"/>
                <a:gd name="T5" fmla="*/ 79 h 79"/>
                <a:gd name="T6" fmla="*/ 136 w 136"/>
                <a:gd name="T7" fmla="*/ 39 h 79"/>
                <a:gd name="T8" fmla="*/ 68 w 136"/>
                <a:gd name="T9" fmla="*/ 0 h 79"/>
              </a:gdLst>
              <a:ahLst/>
              <a:cxnLst>
                <a:cxn ang="0">
                  <a:pos x="T0" y="T1"/>
                </a:cxn>
                <a:cxn ang="0">
                  <a:pos x="T2" y="T3"/>
                </a:cxn>
                <a:cxn ang="0">
                  <a:pos x="T4" y="T5"/>
                </a:cxn>
                <a:cxn ang="0">
                  <a:pos x="T6" y="T7"/>
                </a:cxn>
                <a:cxn ang="0">
                  <a:pos x="T8" y="T9"/>
                </a:cxn>
              </a:cxnLst>
              <a:rect l="0" t="0" r="r" b="b"/>
              <a:pathLst>
                <a:path w="136" h="79">
                  <a:moveTo>
                    <a:pt x="68" y="0"/>
                  </a:moveTo>
                  <a:lnTo>
                    <a:pt x="0" y="39"/>
                  </a:lnTo>
                  <a:lnTo>
                    <a:pt x="68" y="79"/>
                  </a:lnTo>
                  <a:lnTo>
                    <a:pt x="136" y="39"/>
                  </a:lnTo>
                  <a:lnTo>
                    <a:pt x="6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30" name="Freeform 117">
              <a:extLst>
                <a:ext uri="{FF2B5EF4-FFF2-40B4-BE49-F238E27FC236}">
                  <a16:creationId xmlns:a16="http://schemas.microsoft.com/office/drawing/2014/main" id="{B4FED944-3EA7-4F9B-9901-A4F1C1E133E5}"/>
                </a:ext>
              </a:extLst>
            </p:cNvPr>
            <p:cNvSpPr>
              <a:spLocks/>
            </p:cNvSpPr>
            <p:nvPr/>
          </p:nvSpPr>
          <p:spPr bwMode="auto">
            <a:xfrm>
              <a:off x="745" y="3109"/>
              <a:ext cx="68" cy="119"/>
            </a:xfrm>
            <a:custGeom>
              <a:avLst/>
              <a:gdLst>
                <a:gd name="T0" fmla="*/ 0 w 68"/>
                <a:gd name="T1" fmla="*/ 79 h 119"/>
                <a:gd name="T2" fmla="*/ 68 w 68"/>
                <a:gd name="T3" fmla="*/ 119 h 119"/>
                <a:gd name="T4" fmla="*/ 68 w 68"/>
                <a:gd name="T5" fmla="*/ 40 h 119"/>
                <a:gd name="T6" fmla="*/ 0 w 68"/>
                <a:gd name="T7" fmla="*/ 0 h 119"/>
                <a:gd name="T8" fmla="*/ 0 w 68"/>
                <a:gd name="T9" fmla="*/ 79 h 119"/>
              </a:gdLst>
              <a:ahLst/>
              <a:cxnLst>
                <a:cxn ang="0">
                  <a:pos x="T0" y="T1"/>
                </a:cxn>
                <a:cxn ang="0">
                  <a:pos x="T2" y="T3"/>
                </a:cxn>
                <a:cxn ang="0">
                  <a:pos x="T4" y="T5"/>
                </a:cxn>
                <a:cxn ang="0">
                  <a:pos x="T6" y="T7"/>
                </a:cxn>
                <a:cxn ang="0">
                  <a:pos x="T8" y="T9"/>
                </a:cxn>
              </a:cxnLst>
              <a:rect l="0" t="0" r="r" b="b"/>
              <a:pathLst>
                <a:path w="68" h="119">
                  <a:moveTo>
                    <a:pt x="0" y="79"/>
                  </a:moveTo>
                  <a:lnTo>
                    <a:pt x="68" y="119"/>
                  </a:lnTo>
                  <a:lnTo>
                    <a:pt x="68" y="40"/>
                  </a:lnTo>
                  <a:lnTo>
                    <a:pt x="0" y="0"/>
                  </a:lnTo>
                  <a:lnTo>
                    <a:pt x="0" y="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1" name="Freeform 118">
              <a:extLst>
                <a:ext uri="{FF2B5EF4-FFF2-40B4-BE49-F238E27FC236}">
                  <a16:creationId xmlns:a16="http://schemas.microsoft.com/office/drawing/2014/main" id="{F2C68535-340A-43F5-B7FD-C66EF46F7692}"/>
                </a:ext>
              </a:extLst>
            </p:cNvPr>
            <p:cNvSpPr>
              <a:spLocks/>
            </p:cNvSpPr>
            <p:nvPr/>
          </p:nvSpPr>
          <p:spPr bwMode="auto">
            <a:xfrm>
              <a:off x="835" y="3109"/>
              <a:ext cx="69" cy="119"/>
            </a:xfrm>
            <a:custGeom>
              <a:avLst/>
              <a:gdLst>
                <a:gd name="T0" fmla="*/ 69 w 69"/>
                <a:gd name="T1" fmla="*/ 0 h 119"/>
                <a:gd name="T2" fmla="*/ 0 w 69"/>
                <a:gd name="T3" fmla="*/ 40 h 119"/>
                <a:gd name="T4" fmla="*/ 0 w 69"/>
                <a:gd name="T5" fmla="*/ 119 h 119"/>
                <a:gd name="T6" fmla="*/ 69 w 69"/>
                <a:gd name="T7" fmla="*/ 79 h 119"/>
                <a:gd name="T8" fmla="*/ 69 w 69"/>
                <a:gd name="T9" fmla="*/ 0 h 119"/>
              </a:gdLst>
              <a:ahLst/>
              <a:cxnLst>
                <a:cxn ang="0">
                  <a:pos x="T0" y="T1"/>
                </a:cxn>
                <a:cxn ang="0">
                  <a:pos x="T2" y="T3"/>
                </a:cxn>
                <a:cxn ang="0">
                  <a:pos x="T4" y="T5"/>
                </a:cxn>
                <a:cxn ang="0">
                  <a:pos x="T6" y="T7"/>
                </a:cxn>
                <a:cxn ang="0">
                  <a:pos x="T8" y="T9"/>
                </a:cxn>
              </a:cxnLst>
              <a:rect l="0" t="0" r="r" b="b"/>
              <a:pathLst>
                <a:path w="69" h="119">
                  <a:moveTo>
                    <a:pt x="69" y="0"/>
                  </a:moveTo>
                  <a:lnTo>
                    <a:pt x="0" y="40"/>
                  </a:lnTo>
                  <a:lnTo>
                    <a:pt x="0" y="119"/>
                  </a:lnTo>
                  <a:lnTo>
                    <a:pt x="69" y="79"/>
                  </a:lnTo>
                  <a:lnTo>
                    <a:pt x="6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2" name="Freeform 119">
              <a:extLst>
                <a:ext uri="{FF2B5EF4-FFF2-40B4-BE49-F238E27FC236}">
                  <a16:creationId xmlns:a16="http://schemas.microsoft.com/office/drawing/2014/main" id="{CC215BF4-2B46-488E-8774-D75982F79FA5}"/>
                </a:ext>
              </a:extLst>
            </p:cNvPr>
            <p:cNvSpPr>
              <a:spLocks/>
            </p:cNvSpPr>
            <p:nvPr/>
          </p:nvSpPr>
          <p:spPr bwMode="auto">
            <a:xfrm>
              <a:off x="1083" y="3047"/>
              <a:ext cx="128" cy="181"/>
            </a:xfrm>
            <a:custGeom>
              <a:avLst/>
              <a:gdLst>
                <a:gd name="T0" fmla="*/ 47 w 128"/>
                <a:gd name="T1" fmla="*/ 181 h 181"/>
                <a:gd name="T2" fmla="*/ 47 w 128"/>
                <a:gd name="T3" fmla="*/ 31 h 181"/>
                <a:gd name="T4" fmla="*/ 0 w 128"/>
                <a:gd name="T5" fmla="*/ 31 h 181"/>
                <a:gd name="T6" fmla="*/ 0 w 128"/>
                <a:gd name="T7" fmla="*/ 0 h 181"/>
                <a:gd name="T8" fmla="*/ 128 w 128"/>
                <a:gd name="T9" fmla="*/ 0 h 181"/>
                <a:gd name="T10" fmla="*/ 128 w 128"/>
                <a:gd name="T11" fmla="*/ 31 h 181"/>
                <a:gd name="T12" fmla="*/ 81 w 128"/>
                <a:gd name="T13" fmla="*/ 31 h 181"/>
                <a:gd name="T14" fmla="*/ 81 w 128"/>
                <a:gd name="T15" fmla="*/ 181 h 181"/>
                <a:gd name="T16" fmla="*/ 47 w 128"/>
                <a:gd name="T17"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81">
                  <a:moveTo>
                    <a:pt x="47" y="181"/>
                  </a:moveTo>
                  <a:lnTo>
                    <a:pt x="47" y="31"/>
                  </a:lnTo>
                  <a:lnTo>
                    <a:pt x="0" y="31"/>
                  </a:lnTo>
                  <a:lnTo>
                    <a:pt x="0" y="0"/>
                  </a:lnTo>
                  <a:lnTo>
                    <a:pt x="128" y="0"/>
                  </a:lnTo>
                  <a:lnTo>
                    <a:pt x="128" y="31"/>
                  </a:lnTo>
                  <a:lnTo>
                    <a:pt x="81" y="31"/>
                  </a:lnTo>
                  <a:lnTo>
                    <a:pt x="81" y="181"/>
                  </a:lnTo>
                  <a:lnTo>
                    <a:pt x="47"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3" name="Freeform 120">
              <a:extLst>
                <a:ext uri="{FF2B5EF4-FFF2-40B4-BE49-F238E27FC236}">
                  <a16:creationId xmlns:a16="http://schemas.microsoft.com/office/drawing/2014/main" id="{A180058D-714B-4D88-9AE9-AB9C50AEC5D9}"/>
                </a:ext>
              </a:extLst>
            </p:cNvPr>
            <p:cNvSpPr>
              <a:spLocks/>
            </p:cNvSpPr>
            <p:nvPr/>
          </p:nvSpPr>
          <p:spPr bwMode="auto">
            <a:xfrm>
              <a:off x="1232" y="3047"/>
              <a:ext cx="105" cy="181"/>
            </a:xfrm>
            <a:custGeom>
              <a:avLst/>
              <a:gdLst>
                <a:gd name="T0" fmla="*/ 0 w 91"/>
                <a:gd name="T1" fmla="*/ 155 h 155"/>
                <a:gd name="T2" fmla="*/ 0 w 91"/>
                <a:gd name="T3" fmla="*/ 0 h 155"/>
                <a:gd name="T4" fmla="*/ 27 w 91"/>
                <a:gd name="T5" fmla="*/ 0 h 155"/>
                <a:gd name="T6" fmla="*/ 27 w 91"/>
                <a:gd name="T7" fmla="*/ 56 h 155"/>
                <a:gd name="T8" fmla="*/ 43 w 91"/>
                <a:gd name="T9" fmla="*/ 45 h 155"/>
                <a:gd name="T10" fmla="*/ 60 w 91"/>
                <a:gd name="T11" fmla="*/ 41 h 155"/>
                <a:gd name="T12" fmla="*/ 83 w 91"/>
                <a:gd name="T13" fmla="*/ 50 h 155"/>
                <a:gd name="T14" fmla="*/ 91 w 91"/>
                <a:gd name="T15" fmla="*/ 78 h 155"/>
                <a:gd name="T16" fmla="*/ 91 w 91"/>
                <a:gd name="T17" fmla="*/ 155 h 155"/>
                <a:gd name="T18" fmla="*/ 65 w 91"/>
                <a:gd name="T19" fmla="*/ 155 h 155"/>
                <a:gd name="T20" fmla="*/ 65 w 91"/>
                <a:gd name="T21" fmla="*/ 83 h 155"/>
                <a:gd name="T22" fmla="*/ 62 w 91"/>
                <a:gd name="T23" fmla="*/ 67 h 155"/>
                <a:gd name="T24" fmla="*/ 52 w 91"/>
                <a:gd name="T25" fmla="*/ 63 h 155"/>
                <a:gd name="T26" fmla="*/ 40 w 91"/>
                <a:gd name="T27" fmla="*/ 66 h 155"/>
                <a:gd name="T28" fmla="*/ 27 w 91"/>
                <a:gd name="T29" fmla="*/ 75 h 155"/>
                <a:gd name="T30" fmla="*/ 27 w 91"/>
                <a:gd name="T31" fmla="*/ 155 h 155"/>
                <a:gd name="T32" fmla="*/ 0 w 91"/>
                <a:gd name="T33"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155">
                  <a:moveTo>
                    <a:pt x="0" y="155"/>
                  </a:moveTo>
                  <a:cubicBezTo>
                    <a:pt x="0" y="0"/>
                    <a:pt x="0" y="0"/>
                    <a:pt x="0" y="0"/>
                  </a:cubicBezTo>
                  <a:cubicBezTo>
                    <a:pt x="27" y="0"/>
                    <a:pt x="27" y="0"/>
                    <a:pt x="27" y="0"/>
                  </a:cubicBezTo>
                  <a:cubicBezTo>
                    <a:pt x="27" y="56"/>
                    <a:pt x="27" y="56"/>
                    <a:pt x="27" y="56"/>
                  </a:cubicBezTo>
                  <a:cubicBezTo>
                    <a:pt x="32" y="51"/>
                    <a:pt x="38" y="47"/>
                    <a:pt x="43" y="45"/>
                  </a:cubicBezTo>
                  <a:cubicBezTo>
                    <a:pt x="49" y="42"/>
                    <a:pt x="54" y="41"/>
                    <a:pt x="60" y="41"/>
                  </a:cubicBezTo>
                  <a:cubicBezTo>
                    <a:pt x="70" y="41"/>
                    <a:pt x="78" y="44"/>
                    <a:pt x="83" y="50"/>
                  </a:cubicBezTo>
                  <a:cubicBezTo>
                    <a:pt x="88" y="56"/>
                    <a:pt x="91" y="66"/>
                    <a:pt x="91" y="78"/>
                  </a:cubicBezTo>
                  <a:cubicBezTo>
                    <a:pt x="91" y="155"/>
                    <a:pt x="91" y="155"/>
                    <a:pt x="91" y="155"/>
                  </a:cubicBezTo>
                  <a:cubicBezTo>
                    <a:pt x="65" y="155"/>
                    <a:pt x="65" y="155"/>
                    <a:pt x="65" y="155"/>
                  </a:cubicBezTo>
                  <a:cubicBezTo>
                    <a:pt x="65" y="83"/>
                    <a:pt x="65" y="83"/>
                    <a:pt x="65" y="83"/>
                  </a:cubicBezTo>
                  <a:cubicBezTo>
                    <a:pt x="65" y="76"/>
                    <a:pt x="64" y="71"/>
                    <a:pt x="62" y="67"/>
                  </a:cubicBezTo>
                  <a:cubicBezTo>
                    <a:pt x="59" y="64"/>
                    <a:pt x="56" y="63"/>
                    <a:pt x="52" y="63"/>
                  </a:cubicBezTo>
                  <a:cubicBezTo>
                    <a:pt x="48" y="63"/>
                    <a:pt x="44" y="64"/>
                    <a:pt x="40" y="66"/>
                  </a:cubicBezTo>
                  <a:cubicBezTo>
                    <a:pt x="36" y="68"/>
                    <a:pt x="31" y="71"/>
                    <a:pt x="27" y="75"/>
                  </a:cubicBezTo>
                  <a:cubicBezTo>
                    <a:pt x="27" y="155"/>
                    <a:pt x="27" y="155"/>
                    <a:pt x="27" y="155"/>
                  </a:cubicBezTo>
                  <a:lnTo>
                    <a:pt x="0" y="1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4" name="Freeform 121">
              <a:extLst>
                <a:ext uri="{FF2B5EF4-FFF2-40B4-BE49-F238E27FC236}">
                  <a16:creationId xmlns:a16="http://schemas.microsoft.com/office/drawing/2014/main" id="{FF9FE637-5D36-4819-9033-D10CCDD7F139}"/>
                </a:ext>
              </a:extLst>
            </p:cNvPr>
            <p:cNvSpPr>
              <a:spLocks noEditPoints="1"/>
            </p:cNvSpPr>
            <p:nvPr/>
          </p:nvSpPr>
          <p:spPr bwMode="auto">
            <a:xfrm>
              <a:off x="1368" y="3047"/>
              <a:ext cx="31" cy="181"/>
            </a:xfrm>
            <a:custGeom>
              <a:avLst/>
              <a:gdLst>
                <a:gd name="T0" fmla="*/ 0 w 31"/>
                <a:gd name="T1" fmla="*/ 29 h 181"/>
                <a:gd name="T2" fmla="*/ 0 w 31"/>
                <a:gd name="T3" fmla="*/ 0 h 181"/>
                <a:gd name="T4" fmla="*/ 31 w 31"/>
                <a:gd name="T5" fmla="*/ 0 h 181"/>
                <a:gd name="T6" fmla="*/ 31 w 31"/>
                <a:gd name="T7" fmla="*/ 29 h 181"/>
                <a:gd name="T8" fmla="*/ 0 w 31"/>
                <a:gd name="T9" fmla="*/ 29 h 181"/>
                <a:gd name="T10" fmla="*/ 0 w 31"/>
                <a:gd name="T11" fmla="*/ 181 h 181"/>
                <a:gd name="T12" fmla="*/ 0 w 31"/>
                <a:gd name="T13" fmla="*/ 50 h 181"/>
                <a:gd name="T14" fmla="*/ 31 w 31"/>
                <a:gd name="T15" fmla="*/ 50 h 181"/>
                <a:gd name="T16" fmla="*/ 31 w 31"/>
                <a:gd name="T17" fmla="*/ 181 h 181"/>
                <a:gd name="T18" fmla="*/ 0 w 31"/>
                <a:gd name="T19"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81">
                  <a:moveTo>
                    <a:pt x="0" y="29"/>
                  </a:moveTo>
                  <a:lnTo>
                    <a:pt x="0" y="0"/>
                  </a:lnTo>
                  <a:lnTo>
                    <a:pt x="31" y="0"/>
                  </a:lnTo>
                  <a:lnTo>
                    <a:pt x="31" y="29"/>
                  </a:lnTo>
                  <a:lnTo>
                    <a:pt x="0" y="29"/>
                  </a:lnTo>
                  <a:close/>
                  <a:moveTo>
                    <a:pt x="0" y="181"/>
                  </a:moveTo>
                  <a:lnTo>
                    <a:pt x="0" y="50"/>
                  </a:lnTo>
                  <a:lnTo>
                    <a:pt x="31" y="50"/>
                  </a:lnTo>
                  <a:lnTo>
                    <a:pt x="31"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5" name="Freeform 122">
              <a:extLst>
                <a:ext uri="{FF2B5EF4-FFF2-40B4-BE49-F238E27FC236}">
                  <a16:creationId xmlns:a16="http://schemas.microsoft.com/office/drawing/2014/main" id="{A64042D8-156C-4A57-AB00-0FBF015190AB}"/>
                </a:ext>
              </a:extLst>
            </p:cNvPr>
            <p:cNvSpPr>
              <a:spLocks/>
            </p:cNvSpPr>
            <p:nvPr/>
          </p:nvSpPr>
          <p:spPr bwMode="auto">
            <a:xfrm>
              <a:off x="1432" y="3095"/>
              <a:ext cx="104" cy="133"/>
            </a:xfrm>
            <a:custGeom>
              <a:avLst/>
              <a:gdLst>
                <a:gd name="T0" fmla="*/ 0 w 90"/>
                <a:gd name="T1" fmla="*/ 114 h 114"/>
                <a:gd name="T2" fmla="*/ 0 w 90"/>
                <a:gd name="T3" fmla="*/ 2 h 114"/>
                <a:gd name="T4" fmla="*/ 24 w 90"/>
                <a:gd name="T5" fmla="*/ 2 h 114"/>
                <a:gd name="T6" fmla="*/ 24 w 90"/>
                <a:gd name="T7" fmla="*/ 16 h 114"/>
                <a:gd name="T8" fmla="*/ 43 w 90"/>
                <a:gd name="T9" fmla="*/ 4 h 114"/>
                <a:gd name="T10" fmla="*/ 59 w 90"/>
                <a:gd name="T11" fmla="*/ 0 h 114"/>
                <a:gd name="T12" fmla="*/ 82 w 90"/>
                <a:gd name="T13" fmla="*/ 9 h 114"/>
                <a:gd name="T14" fmla="*/ 90 w 90"/>
                <a:gd name="T15" fmla="*/ 37 h 114"/>
                <a:gd name="T16" fmla="*/ 90 w 90"/>
                <a:gd name="T17" fmla="*/ 114 h 114"/>
                <a:gd name="T18" fmla="*/ 64 w 90"/>
                <a:gd name="T19" fmla="*/ 114 h 114"/>
                <a:gd name="T20" fmla="*/ 64 w 90"/>
                <a:gd name="T21" fmla="*/ 42 h 114"/>
                <a:gd name="T22" fmla="*/ 61 w 90"/>
                <a:gd name="T23" fmla="*/ 26 h 114"/>
                <a:gd name="T24" fmla="*/ 51 w 90"/>
                <a:gd name="T25" fmla="*/ 22 h 114"/>
                <a:gd name="T26" fmla="*/ 39 w 90"/>
                <a:gd name="T27" fmla="*/ 25 h 114"/>
                <a:gd name="T28" fmla="*/ 26 w 90"/>
                <a:gd name="T29" fmla="*/ 34 h 114"/>
                <a:gd name="T30" fmla="*/ 26 w 90"/>
                <a:gd name="T31" fmla="*/ 114 h 114"/>
                <a:gd name="T32" fmla="*/ 0 w 90"/>
                <a:gd name="T33"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14">
                  <a:moveTo>
                    <a:pt x="0" y="114"/>
                  </a:moveTo>
                  <a:cubicBezTo>
                    <a:pt x="0" y="2"/>
                    <a:pt x="0" y="2"/>
                    <a:pt x="0" y="2"/>
                  </a:cubicBezTo>
                  <a:cubicBezTo>
                    <a:pt x="24" y="2"/>
                    <a:pt x="24" y="2"/>
                    <a:pt x="24" y="2"/>
                  </a:cubicBezTo>
                  <a:cubicBezTo>
                    <a:pt x="24" y="16"/>
                    <a:pt x="24" y="16"/>
                    <a:pt x="24" y="16"/>
                  </a:cubicBezTo>
                  <a:cubicBezTo>
                    <a:pt x="31" y="10"/>
                    <a:pt x="37" y="6"/>
                    <a:pt x="43" y="4"/>
                  </a:cubicBezTo>
                  <a:cubicBezTo>
                    <a:pt x="48" y="1"/>
                    <a:pt x="53" y="0"/>
                    <a:pt x="59" y="0"/>
                  </a:cubicBezTo>
                  <a:cubicBezTo>
                    <a:pt x="69" y="0"/>
                    <a:pt x="77" y="3"/>
                    <a:pt x="82" y="9"/>
                  </a:cubicBezTo>
                  <a:cubicBezTo>
                    <a:pt x="88" y="16"/>
                    <a:pt x="90" y="25"/>
                    <a:pt x="90" y="37"/>
                  </a:cubicBezTo>
                  <a:cubicBezTo>
                    <a:pt x="90" y="114"/>
                    <a:pt x="90" y="114"/>
                    <a:pt x="90" y="114"/>
                  </a:cubicBezTo>
                  <a:cubicBezTo>
                    <a:pt x="64" y="114"/>
                    <a:pt x="64" y="114"/>
                    <a:pt x="64" y="114"/>
                  </a:cubicBezTo>
                  <a:cubicBezTo>
                    <a:pt x="64" y="42"/>
                    <a:pt x="64" y="42"/>
                    <a:pt x="64" y="42"/>
                  </a:cubicBezTo>
                  <a:cubicBezTo>
                    <a:pt x="64" y="35"/>
                    <a:pt x="63" y="29"/>
                    <a:pt x="61" y="26"/>
                  </a:cubicBezTo>
                  <a:cubicBezTo>
                    <a:pt x="59" y="23"/>
                    <a:pt x="56" y="22"/>
                    <a:pt x="51" y="22"/>
                  </a:cubicBezTo>
                  <a:cubicBezTo>
                    <a:pt x="47" y="22"/>
                    <a:pt x="43" y="23"/>
                    <a:pt x="39" y="25"/>
                  </a:cubicBezTo>
                  <a:cubicBezTo>
                    <a:pt x="35" y="27"/>
                    <a:pt x="31" y="30"/>
                    <a:pt x="26" y="34"/>
                  </a:cubicBezTo>
                  <a:cubicBezTo>
                    <a:pt x="26" y="114"/>
                    <a:pt x="26" y="114"/>
                    <a:pt x="26" y="114"/>
                  </a:cubicBezTo>
                  <a:lnTo>
                    <a:pt x="0" y="1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6" name="Freeform 123">
              <a:extLst>
                <a:ext uri="{FF2B5EF4-FFF2-40B4-BE49-F238E27FC236}">
                  <a16:creationId xmlns:a16="http://schemas.microsoft.com/office/drawing/2014/main" id="{BE6F16CA-4569-49FF-9CC9-9A6B82E7294A}"/>
                </a:ext>
              </a:extLst>
            </p:cNvPr>
            <p:cNvSpPr>
              <a:spLocks/>
            </p:cNvSpPr>
            <p:nvPr/>
          </p:nvSpPr>
          <p:spPr bwMode="auto">
            <a:xfrm>
              <a:off x="1568" y="3047"/>
              <a:ext cx="108" cy="181"/>
            </a:xfrm>
            <a:custGeom>
              <a:avLst/>
              <a:gdLst>
                <a:gd name="T0" fmla="*/ 0 w 108"/>
                <a:gd name="T1" fmla="*/ 181 h 181"/>
                <a:gd name="T2" fmla="*/ 0 w 108"/>
                <a:gd name="T3" fmla="*/ 0 h 181"/>
                <a:gd name="T4" fmla="*/ 30 w 108"/>
                <a:gd name="T5" fmla="*/ 0 h 181"/>
                <a:gd name="T6" fmla="*/ 30 w 108"/>
                <a:gd name="T7" fmla="*/ 104 h 181"/>
                <a:gd name="T8" fmla="*/ 71 w 108"/>
                <a:gd name="T9" fmla="*/ 50 h 181"/>
                <a:gd name="T10" fmla="*/ 104 w 108"/>
                <a:gd name="T11" fmla="*/ 50 h 181"/>
                <a:gd name="T12" fmla="*/ 66 w 108"/>
                <a:gd name="T13" fmla="*/ 97 h 181"/>
                <a:gd name="T14" fmla="*/ 108 w 108"/>
                <a:gd name="T15" fmla="*/ 181 h 181"/>
                <a:gd name="T16" fmla="*/ 74 w 108"/>
                <a:gd name="T17" fmla="*/ 181 h 181"/>
                <a:gd name="T18" fmla="*/ 45 w 108"/>
                <a:gd name="T19" fmla="*/ 121 h 181"/>
                <a:gd name="T20" fmla="*/ 30 w 108"/>
                <a:gd name="T21" fmla="*/ 139 h 181"/>
                <a:gd name="T22" fmla="*/ 30 w 108"/>
                <a:gd name="T23" fmla="*/ 181 h 181"/>
                <a:gd name="T24" fmla="*/ 0 w 108"/>
                <a:gd name="T25"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8" h="181">
                  <a:moveTo>
                    <a:pt x="0" y="181"/>
                  </a:moveTo>
                  <a:lnTo>
                    <a:pt x="0" y="0"/>
                  </a:lnTo>
                  <a:lnTo>
                    <a:pt x="30" y="0"/>
                  </a:lnTo>
                  <a:lnTo>
                    <a:pt x="30" y="104"/>
                  </a:lnTo>
                  <a:lnTo>
                    <a:pt x="71" y="50"/>
                  </a:lnTo>
                  <a:lnTo>
                    <a:pt x="104" y="50"/>
                  </a:lnTo>
                  <a:lnTo>
                    <a:pt x="66" y="97"/>
                  </a:lnTo>
                  <a:lnTo>
                    <a:pt x="108" y="181"/>
                  </a:lnTo>
                  <a:lnTo>
                    <a:pt x="74" y="181"/>
                  </a:lnTo>
                  <a:lnTo>
                    <a:pt x="45" y="121"/>
                  </a:lnTo>
                  <a:lnTo>
                    <a:pt x="30" y="139"/>
                  </a:lnTo>
                  <a:lnTo>
                    <a:pt x="30"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7" name="Freeform 124">
              <a:extLst>
                <a:ext uri="{FF2B5EF4-FFF2-40B4-BE49-F238E27FC236}">
                  <a16:creationId xmlns:a16="http://schemas.microsoft.com/office/drawing/2014/main" id="{CD772F3C-05EA-481C-BE41-DC1E1C559CEC}"/>
                </a:ext>
              </a:extLst>
            </p:cNvPr>
            <p:cNvSpPr>
              <a:spLocks noEditPoints="1"/>
            </p:cNvSpPr>
            <p:nvPr/>
          </p:nvSpPr>
          <p:spPr bwMode="auto">
            <a:xfrm>
              <a:off x="1700" y="3048"/>
              <a:ext cx="114" cy="180"/>
            </a:xfrm>
            <a:custGeom>
              <a:avLst/>
              <a:gdLst>
                <a:gd name="T0" fmla="*/ 0 w 99"/>
                <a:gd name="T1" fmla="*/ 154 h 154"/>
                <a:gd name="T2" fmla="*/ 0 w 99"/>
                <a:gd name="T3" fmla="*/ 0 h 154"/>
                <a:gd name="T4" fmla="*/ 45 w 99"/>
                <a:gd name="T5" fmla="*/ 0 h 154"/>
                <a:gd name="T6" fmla="*/ 86 w 99"/>
                <a:gd name="T7" fmla="*/ 10 h 154"/>
                <a:gd name="T8" fmla="*/ 99 w 99"/>
                <a:gd name="T9" fmla="*/ 42 h 154"/>
                <a:gd name="T10" fmla="*/ 86 w 99"/>
                <a:gd name="T11" fmla="*/ 74 h 154"/>
                <a:gd name="T12" fmla="*/ 50 w 99"/>
                <a:gd name="T13" fmla="*/ 85 h 154"/>
                <a:gd name="T14" fmla="*/ 16 w 99"/>
                <a:gd name="T15" fmla="*/ 85 h 154"/>
                <a:gd name="T16" fmla="*/ 16 w 99"/>
                <a:gd name="T17" fmla="*/ 154 h 154"/>
                <a:gd name="T18" fmla="*/ 0 w 99"/>
                <a:gd name="T19" fmla="*/ 154 h 154"/>
                <a:gd name="T20" fmla="*/ 16 w 99"/>
                <a:gd name="T21" fmla="*/ 71 h 154"/>
                <a:gd name="T22" fmla="*/ 43 w 99"/>
                <a:gd name="T23" fmla="*/ 71 h 154"/>
                <a:gd name="T24" fmla="*/ 73 w 99"/>
                <a:gd name="T25" fmla="*/ 64 h 154"/>
                <a:gd name="T26" fmla="*/ 81 w 99"/>
                <a:gd name="T27" fmla="*/ 42 h 154"/>
                <a:gd name="T28" fmla="*/ 72 w 99"/>
                <a:gd name="T29" fmla="*/ 21 h 154"/>
                <a:gd name="T30" fmla="*/ 41 w 99"/>
                <a:gd name="T31" fmla="*/ 14 h 154"/>
                <a:gd name="T32" fmla="*/ 16 w 99"/>
                <a:gd name="T33" fmla="*/ 14 h 154"/>
                <a:gd name="T34" fmla="*/ 16 w 99"/>
                <a:gd name="T35" fmla="*/ 7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54">
                  <a:moveTo>
                    <a:pt x="0" y="154"/>
                  </a:moveTo>
                  <a:cubicBezTo>
                    <a:pt x="0" y="0"/>
                    <a:pt x="0" y="0"/>
                    <a:pt x="0" y="0"/>
                  </a:cubicBezTo>
                  <a:cubicBezTo>
                    <a:pt x="45" y="0"/>
                    <a:pt x="45" y="0"/>
                    <a:pt x="45" y="0"/>
                  </a:cubicBezTo>
                  <a:cubicBezTo>
                    <a:pt x="63" y="0"/>
                    <a:pt x="77" y="3"/>
                    <a:pt x="86" y="10"/>
                  </a:cubicBezTo>
                  <a:cubicBezTo>
                    <a:pt x="94" y="17"/>
                    <a:pt x="99" y="28"/>
                    <a:pt x="99" y="42"/>
                  </a:cubicBezTo>
                  <a:cubicBezTo>
                    <a:pt x="99" y="56"/>
                    <a:pt x="95" y="66"/>
                    <a:pt x="86" y="74"/>
                  </a:cubicBezTo>
                  <a:cubicBezTo>
                    <a:pt x="77" y="82"/>
                    <a:pt x="65" y="85"/>
                    <a:pt x="50" y="85"/>
                  </a:cubicBezTo>
                  <a:cubicBezTo>
                    <a:pt x="16" y="85"/>
                    <a:pt x="16" y="85"/>
                    <a:pt x="16" y="85"/>
                  </a:cubicBezTo>
                  <a:cubicBezTo>
                    <a:pt x="16" y="154"/>
                    <a:pt x="16" y="154"/>
                    <a:pt x="16" y="154"/>
                  </a:cubicBezTo>
                  <a:lnTo>
                    <a:pt x="0" y="154"/>
                  </a:lnTo>
                  <a:close/>
                  <a:moveTo>
                    <a:pt x="16" y="71"/>
                  </a:moveTo>
                  <a:cubicBezTo>
                    <a:pt x="43" y="71"/>
                    <a:pt x="43" y="71"/>
                    <a:pt x="43" y="71"/>
                  </a:cubicBezTo>
                  <a:cubicBezTo>
                    <a:pt x="57" y="71"/>
                    <a:pt x="67" y="69"/>
                    <a:pt x="73" y="64"/>
                  </a:cubicBezTo>
                  <a:cubicBezTo>
                    <a:pt x="78" y="60"/>
                    <a:pt x="81" y="52"/>
                    <a:pt x="81" y="42"/>
                  </a:cubicBezTo>
                  <a:cubicBezTo>
                    <a:pt x="81" y="32"/>
                    <a:pt x="78" y="25"/>
                    <a:pt x="72" y="21"/>
                  </a:cubicBezTo>
                  <a:cubicBezTo>
                    <a:pt x="66" y="16"/>
                    <a:pt x="56" y="14"/>
                    <a:pt x="41" y="14"/>
                  </a:cubicBezTo>
                  <a:cubicBezTo>
                    <a:pt x="16" y="14"/>
                    <a:pt x="16" y="14"/>
                    <a:pt x="16" y="14"/>
                  </a:cubicBezTo>
                  <a:lnTo>
                    <a:pt x="16"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8" name="Rectangle 125">
              <a:extLst>
                <a:ext uri="{FF2B5EF4-FFF2-40B4-BE49-F238E27FC236}">
                  <a16:creationId xmlns:a16="http://schemas.microsoft.com/office/drawing/2014/main" id="{58AEA9B4-8706-4274-900E-0C88D7606259}"/>
                </a:ext>
              </a:extLst>
            </p:cNvPr>
            <p:cNvSpPr>
              <a:spLocks noChangeArrowheads="1"/>
            </p:cNvSpPr>
            <p:nvPr/>
          </p:nvSpPr>
          <p:spPr bwMode="auto">
            <a:xfrm>
              <a:off x="1841" y="3048"/>
              <a:ext cx="18" cy="1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39" name="Freeform 126">
              <a:extLst>
                <a:ext uri="{FF2B5EF4-FFF2-40B4-BE49-F238E27FC236}">
                  <a16:creationId xmlns:a16="http://schemas.microsoft.com/office/drawing/2014/main" id="{47446C46-6F16-4B82-87CE-202DEC9365F1}"/>
                </a:ext>
              </a:extLst>
            </p:cNvPr>
            <p:cNvSpPr>
              <a:spLocks noEditPoints="1"/>
            </p:cNvSpPr>
            <p:nvPr/>
          </p:nvSpPr>
          <p:spPr bwMode="auto">
            <a:xfrm>
              <a:off x="1892" y="3096"/>
              <a:ext cx="98" cy="134"/>
            </a:xfrm>
            <a:custGeom>
              <a:avLst/>
              <a:gdLst>
                <a:gd name="T0" fmla="*/ 66 w 85"/>
                <a:gd name="T1" fmla="*/ 98 h 115"/>
                <a:gd name="T2" fmla="*/ 49 w 85"/>
                <a:gd name="T3" fmla="*/ 111 h 115"/>
                <a:gd name="T4" fmla="*/ 31 w 85"/>
                <a:gd name="T5" fmla="*/ 115 h 115"/>
                <a:gd name="T6" fmla="*/ 8 w 85"/>
                <a:gd name="T7" fmla="*/ 107 h 115"/>
                <a:gd name="T8" fmla="*/ 0 w 85"/>
                <a:gd name="T9" fmla="*/ 84 h 115"/>
                <a:gd name="T10" fmla="*/ 15 w 85"/>
                <a:gd name="T11" fmla="*/ 56 h 115"/>
                <a:gd name="T12" fmla="*/ 67 w 85"/>
                <a:gd name="T13" fmla="*/ 39 h 115"/>
                <a:gd name="T14" fmla="*/ 67 w 85"/>
                <a:gd name="T15" fmla="*/ 31 h 115"/>
                <a:gd name="T16" fmla="*/ 61 w 85"/>
                <a:gd name="T17" fmla="*/ 18 h 115"/>
                <a:gd name="T18" fmla="*/ 44 w 85"/>
                <a:gd name="T19" fmla="*/ 13 h 115"/>
                <a:gd name="T20" fmla="*/ 28 w 85"/>
                <a:gd name="T21" fmla="*/ 18 h 115"/>
                <a:gd name="T22" fmla="*/ 17 w 85"/>
                <a:gd name="T23" fmla="*/ 31 h 115"/>
                <a:gd name="T24" fmla="*/ 3 w 85"/>
                <a:gd name="T25" fmla="*/ 23 h 115"/>
                <a:gd name="T26" fmla="*/ 20 w 85"/>
                <a:gd name="T27" fmla="*/ 6 h 115"/>
                <a:gd name="T28" fmla="*/ 45 w 85"/>
                <a:gd name="T29" fmla="*/ 0 h 115"/>
                <a:gd name="T30" fmla="*/ 73 w 85"/>
                <a:gd name="T31" fmla="*/ 8 h 115"/>
                <a:gd name="T32" fmla="*/ 83 w 85"/>
                <a:gd name="T33" fmla="*/ 33 h 115"/>
                <a:gd name="T34" fmla="*/ 83 w 85"/>
                <a:gd name="T35" fmla="*/ 95 h 115"/>
                <a:gd name="T36" fmla="*/ 83 w 85"/>
                <a:gd name="T37" fmla="*/ 104 h 115"/>
                <a:gd name="T38" fmla="*/ 85 w 85"/>
                <a:gd name="T39" fmla="*/ 112 h 115"/>
                <a:gd name="T40" fmla="*/ 85 w 85"/>
                <a:gd name="T41" fmla="*/ 113 h 115"/>
                <a:gd name="T42" fmla="*/ 68 w 85"/>
                <a:gd name="T43" fmla="*/ 113 h 115"/>
                <a:gd name="T44" fmla="*/ 66 w 85"/>
                <a:gd name="T45" fmla="*/ 98 h 115"/>
                <a:gd name="T46" fmla="*/ 67 w 85"/>
                <a:gd name="T47" fmla="*/ 84 h 115"/>
                <a:gd name="T48" fmla="*/ 67 w 85"/>
                <a:gd name="T49" fmla="*/ 53 h 115"/>
                <a:gd name="T50" fmla="*/ 27 w 85"/>
                <a:gd name="T51" fmla="*/ 66 h 115"/>
                <a:gd name="T52" fmla="*/ 15 w 85"/>
                <a:gd name="T53" fmla="*/ 85 h 115"/>
                <a:gd name="T54" fmla="*/ 20 w 85"/>
                <a:gd name="T55" fmla="*/ 97 h 115"/>
                <a:gd name="T56" fmla="*/ 33 w 85"/>
                <a:gd name="T57" fmla="*/ 101 h 115"/>
                <a:gd name="T58" fmla="*/ 49 w 85"/>
                <a:gd name="T59" fmla="*/ 97 h 115"/>
                <a:gd name="T60" fmla="*/ 67 w 85"/>
                <a:gd name="T61" fmla="*/ 8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15">
                  <a:moveTo>
                    <a:pt x="66" y="98"/>
                  </a:moveTo>
                  <a:cubicBezTo>
                    <a:pt x="61" y="104"/>
                    <a:pt x="55" y="108"/>
                    <a:pt x="49" y="111"/>
                  </a:cubicBezTo>
                  <a:cubicBezTo>
                    <a:pt x="44" y="114"/>
                    <a:pt x="37" y="115"/>
                    <a:pt x="31" y="115"/>
                  </a:cubicBezTo>
                  <a:cubicBezTo>
                    <a:pt x="22" y="115"/>
                    <a:pt x="14" y="112"/>
                    <a:pt x="8" y="107"/>
                  </a:cubicBezTo>
                  <a:cubicBezTo>
                    <a:pt x="3" y="101"/>
                    <a:pt x="0" y="93"/>
                    <a:pt x="0" y="84"/>
                  </a:cubicBezTo>
                  <a:cubicBezTo>
                    <a:pt x="0" y="73"/>
                    <a:pt x="5" y="63"/>
                    <a:pt x="15" y="56"/>
                  </a:cubicBezTo>
                  <a:cubicBezTo>
                    <a:pt x="25" y="49"/>
                    <a:pt x="43" y="43"/>
                    <a:pt x="67" y="39"/>
                  </a:cubicBezTo>
                  <a:cubicBezTo>
                    <a:pt x="67" y="31"/>
                    <a:pt x="67" y="31"/>
                    <a:pt x="67" y="31"/>
                  </a:cubicBezTo>
                  <a:cubicBezTo>
                    <a:pt x="67" y="26"/>
                    <a:pt x="65" y="21"/>
                    <a:pt x="61" y="18"/>
                  </a:cubicBezTo>
                  <a:cubicBezTo>
                    <a:pt x="56" y="15"/>
                    <a:pt x="51" y="13"/>
                    <a:pt x="44" y="13"/>
                  </a:cubicBezTo>
                  <a:cubicBezTo>
                    <a:pt x="38" y="13"/>
                    <a:pt x="33" y="15"/>
                    <a:pt x="28" y="18"/>
                  </a:cubicBezTo>
                  <a:cubicBezTo>
                    <a:pt x="24" y="21"/>
                    <a:pt x="20" y="25"/>
                    <a:pt x="17" y="31"/>
                  </a:cubicBezTo>
                  <a:cubicBezTo>
                    <a:pt x="3" y="23"/>
                    <a:pt x="3" y="23"/>
                    <a:pt x="3" y="23"/>
                  </a:cubicBezTo>
                  <a:cubicBezTo>
                    <a:pt x="8" y="16"/>
                    <a:pt x="13" y="10"/>
                    <a:pt x="20" y="6"/>
                  </a:cubicBezTo>
                  <a:cubicBezTo>
                    <a:pt x="27" y="2"/>
                    <a:pt x="35" y="0"/>
                    <a:pt x="45" y="0"/>
                  </a:cubicBezTo>
                  <a:cubicBezTo>
                    <a:pt x="57" y="0"/>
                    <a:pt x="66" y="3"/>
                    <a:pt x="73" y="8"/>
                  </a:cubicBezTo>
                  <a:cubicBezTo>
                    <a:pt x="79" y="14"/>
                    <a:pt x="83" y="22"/>
                    <a:pt x="83" y="33"/>
                  </a:cubicBezTo>
                  <a:cubicBezTo>
                    <a:pt x="83" y="95"/>
                    <a:pt x="83" y="95"/>
                    <a:pt x="83" y="95"/>
                  </a:cubicBezTo>
                  <a:cubicBezTo>
                    <a:pt x="83" y="98"/>
                    <a:pt x="83" y="101"/>
                    <a:pt x="83" y="104"/>
                  </a:cubicBezTo>
                  <a:cubicBezTo>
                    <a:pt x="84" y="107"/>
                    <a:pt x="84" y="109"/>
                    <a:pt x="85" y="112"/>
                  </a:cubicBezTo>
                  <a:cubicBezTo>
                    <a:pt x="85" y="113"/>
                    <a:pt x="85" y="113"/>
                    <a:pt x="85" y="113"/>
                  </a:cubicBezTo>
                  <a:cubicBezTo>
                    <a:pt x="68" y="113"/>
                    <a:pt x="68" y="113"/>
                    <a:pt x="68" y="113"/>
                  </a:cubicBezTo>
                  <a:lnTo>
                    <a:pt x="66" y="98"/>
                  </a:lnTo>
                  <a:close/>
                  <a:moveTo>
                    <a:pt x="67" y="84"/>
                  </a:moveTo>
                  <a:cubicBezTo>
                    <a:pt x="67" y="53"/>
                    <a:pt x="67" y="53"/>
                    <a:pt x="67" y="53"/>
                  </a:cubicBezTo>
                  <a:cubicBezTo>
                    <a:pt x="48" y="57"/>
                    <a:pt x="35" y="61"/>
                    <a:pt x="27" y="66"/>
                  </a:cubicBezTo>
                  <a:cubicBezTo>
                    <a:pt x="19" y="71"/>
                    <a:pt x="15" y="77"/>
                    <a:pt x="15" y="85"/>
                  </a:cubicBezTo>
                  <a:cubicBezTo>
                    <a:pt x="15" y="90"/>
                    <a:pt x="17" y="94"/>
                    <a:pt x="20" y="97"/>
                  </a:cubicBezTo>
                  <a:cubicBezTo>
                    <a:pt x="23" y="100"/>
                    <a:pt x="28" y="101"/>
                    <a:pt x="33" y="101"/>
                  </a:cubicBezTo>
                  <a:cubicBezTo>
                    <a:pt x="38" y="101"/>
                    <a:pt x="43" y="100"/>
                    <a:pt x="49" y="97"/>
                  </a:cubicBezTo>
                  <a:cubicBezTo>
                    <a:pt x="54" y="94"/>
                    <a:pt x="60" y="90"/>
                    <a:pt x="67"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0" name="Freeform 127">
              <a:extLst>
                <a:ext uri="{FF2B5EF4-FFF2-40B4-BE49-F238E27FC236}">
                  <a16:creationId xmlns:a16="http://schemas.microsoft.com/office/drawing/2014/main" id="{FF074BAD-DEAE-4CF8-86C0-9CED49CD3BC0}"/>
                </a:ext>
              </a:extLst>
            </p:cNvPr>
            <p:cNvSpPr>
              <a:spLocks/>
            </p:cNvSpPr>
            <p:nvPr/>
          </p:nvSpPr>
          <p:spPr bwMode="auto">
            <a:xfrm>
              <a:off x="2015" y="3095"/>
              <a:ext cx="101" cy="135"/>
            </a:xfrm>
            <a:custGeom>
              <a:avLst/>
              <a:gdLst>
                <a:gd name="T0" fmla="*/ 87 w 87"/>
                <a:gd name="T1" fmla="*/ 88 h 116"/>
                <a:gd name="T2" fmla="*/ 70 w 87"/>
                <a:gd name="T3" fmla="*/ 109 h 116"/>
                <a:gd name="T4" fmla="*/ 45 w 87"/>
                <a:gd name="T5" fmla="*/ 116 h 116"/>
                <a:gd name="T6" fmla="*/ 11 w 87"/>
                <a:gd name="T7" fmla="*/ 102 h 116"/>
                <a:gd name="T8" fmla="*/ 0 w 87"/>
                <a:gd name="T9" fmla="*/ 58 h 116"/>
                <a:gd name="T10" fmla="*/ 12 w 87"/>
                <a:gd name="T11" fmla="*/ 16 h 116"/>
                <a:gd name="T12" fmla="*/ 45 w 87"/>
                <a:gd name="T13" fmla="*/ 0 h 116"/>
                <a:gd name="T14" fmla="*/ 70 w 87"/>
                <a:gd name="T15" fmla="*/ 8 h 116"/>
                <a:gd name="T16" fmla="*/ 85 w 87"/>
                <a:gd name="T17" fmla="*/ 31 h 116"/>
                <a:gd name="T18" fmla="*/ 70 w 87"/>
                <a:gd name="T19" fmla="*/ 36 h 116"/>
                <a:gd name="T20" fmla="*/ 60 w 87"/>
                <a:gd name="T21" fmla="*/ 20 h 116"/>
                <a:gd name="T22" fmla="*/ 44 w 87"/>
                <a:gd name="T23" fmla="*/ 14 h 116"/>
                <a:gd name="T24" fmla="*/ 23 w 87"/>
                <a:gd name="T25" fmla="*/ 25 h 116"/>
                <a:gd name="T26" fmla="*/ 16 w 87"/>
                <a:gd name="T27" fmla="*/ 58 h 116"/>
                <a:gd name="T28" fmla="*/ 23 w 87"/>
                <a:gd name="T29" fmla="*/ 92 h 116"/>
                <a:gd name="T30" fmla="*/ 45 w 87"/>
                <a:gd name="T31" fmla="*/ 103 h 116"/>
                <a:gd name="T32" fmla="*/ 62 w 87"/>
                <a:gd name="T33" fmla="*/ 97 h 116"/>
                <a:gd name="T34" fmla="*/ 74 w 87"/>
                <a:gd name="T35" fmla="*/ 81 h 116"/>
                <a:gd name="T36" fmla="*/ 87 w 87"/>
                <a:gd name="T37"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116">
                  <a:moveTo>
                    <a:pt x="87" y="88"/>
                  </a:moveTo>
                  <a:cubicBezTo>
                    <a:pt x="83" y="97"/>
                    <a:pt x="77" y="104"/>
                    <a:pt x="70" y="109"/>
                  </a:cubicBezTo>
                  <a:cubicBezTo>
                    <a:pt x="63" y="114"/>
                    <a:pt x="54" y="116"/>
                    <a:pt x="45" y="116"/>
                  </a:cubicBezTo>
                  <a:cubicBezTo>
                    <a:pt x="30" y="116"/>
                    <a:pt x="19" y="111"/>
                    <a:pt x="11" y="102"/>
                  </a:cubicBezTo>
                  <a:cubicBezTo>
                    <a:pt x="4" y="92"/>
                    <a:pt x="0" y="77"/>
                    <a:pt x="0" y="58"/>
                  </a:cubicBezTo>
                  <a:cubicBezTo>
                    <a:pt x="0" y="40"/>
                    <a:pt x="4" y="26"/>
                    <a:pt x="12" y="16"/>
                  </a:cubicBezTo>
                  <a:cubicBezTo>
                    <a:pt x="20" y="6"/>
                    <a:pt x="31" y="0"/>
                    <a:pt x="45" y="0"/>
                  </a:cubicBezTo>
                  <a:cubicBezTo>
                    <a:pt x="54" y="0"/>
                    <a:pt x="63" y="3"/>
                    <a:pt x="70" y="8"/>
                  </a:cubicBezTo>
                  <a:cubicBezTo>
                    <a:pt x="77" y="14"/>
                    <a:pt x="82" y="21"/>
                    <a:pt x="85" y="31"/>
                  </a:cubicBezTo>
                  <a:cubicBezTo>
                    <a:pt x="70" y="36"/>
                    <a:pt x="70" y="36"/>
                    <a:pt x="70" y="36"/>
                  </a:cubicBezTo>
                  <a:cubicBezTo>
                    <a:pt x="68" y="29"/>
                    <a:pt x="64" y="23"/>
                    <a:pt x="60" y="20"/>
                  </a:cubicBezTo>
                  <a:cubicBezTo>
                    <a:pt x="55" y="16"/>
                    <a:pt x="50" y="14"/>
                    <a:pt x="44" y="14"/>
                  </a:cubicBezTo>
                  <a:cubicBezTo>
                    <a:pt x="35" y="14"/>
                    <a:pt x="28" y="18"/>
                    <a:pt x="23" y="25"/>
                  </a:cubicBezTo>
                  <a:cubicBezTo>
                    <a:pt x="18" y="33"/>
                    <a:pt x="16" y="44"/>
                    <a:pt x="16" y="58"/>
                  </a:cubicBezTo>
                  <a:cubicBezTo>
                    <a:pt x="16" y="73"/>
                    <a:pt x="18" y="84"/>
                    <a:pt x="23" y="92"/>
                  </a:cubicBezTo>
                  <a:cubicBezTo>
                    <a:pt x="28" y="99"/>
                    <a:pt x="35" y="103"/>
                    <a:pt x="45" y="103"/>
                  </a:cubicBezTo>
                  <a:cubicBezTo>
                    <a:pt x="51" y="103"/>
                    <a:pt x="57" y="101"/>
                    <a:pt x="62" y="97"/>
                  </a:cubicBezTo>
                  <a:cubicBezTo>
                    <a:pt x="67" y="93"/>
                    <a:pt x="71" y="88"/>
                    <a:pt x="74" y="81"/>
                  </a:cubicBezTo>
                  <a:lnTo>
                    <a:pt x="87" y="8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41" name="Freeform 128">
              <a:extLst>
                <a:ext uri="{FF2B5EF4-FFF2-40B4-BE49-F238E27FC236}">
                  <a16:creationId xmlns:a16="http://schemas.microsoft.com/office/drawing/2014/main" id="{5AFE83EA-0757-416D-B73B-8BC742EB3E9D}"/>
                </a:ext>
              </a:extLst>
            </p:cNvPr>
            <p:cNvSpPr>
              <a:spLocks noEditPoints="1"/>
            </p:cNvSpPr>
            <p:nvPr/>
          </p:nvSpPr>
          <p:spPr bwMode="auto">
            <a:xfrm>
              <a:off x="2131" y="3096"/>
              <a:ext cx="104" cy="134"/>
            </a:xfrm>
            <a:custGeom>
              <a:avLst/>
              <a:gdLst>
                <a:gd name="T0" fmla="*/ 79 w 90"/>
                <a:gd name="T1" fmla="*/ 82 h 115"/>
                <a:gd name="T2" fmla="*/ 90 w 90"/>
                <a:gd name="T3" fmla="*/ 89 h 115"/>
                <a:gd name="T4" fmla="*/ 72 w 90"/>
                <a:gd name="T5" fmla="*/ 109 h 115"/>
                <a:gd name="T6" fmla="*/ 45 w 90"/>
                <a:gd name="T7" fmla="*/ 115 h 115"/>
                <a:gd name="T8" fmla="*/ 12 w 90"/>
                <a:gd name="T9" fmla="*/ 101 h 115"/>
                <a:gd name="T10" fmla="*/ 0 w 90"/>
                <a:gd name="T11" fmla="*/ 57 h 115"/>
                <a:gd name="T12" fmla="*/ 12 w 90"/>
                <a:gd name="T13" fmla="*/ 15 h 115"/>
                <a:gd name="T14" fmla="*/ 44 w 90"/>
                <a:gd name="T15" fmla="*/ 0 h 115"/>
                <a:gd name="T16" fmla="*/ 76 w 90"/>
                <a:gd name="T17" fmla="*/ 14 h 115"/>
                <a:gd name="T18" fmla="*/ 88 w 90"/>
                <a:gd name="T19" fmla="*/ 56 h 115"/>
                <a:gd name="T20" fmla="*/ 88 w 90"/>
                <a:gd name="T21" fmla="*/ 61 h 115"/>
                <a:gd name="T22" fmla="*/ 16 w 90"/>
                <a:gd name="T23" fmla="*/ 61 h 115"/>
                <a:gd name="T24" fmla="*/ 16 w 90"/>
                <a:gd name="T25" fmla="*/ 64 h 115"/>
                <a:gd name="T26" fmla="*/ 25 w 90"/>
                <a:gd name="T27" fmla="*/ 92 h 115"/>
                <a:gd name="T28" fmla="*/ 47 w 90"/>
                <a:gd name="T29" fmla="*/ 102 h 115"/>
                <a:gd name="T30" fmla="*/ 65 w 90"/>
                <a:gd name="T31" fmla="*/ 97 h 115"/>
                <a:gd name="T32" fmla="*/ 79 w 90"/>
                <a:gd name="T33" fmla="*/ 82 h 115"/>
                <a:gd name="T34" fmla="*/ 17 w 90"/>
                <a:gd name="T35" fmla="*/ 47 h 115"/>
                <a:gd name="T36" fmla="*/ 71 w 90"/>
                <a:gd name="T37" fmla="*/ 47 h 115"/>
                <a:gd name="T38" fmla="*/ 64 w 90"/>
                <a:gd name="T39" fmla="*/ 22 h 115"/>
                <a:gd name="T40" fmla="*/ 44 w 90"/>
                <a:gd name="T41" fmla="*/ 13 h 115"/>
                <a:gd name="T42" fmla="*/ 24 w 90"/>
                <a:gd name="T43" fmla="*/ 22 h 115"/>
                <a:gd name="T44" fmla="*/ 17 w 90"/>
                <a:gd name="T45" fmla="*/ 4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 h="115">
                  <a:moveTo>
                    <a:pt x="79" y="82"/>
                  </a:moveTo>
                  <a:cubicBezTo>
                    <a:pt x="90" y="89"/>
                    <a:pt x="90" y="89"/>
                    <a:pt x="90" y="89"/>
                  </a:cubicBezTo>
                  <a:cubicBezTo>
                    <a:pt x="86" y="98"/>
                    <a:pt x="80" y="105"/>
                    <a:pt x="72" y="109"/>
                  </a:cubicBezTo>
                  <a:cubicBezTo>
                    <a:pt x="65" y="113"/>
                    <a:pt x="56" y="115"/>
                    <a:pt x="45" y="115"/>
                  </a:cubicBezTo>
                  <a:cubicBezTo>
                    <a:pt x="31" y="115"/>
                    <a:pt x="20" y="110"/>
                    <a:pt x="12" y="101"/>
                  </a:cubicBezTo>
                  <a:cubicBezTo>
                    <a:pt x="4" y="91"/>
                    <a:pt x="0" y="76"/>
                    <a:pt x="0" y="57"/>
                  </a:cubicBezTo>
                  <a:cubicBezTo>
                    <a:pt x="0" y="39"/>
                    <a:pt x="4" y="25"/>
                    <a:pt x="12" y="15"/>
                  </a:cubicBezTo>
                  <a:cubicBezTo>
                    <a:pt x="20" y="5"/>
                    <a:pt x="30" y="0"/>
                    <a:pt x="44" y="0"/>
                  </a:cubicBezTo>
                  <a:cubicBezTo>
                    <a:pt x="58" y="0"/>
                    <a:pt x="69" y="5"/>
                    <a:pt x="76" y="14"/>
                  </a:cubicBezTo>
                  <a:cubicBezTo>
                    <a:pt x="84" y="24"/>
                    <a:pt x="88" y="38"/>
                    <a:pt x="88" y="56"/>
                  </a:cubicBezTo>
                  <a:cubicBezTo>
                    <a:pt x="88" y="61"/>
                    <a:pt x="88" y="61"/>
                    <a:pt x="88" y="61"/>
                  </a:cubicBezTo>
                  <a:cubicBezTo>
                    <a:pt x="16" y="61"/>
                    <a:pt x="16" y="61"/>
                    <a:pt x="16" y="61"/>
                  </a:cubicBezTo>
                  <a:cubicBezTo>
                    <a:pt x="16" y="64"/>
                    <a:pt x="16" y="64"/>
                    <a:pt x="16" y="64"/>
                  </a:cubicBezTo>
                  <a:cubicBezTo>
                    <a:pt x="16" y="76"/>
                    <a:pt x="19" y="85"/>
                    <a:pt x="25" y="92"/>
                  </a:cubicBezTo>
                  <a:cubicBezTo>
                    <a:pt x="30" y="99"/>
                    <a:pt x="38" y="102"/>
                    <a:pt x="47" y="102"/>
                  </a:cubicBezTo>
                  <a:cubicBezTo>
                    <a:pt x="54" y="102"/>
                    <a:pt x="60" y="100"/>
                    <a:pt x="65" y="97"/>
                  </a:cubicBezTo>
                  <a:cubicBezTo>
                    <a:pt x="71" y="93"/>
                    <a:pt x="75" y="89"/>
                    <a:pt x="79" y="82"/>
                  </a:cubicBezTo>
                  <a:close/>
                  <a:moveTo>
                    <a:pt x="17" y="47"/>
                  </a:moveTo>
                  <a:cubicBezTo>
                    <a:pt x="71" y="47"/>
                    <a:pt x="71" y="47"/>
                    <a:pt x="71" y="47"/>
                  </a:cubicBezTo>
                  <a:cubicBezTo>
                    <a:pt x="71" y="37"/>
                    <a:pt x="68" y="28"/>
                    <a:pt x="64" y="22"/>
                  </a:cubicBezTo>
                  <a:cubicBezTo>
                    <a:pt x="59" y="16"/>
                    <a:pt x="52" y="13"/>
                    <a:pt x="44" y="13"/>
                  </a:cubicBezTo>
                  <a:cubicBezTo>
                    <a:pt x="36" y="13"/>
                    <a:pt x="29" y="16"/>
                    <a:pt x="24" y="22"/>
                  </a:cubicBezTo>
                  <a:cubicBezTo>
                    <a:pt x="20" y="28"/>
                    <a:pt x="17" y="36"/>
                    <a:pt x="1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 name="Footer Placeholder 3"/>
          <p:cNvSpPr txBox="1"/>
          <p:nvPr/>
        </p:nvSpPr>
        <p:spPr>
          <a:xfrm>
            <a:off x="585926" y="6557261"/>
            <a:ext cx="7174887"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244"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Big shifts</a:t>
            </a:r>
          </a:p>
        </p:txBody>
      </p:sp>
      <p:sp>
        <p:nvSpPr>
          <p:cNvPr id="245" name="Slide Number Placeholder 4"/>
          <p:cNvSpPr txBox="1">
            <a:spLocks noGrp="1"/>
          </p:cNvSpPr>
          <p:nvPr>
            <p:ph type="sldNum" sz="quarter" idx="2"/>
          </p:nvPr>
        </p:nvSpPr>
        <p:spPr>
          <a:xfrm>
            <a:off x="8594521" y="6541661"/>
            <a:ext cx="131968"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10</a:t>
            </a:fld>
            <a:endParaRPr/>
          </a:p>
        </p:txBody>
      </p:sp>
      <p:graphicFrame>
        <p:nvGraphicFramePr>
          <p:cNvPr id="246" name="Content Placeholder 11"/>
          <p:cNvGraphicFramePr/>
          <p:nvPr>
            <p:extLst>
              <p:ext uri="{D42A27DB-BD31-4B8C-83A1-F6EECF244321}">
                <p14:modId xmlns:p14="http://schemas.microsoft.com/office/powerpoint/2010/main" val="821193899"/>
              </p:ext>
            </p:extLst>
          </p:nvPr>
        </p:nvGraphicFramePr>
        <p:xfrm>
          <a:off x="585787" y="1125537"/>
          <a:ext cx="8140700" cy="4437007"/>
        </p:xfrm>
        <a:graphic>
          <a:graphicData uri="http://schemas.openxmlformats.org/drawingml/2006/table">
            <a:tbl>
              <a:tblPr firstRow="1">
                <a:tableStyleId>{4C3C2611-4C71-4FC5-86AE-919BDF0F9419}</a:tableStyleId>
              </a:tblPr>
              <a:tblGrid>
                <a:gridCol w="4070350">
                  <a:extLst>
                    <a:ext uri="{9D8B030D-6E8A-4147-A177-3AD203B41FA5}">
                      <a16:colId xmlns:a16="http://schemas.microsoft.com/office/drawing/2014/main" val="20000"/>
                    </a:ext>
                  </a:extLst>
                </a:gridCol>
                <a:gridCol w="4070350">
                  <a:extLst>
                    <a:ext uri="{9D8B030D-6E8A-4147-A177-3AD203B41FA5}">
                      <a16:colId xmlns:a16="http://schemas.microsoft.com/office/drawing/2014/main" val="20001"/>
                    </a:ext>
                  </a:extLst>
                </a:gridCol>
              </a:tblGrid>
              <a:tr h="350195">
                <a:tc>
                  <a:txBody>
                    <a:bodyPr/>
                    <a:lstStyle/>
                    <a:p>
                      <a:pPr algn="l">
                        <a:defRPr sz="1800" b="0">
                          <a:solidFill>
                            <a:srgbClr val="000000"/>
                          </a:solidFill>
                        </a:defRPr>
                      </a:pPr>
                      <a:r>
                        <a:rPr sz="1100" b="1">
                          <a:solidFill>
                            <a:srgbClr val="FFFFFF"/>
                          </a:solidFill>
                          <a:sym typeface="Arial"/>
                        </a:rPr>
                        <a:t>FROM</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b="0">
                          <a:solidFill>
                            <a:srgbClr val="000000"/>
                          </a:solidFill>
                        </a:defRPr>
                      </a:pPr>
                      <a:r>
                        <a:rPr sz="1100" b="1">
                          <a:solidFill>
                            <a:srgbClr val="FFFFFF"/>
                          </a:solidFill>
                          <a:sym typeface="Arial"/>
                        </a:rPr>
                        <a:t>TO</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0"/>
                  </a:ext>
                </a:extLst>
              </a:tr>
              <a:tr h="308995">
                <a:tc>
                  <a:txBody>
                    <a:bodyPr/>
                    <a:lstStyle/>
                    <a:p>
                      <a:pPr algn="l">
                        <a:defRPr sz="1800"/>
                      </a:pPr>
                      <a:r>
                        <a:rPr sz="1000" dirty="0">
                          <a:sym typeface="Arial"/>
                        </a:rPr>
                        <a:t>Cycle of </a:t>
                      </a:r>
                      <a:r>
                        <a:rPr sz="1000" dirty="0" err="1">
                          <a:sym typeface="Arial"/>
                        </a:rPr>
                        <a:t>victimisation</a:t>
                      </a:r>
                      <a:r>
                        <a:rPr sz="1000" dirty="0">
                          <a:sym typeface="Arial"/>
                        </a:rPr>
                        <a:t> and intergenerational trauma go unchanged </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a:sym typeface="Arial"/>
                        </a:rPr>
                        <a:t>Breaking the cycles of intergenerational trauma and intergenerational transition of violence</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1"/>
                  </a:ext>
                </a:extLst>
              </a:tr>
              <a:tr h="308995">
                <a:tc>
                  <a:txBody>
                    <a:bodyPr/>
                    <a:lstStyle/>
                    <a:p>
                      <a:pPr algn="l">
                        <a:defRPr sz="1800"/>
                      </a:pPr>
                      <a:r>
                        <a:rPr sz="1000">
                          <a:sym typeface="Arial"/>
                        </a:rPr>
                        <a:t>Limited focus on perpetrator </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a:sym typeface="Arial"/>
                        </a:rPr>
                        <a:t>Perpetrator at the centre and kept accountable </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2"/>
                  </a:ext>
                </a:extLst>
              </a:tr>
              <a:tr h="362110">
                <a:tc>
                  <a:txBody>
                    <a:bodyPr/>
                    <a:lstStyle/>
                    <a:p>
                      <a:pPr algn="l">
                        <a:defRPr sz="1800"/>
                      </a:pPr>
                      <a:r>
                        <a:rPr sz="1000">
                          <a:sym typeface="Arial"/>
                        </a:rPr>
                        <a:t>Disclosure to friends </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a:sym typeface="Arial"/>
                        </a:rPr>
                        <a:t>Disclosure to the community that knows how to intervene </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3"/>
                  </a:ext>
                </a:extLst>
              </a:tr>
              <a:tr h="362110">
                <a:tc>
                  <a:txBody>
                    <a:bodyPr/>
                    <a:lstStyle/>
                    <a:p>
                      <a:pPr algn="l">
                        <a:defRPr sz="1800"/>
                      </a:pPr>
                      <a:r>
                        <a:rPr sz="1000">
                          <a:sym typeface="Arial"/>
                        </a:rPr>
                        <a:t>Early intervention once </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a:sym typeface="Arial"/>
                        </a:rPr>
                        <a:t>Intervention is a pathway of interaction over time </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4"/>
                  </a:ext>
                </a:extLst>
              </a:tr>
              <a:tr h="308995">
                <a:tc>
                  <a:txBody>
                    <a:bodyPr/>
                    <a:lstStyle/>
                    <a:p>
                      <a:pPr algn="l">
                        <a:defRPr sz="1800"/>
                      </a:pPr>
                      <a:r>
                        <a:rPr sz="1000">
                          <a:sym typeface="Arial"/>
                        </a:rPr>
                        <a:t>Default criminal justice system response </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a:sym typeface="Arial"/>
                        </a:rPr>
                        <a:t>Alternatives to criminal justice responses</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5"/>
                  </a:ext>
                </a:extLst>
              </a:tr>
              <a:tr h="494392">
                <a:tc>
                  <a:txBody>
                    <a:bodyPr/>
                    <a:lstStyle/>
                    <a:p>
                      <a:pPr algn="l">
                        <a:defRPr sz="1800"/>
                      </a:pPr>
                      <a:r>
                        <a:rPr sz="1000">
                          <a:sym typeface="Arial"/>
                        </a:rPr>
                        <a:t>Court system lacks sensitivity to people experiencing domestic violence</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dirty="0">
                          <a:sym typeface="Arial"/>
                        </a:rPr>
                        <a:t>Court facilities that reflect needs of people experiencing </a:t>
                      </a:r>
                      <a:r>
                        <a:rPr lang="en-AU" sz="1000" dirty="0">
                          <a:sym typeface="Arial"/>
                        </a:rPr>
                        <a:t>domestic violence</a:t>
                      </a:r>
                      <a:r>
                        <a:rPr sz="1000" dirty="0">
                          <a:sym typeface="Arial"/>
                        </a:rPr>
                        <a:t> (e.g. access separate, safe rooms) </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6"/>
                  </a:ext>
                </a:extLst>
              </a:tr>
              <a:tr h="308995">
                <a:tc>
                  <a:txBody>
                    <a:bodyPr/>
                    <a:lstStyle/>
                    <a:p>
                      <a:pPr algn="l">
                        <a:defRPr sz="1800"/>
                      </a:pPr>
                      <a:r>
                        <a:rPr sz="1000">
                          <a:sym typeface="Arial"/>
                        </a:rPr>
                        <a:t>Limited definition of abuse focused on physical violence</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a:sym typeface="Arial"/>
                        </a:rPr>
                        <a:t>Embodied and understand the full definition of abuse/violence</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7"/>
                  </a:ext>
                </a:extLst>
              </a:tr>
              <a:tr h="308995">
                <a:tc>
                  <a:txBody>
                    <a:bodyPr/>
                    <a:lstStyle/>
                    <a:p>
                      <a:pPr algn="l">
                        <a:defRPr sz="1800"/>
                      </a:pPr>
                      <a:r>
                        <a:rPr sz="1000">
                          <a:sym typeface="Arial"/>
                        </a:rPr>
                        <a:t>Limited education for Magistrates</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a:sym typeface="Arial"/>
                        </a:rPr>
                        <a:t>Peer to peer education of Magistrates</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8"/>
                  </a:ext>
                </a:extLst>
              </a:tr>
              <a:tr h="308995">
                <a:tc>
                  <a:txBody>
                    <a:bodyPr/>
                    <a:lstStyle/>
                    <a:p>
                      <a:pPr algn="l">
                        <a:defRPr sz="1800"/>
                      </a:pPr>
                      <a:r>
                        <a:rPr sz="1000">
                          <a:sym typeface="Arial"/>
                        </a:rPr>
                        <a:t>No specialist services </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a:sym typeface="Arial"/>
                        </a:rPr>
                        <a:t>Specialist legal service on domestic violence related issues.</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9"/>
                  </a:ext>
                </a:extLst>
              </a:tr>
              <a:tr h="308995">
                <a:tc>
                  <a:txBody>
                    <a:bodyPr/>
                    <a:lstStyle/>
                    <a:p>
                      <a:pPr algn="l">
                        <a:defRPr sz="1800"/>
                      </a:pPr>
                      <a:r>
                        <a:rPr sz="1000">
                          <a:sym typeface="Arial"/>
                        </a:rPr>
                        <a:t>Treating behaviours not drivers/causes of domestic violence</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dirty="0">
                          <a:sym typeface="Arial"/>
                        </a:rPr>
                        <a:t>Treating drivers of </a:t>
                      </a:r>
                      <a:r>
                        <a:rPr lang="en-AU" sz="1000" dirty="0" smtClean="0">
                          <a:sym typeface="Arial"/>
                        </a:rPr>
                        <a:t>s</a:t>
                      </a:r>
                      <a:r>
                        <a:rPr sz="1000" dirty="0" err="1" smtClean="0">
                          <a:sym typeface="Arial"/>
                        </a:rPr>
                        <a:t>uch</a:t>
                      </a:r>
                      <a:r>
                        <a:rPr sz="1000" dirty="0" smtClean="0">
                          <a:sym typeface="Arial"/>
                        </a:rPr>
                        <a:t> </a:t>
                      </a:r>
                      <a:r>
                        <a:rPr sz="1000" dirty="0">
                          <a:sym typeface="Arial"/>
                        </a:rPr>
                        <a:t>as alcoholism, gambling, drugs etc.</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10"/>
                  </a:ext>
                </a:extLst>
              </a:tr>
              <a:tr h="308995">
                <a:tc>
                  <a:txBody>
                    <a:bodyPr/>
                    <a:lstStyle/>
                    <a:p>
                      <a:pPr algn="l">
                        <a:defRPr sz="1800"/>
                      </a:pPr>
                      <a:r>
                        <a:rPr sz="1000">
                          <a:sym typeface="Arial"/>
                        </a:rPr>
                        <a:t>Short term focus </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dirty="0">
                          <a:sym typeface="Arial"/>
                        </a:rPr>
                        <a:t>Longer term focus </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11"/>
                  </a:ext>
                </a:extLst>
              </a:tr>
              <a:tr h="308995">
                <a:tc>
                  <a:txBody>
                    <a:bodyPr/>
                    <a:lstStyle/>
                    <a:p>
                      <a:pPr algn="l">
                        <a:defRPr sz="1800"/>
                      </a:pPr>
                      <a:r>
                        <a:rPr sz="1000">
                          <a:sym typeface="Arial"/>
                        </a:rPr>
                        <a:t>Too late for triggers to get help </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dirty="0">
                          <a:sym typeface="Arial"/>
                        </a:rPr>
                        <a:t>Periodic triggers </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12"/>
                  </a:ext>
                </a:extLst>
              </a:tr>
            </a:tbl>
          </a:graphicData>
        </a:graphic>
      </p:graphicFrame>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Footer Placeholder 3"/>
          <p:cNvSpPr txBox="1"/>
          <p:nvPr/>
        </p:nvSpPr>
        <p:spPr>
          <a:xfrm>
            <a:off x="585926" y="6557261"/>
            <a:ext cx="7174887"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249"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Big shifts</a:t>
            </a:r>
          </a:p>
        </p:txBody>
      </p:sp>
      <p:sp>
        <p:nvSpPr>
          <p:cNvPr id="250"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11</a:t>
            </a:fld>
            <a:endParaRPr/>
          </a:p>
        </p:txBody>
      </p:sp>
      <p:graphicFrame>
        <p:nvGraphicFramePr>
          <p:cNvPr id="251" name="Content Placeholder 11"/>
          <p:cNvGraphicFramePr/>
          <p:nvPr>
            <p:extLst>
              <p:ext uri="{D42A27DB-BD31-4B8C-83A1-F6EECF244321}">
                <p14:modId xmlns:p14="http://schemas.microsoft.com/office/powerpoint/2010/main" val="3443250738"/>
              </p:ext>
            </p:extLst>
          </p:nvPr>
        </p:nvGraphicFramePr>
        <p:xfrm>
          <a:off x="585787" y="1125537"/>
          <a:ext cx="8140700" cy="3888265"/>
        </p:xfrm>
        <a:graphic>
          <a:graphicData uri="http://schemas.openxmlformats.org/drawingml/2006/table">
            <a:tbl>
              <a:tblPr firstRow="1">
                <a:tableStyleId>{4C3C2611-4C71-4FC5-86AE-919BDF0F9419}</a:tableStyleId>
              </a:tblPr>
              <a:tblGrid>
                <a:gridCol w="4070350">
                  <a:extLst>
                    <a:ext uri="{9D8B030D-6E8A-4147-A177-3AD203B41FA5}">
                      <a16:colId xmlns:a16="http://schemas.microsoft.com/office/drawing/2014/main" val="20000"/>
                    </a:ext>
                  </a:extLst>
                </a:gridCol>
                <a:gridCol w="4070350">
                  <a:extLst>
                    <a:ext uri="{9D8B030D-6E8A-4147-A177-3AD203B41FA5}">
                      <a16:colId xmlns:a16="http://schemas.microsoft.com/office/drawing/2014/main" val="20001"/>
                    </a:ext>
                  </a:extLst>
                </a:gridCol>
              </a:tblGrid>
              <a:tr h="370148">
                <a:tc>
                  <a:txBody>
                    <a:bodyPr/>
                    <a:lstStyle/>
                    <a:p>
                      <a:pPr algn="l">
                        <a:defRPr sz="1800" b="0">
                          <a:solidFill>
                            <a:srgbClr val="000000"/>
                          </a:solidFill>
                        </a:defRPr>
                      </a:pPr>
                      <a:r>
                        <a:rPr sz="1100" b="1">
                          <a:solidFill>
                            <a:srgbClr val="FFFFFF"/>
                          </a:solidFill>
                          <a:sym typeface="Arial"/>
                        </a:rPr>
                        <a:t>FROM</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b="0">
                          <a:solidFill>
                            <a:srgbClr val="000000"/>
                          </a:solidFill>
                        </a:defRPr>
                      </a:pPr>
                      <a:r>
                        <a:rPr sz="1100" b="1">
                          <a:solidFill>
                            <a:srgbClr val="FFFFFF"/>
                          </a:solidFill>
                          <a:sym typeface="Arial"/>
                        </a:rPr>
                        <a:t>TO</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0"/>
                  </a:ext>
                </a:extLst>
              </a:tr>
              <a:tr h="348375">
                <a:tc>
                  <a:txBody>
                    <a:bodyPr/>
                    <a:lstStyle/>
                    <a:p>
                      <a:pPr algn="l">
                        <a:defRPr sz="1800"/>
                      </a:pPr>
                      <a:r>
                        <a:rPr sz="1000">
                          <a:sym typeface="Arial"/>
                        </a:rPr>
                        <a:t>Mistrust of services from the Indigenous community</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a:sym typeface="Arial"/>
                        </a:rPr>
                        <a:t>Communities trust in Indigenous led services</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1"/>
                  </a:ext>
                </a:extLst>
              </a:tr>
              <a:tr h="382742">
                <a:tc>
                  <a:txBody>
                    <a:bodyPr/>
                    <a:lstStyle/>
                    <a:p>
                      <a:pPr algn="l">
                        <a:defRPr sz="1800"/>
                      </a:pPr>
                      <a:r>
                        <a:rPr sz="1000">
                          <a:sym typeface="Arial"/>
                        </a:rPr>
                        <a:t>Justice pathway </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a:sym typeface="Arial"/>
                        </a:rPr>
                        <a:t>Trauma-centred pathway</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2"/>
                  </a:ext>
                </a:extLst>
              </a:tr>
              <a:tr h="348375">
                <a:tc>
                  <a:txBody>
                    <a:bodyPr/>
                    <a:lstStyle/>
                    <a:p>
                      <a:pPr algn="l">
                        <a:defRPr sz="1800"/>
                      </a:pPr>
                      <a:r>
                        <a:rPr sz="1000">
                          <a:sym typeface="Arial"/>
                        </a:rPr>
                        <a:t>Avoid difficult taboo topic </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a:sym typeface="Arial"/>
                        </a:rPr>
                        <a:t>Empowered to speak out </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3"/>
                  </a:ext>
                </a:extLst>
              </a:tr>
              <a:tr h="348375">
                <a:tc>
                  <a:txBody>
                    <a:bodyPr/>
                    <a:lstStyle/>
                    <a:p>
                      <a:pPr algn="l">
                        <a:defRPr sz="1800"/>
                      </a:pPr>
                      <a:r>
                        <a:rPr sz="1000">
                          <a:sym typeface="Arial"/>
                        </a:rPr>
                        <a:t>Identified cohorts</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a:sym typeface="Arial"/>
                        </a:rPr>
                        <a:t>Intersectional approach to different communities and cohorts </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4"/>
                  </a:ext>
                </a:extLst>
              </a:tr>
              <a:tr h="348375">
                <a:tc>
                  <a:txBody>
                    <a:bodyPr/>
                    <a:lstStyle/>
                    <a:p>
                      <a:pPr algn="l">
                        <a:defRPr sz="1800"/>
                      </a:pPr>
                      <a:r>
                        <a:rPr sz="1000">
                          <a:sym typeface="Arial"/>
                        </a:rPr>
                        <a:t>Disjointed practice and evidence base</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a:sym typeface="Arial"/>
                        </a:rPr>
                        <a:t>Evidence based reflects best practice</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5"/>
                  </a:ext>
                </a:extLst>
              </a:tr>
              <a:tr h="348375">
                <a:tc>
                  <a:txBody>
                    <a:bodyPr/>
                    <a:lstStyle/>
                    <a:p>
                      <a:pPr algn="l">
                        <a:defRPr sz="1800"/>
                      </a:pPr>
                      <a:r>
                        <a:rPr sz="1000">
                          <a:sym typeface="Arial"/>
                        </a:rPr>
                        <a:t>Inaccessible services</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a:sym typeface="Arial"/>
                        </a:rPr>
                        <a:t>Accessible services and women know where to go</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6"/>
                  </a:ext>
                </a:extLst>
              </a:tr>
              <a:tr h="348375">
                <a:tc>
                  <a:txBody>
                    <a:bodyPr/>
                    <a:lstStyle/>
                    <a:p>
                      <a:pPr algn="l">
                        <a:defRPr sz="1800"/>
                      </a:pPr>
                      <a:r>
                        <a:rPr sz="1000">
                          <a:sym typeface="Arial"/>
                        </a:rPr>
                        <a:t>Government and NGOs</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a:sym typeface="Arial"/>
                        </a:rPr>
                        <a:t>Government, NGOs and corporates</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7"/>
                  </a:ext>
                </a:extLst>
              </a:tr>
              <a:tr h="348375">
                <a:tc>
                  <a:txBody>
                    <a:bodyPr/>
                    <a:lstStyle/>
                    <a:p>
                      <a:pPr algn="l">
                        <a:defRPr sz="1800"/>
                      </a:pPr>
                      <a:r>
                        <a:rPr sz="1000">
                          <a:sym typeface="Arial"/>
                        </a:rPr>
                        <a:t>Children not in focus</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a:sym typeface="Arial"/>
                        </a:rPr>
                        <a:t>Children in focus </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8"/>
                  </a:ext>
                </a:extLst>
              </a:tr>
              <a:tr h="348375">
                <a:tc>
                  <a:txBody>
                    <a:bodyPr/>
                    <a:lstStyle/>
                    <a:p>
                      <a:pPr algn="l">
                        <a:defRPr sz="1800"/>
                      </a:pPr>
                      <a:r>
                        <a:rPr sz="1000">
                          <a:sym typeface="Arial"/>
                        </a:rPr>
                        <a:t>Service process options </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a:sym typeface="Arial"/>
                        </a:rPr>
                        <a:t>Trauma informed options </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09"/>
                  </a:ext>
                </a:extLst>
              </a:tr>
              <a:tr h="348375">
                <a:tc>
                  <a:txBody>
                    <a:bodyPr/>
                    <a:lstStyle/>
                    <a:p>
                      <a:pPr algn="l">
                        <a:defRPr sz="1800"/>
                      </a:pPr>
                      <a:r>
                        <a:rPr sz="1000">
                          <a:sym typeface="Arial"/>
                        </a:rPr>
                        <a:t>Children lost in the family </a:t>
                      </a:r>
                    </a:p>
                  </a:txBody>
                  <a:tcPr marL="45720" marR="45720" anchor="ctr" horzOverflow="overflow">
                    <a:lnL w="6350">
                      <a:solidFill>
                        <a:schemeClr val="accent5"/>
                      </a:solidFill>
                    </a:lnL>
                    <a:lnT w="6350">
                      <a:solidFill>
                        <a:schemeClr val="accent5"/>
                      </a:solidFill>
                    </a:lnT>
                    <a:lnB w="6350">
                      <a:solidFill>
                        <a:schemeClr val="accent5"/>
                      </a:solidFill>
                    </a:lnB>
                  </a:tcPr>
                </a:tc>
                <a:tc>
                  <a:txBody>
                    <a:bodyPr/>
                    <a:lstStyle/>
                    <a:p>
                      <a:pPr algn="l">
                        <a:defRPr sz="1800"/>
                      </a:pPr>
                      <a:r>
                        <a:rPr sz="1000" dirty="0">
                          <a:sym typeface="Arial"/>
                        </a:rPr>
                        <a:t>Children viewed in their own rights </a:t>
                      </a:r>
                    </a:p>
                  </a:txBody>
                  <a:tcPr marL="45720" marR="45720" anchor="ctr" horzOverflow="overflow">
                    <a:lnR w="6350">
                      <a:solidFill>
                        <a:schemeClr val="accent5"/>
                      </a:solidFill>
                    </a:lnR>
                    <a:lnT w="6350">
                      <a:solidFill>
                        <a:schemeClr val="accent5"/>
                      </a:solidFill>
                    </a:lnT>
                    <a:lnB w="6350">
                      <a:solidFill>
                        <a:schemeClr val="accent5"/>
                      </a:solidFill>
                    </a:lnB>
                  </a:tcPr>
                </a:tc>
                <a:extLst>
                  <a:ext uri="{0D108BD9-81ED-4DB2-BD59-A6C34878D82A}">
                    <a16:rowId xmlns:a16="http://schemas.microsoft.com/office/drawing/2014/main" val="10010"/>
                  </a:ext>
                </a:extLst>
              </a:tr>
            </a:tbl>
          </a:graphicData>
        </a:graphic>
      </p:graphicFrame>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itle 1"/>
          <p:cNvSpPr txBox="1">
            <a:spLocks noGrp="1"/>
          </p:cNvSpPr>
          <p:nvPr>
            <p:ph type="title"/>
          </p:nvPr>
        </p:nvSpPr>
        <p:spPr>
          <a:xfrm>
            <a:off x="579268" y="720313"/>
            <a:ext cx="7809156" cy="5444991"/>
          </a:xfrm>
          <a:prstGeom prst="rect">
            <a:avLst/>
          </a:prstGeom>
        </p:spPr>
        <p:txBody>
          <a:bodyPr/>
          <a:lstStyle/>
          <a:p>
            <a:pPr algn="ctr">
              <a:defRPr sz="2800"/>
            </a:pPr>
            <a:r>
              <a:rPr dirty="0"/>
              <a:t/>
            </a:r>
            <a:br>
              <a:rPr dirty="0"/>
            </a:br>
            <a:r>
              <a:rPr dirty="0"/>
              <a:t/>
            </a:r>
            <a:br>
              <a:rPr dirty="0"/>
            </a:br>
            <a:r>
              <a:rPr lang="en-AU" dirty="0" smtClean="0"/>
              <a:t>The Department of Social Services</a:t>
            </a:r>
            <a:r>
              <a:rPr dirty="0" smtClean="0"/>
              <a:t> acknowledges the traditional owners of country throughout Australia, and their continuing connection to land, </a:t>
            </a:r>
            <a:r>
              <a:rPr lang="en-AU" dirty="0" smtClean="0"/>
              <a:t>water</a:t>
            </a:r>
            <a:r>
              <a:rPr dirty="0" smtClean="0"/>
              <a:t> and community. </a:t>
            </a:r>
            <a:br>
              <a:rPr dirty="0" smtClean="0"/>
            </a:br>
            <a:r>
              <a:rPr dirty="0" smtClean="0"/>
              <a:t/>
            </a:r>
            <a:br>
              <a:rPr dirty="0" smtClean="0"/>
            </a:br>
            <a:r>
              <a:rPr dirty="0" smtClean="0"/>
              <a:t>We pay our respects to them and their cultures,   	and to </a:t>
            </a:r>
            <a:r>
              <a:rPr lang="en-AU" dirty="0" smtClean="0"/>
              <a:t>Elders</a:t>
            </a:r>
            <a:r>
              <a:rPr dirty="0" smtClean="0"/>
              <a:t> past</a:t>
            </a:r>
            <a:r>
              <a:rPr lang="en-AU" dirty="0" smtClean="0"/>
              <a:t>,</a:t>
            </a:r>
            <a:r>
              <a:rPr dirty="0" smtClean="0"/>
              <a:t> present</a:t>
            </a:r>
            <a:r>
              <a:rPr lang="en-AU" dirty="0" smtClean="0"/>
              <a:t> and emerging</a:t>
            </a:r>
            <a:r>
              <a:rPr dirty="0" smtClean="0"/>
              <a:t>. </a:t>
            </a:r>
            <a:r>
              <a:rPr dirty="0"/>
              <a:t>  </a:t>
            </a:r>
          </a:p>
        </p:txBody>
      </p:sp>
    </p:spTree>
    <p:extLst>
      <p:ext uri="{BB962C8B-B14F-4D97-AF65-F5344CB8AC3E}">
        <p14:creationId xmlns:p14="http://schemas.microsoft.com/office/powerpoint/2010/main" val="22712224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Footer Placeholder 3"/>
          <p:cNvSpPr txBox="1"/>
          <p:nvPr/>
        </p:nvSpPr>
        <p:spPr>
          <a:xfrm>
            <a:off x="585925" y="6541661"/>
            <a:ext cx="7226436"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29"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About this document</a:t>
            </a:r>
          </a:p>
        </p:txBody>
      </p:sp>
      <p:sp>
        <p:nvSpPr>
          <p:cNvPr id="130" name="Content Placeholder 2"/>
          <p:cNvSpPr txBox="1">
            <a:spLocks noGrp="1"/>
          </p:cNvSpPr>
          <p:nvPr>
            <p:ph type="body" sz="half" idx="1"/>
          </p:nvPr>
        </p:nvSpPr>
        <p:spPr>
          <a:xfrm>
            <a:off x="723899" y="1378100"/>
            <a:ext cx="7834175" cy="3317725"/>
          </a:xfrm>
          <a:prstGeom prst="rect">
            <a:avLst/>
          </a:prstGeom>
        </p:spPr>
        <p:txBody>
          <a:bodyPr numCol="2" spcCol="359999">
            <a:normAutofit/>
          </a:bodyPr>
          <a:lstStyle/>
          <a:p>
            <a:pPr>
              <a:defRPr sz="1000" b="0"/>
            </a:pPr>
            <a:r>
              <a:rPr lang="en-AU" sz="1000" dirty="0"/>
              <a:t>This material was commissioned by the Commonwealth of Australia to assist in the collection of information from consultation sessions workshops around Australia. The purpose of this material is to summarise consultations held by the Department of Social Services as part of the development of the Fourth Action Plan in </a:t>
            </a:r>
            <a:r>
              <a:rPr lang="en-AU" sz="1000" dirty="0" smtClean="0"/>
              <a:t>Sydney, New South Wales. </a:t>
            </a:r>
            <a:r>
              <a:rPr lang="en-AU" sz="1000" dirty="0"/>
              <a:t>This session was facilitated by </a:t>
            </a:r>
            <a:r>
              <a:rPr lang="en-AU" sz="1000" dirty="0" err="1"/>
              <a:t>ThinkPlace</a:t>
            </a:r>
            <a:r>
              <a:rPr lang="en-AU" sz="1000" dirty="0"/>
              <a:t>. </a:t>
            </a:r>
          </a:p>
          <a:p>
            <a:pPr>
              <a:defRPr sz="1000" b="0"/>
            </a:pPr>
            <a:r>
              <a:rPr lang="en-AU" sz="1000" dirty="0"/>
              <a:t>The Department of Social Services thanks all participants of this discussion for their contributions as part of the development of the Fourth Action Plan.  The views expressed in this material do not necessarily reflect those of the Commonwealth, or indicate a particular course of action. </a:t>
            </a:r>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r>
              <a:rPr lang="en-AU" sz="1000" dirty="0"/>
              <a:t>Copyright notice — 2018</a:t>
            </a:r>
          </a:p>
          <a:p>
            <a:pPr>
              <a:defRPr sz="1000" b="0"/>
            </a:pPr>
            <a:r>
              <a:rPr lang="en-AU" sz="1000" dirty="0"/>
              <a:t>This document is licensed under the Creative Commons Attribution 4.0 International Licence </a:t>
            </a:r>
            <a:r>
              <a:rPr lang="en-AU" sz="1000" dirty="0" err="1"/>
              <a:t>Licence</a:t>
            </a:r>
            <a:r>
              <a:rPr lang="en-AU" sz="1000" dirty="0"/>
              <a:t> URL: https://creativecommons.org/licenses/by/4.0/legalcode Please attribute: © Commonwealth of Australia (Department of Social Services) 2018 Notice identifying other material or rights in this publication: 1. Australian Commonwealth Coat of Arms — not Licensed under Creative Commons, see https://www.itsanhonour.gov.au/coat-arms/index.cfm 2. Certain images and photographs (as marked) — not licensed under Creative Commons’ </a:t>
            </a:r>
          </a:p>
          <a:p>
            <a:pPr>
              <a:defRPr sz="1000" b="0"/>
            </a:pPr>
            <a:endParaRPr lang="en-AU" dirty="0"/>
          </a:p>
          <a:p>
            <a:pPr>
              <a:defRPr sz="1000" b="0"/>
            </a:pPr>
            <a:endParaRPr dirty="0"/>
          </a:p>
        </p:txBody>
      </p:sp>
      <p:sp>
        <p:nvSpPr>
          <p:cNvPr id="131"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Tree>
    <p:extLst>
      <p:ext uri="{BB962C8B-B14F-4D97-AF65-F5344CB8AC3E}">
        <p14:creationId xmlns:p14="http://schemas.microsoft.com/office/powerpoint/2010/main" val="1218963267"/>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Title 1"/>
          <p:cNvSpPr txBox="1">
            <a:spLocks noGrp="1"/>
          </p:cNvSpPr>
          <p:nvPr>
            <p:ph type="title"/>
          </p:nvPr>
        </p:nvSpPr>
        <p:spPr>
          <a:xfrm>
            <a:off x="579267" y="3987307"/>
            <a:ext cx="6120002" cy="2160000"/>
          </a:xfrm>
          <a:prstGeom prst="rect">
            <a:avLst/>
          </a:prstGeom>
        </p:spPr>
        <p:txBody>
          <a:bodyPr/>
          <a:lstStyle/>
          <a:p>
            <a:r>
              <a:t>Key themes</a:t>
            </a:r>
            <a:br/>
            <a:r>
              <a:t/>
            </a:r>
            <a:br/>
            <a:endParaRPr/>
          </a:p>
        </p:txBody>
      </p:sp>
      <p:sp>
        <p:nvSpPr>
          <p:cNvPr id="221" name="Slide Number Placeholder 3"/>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spTree>
    <p:extLst>
      <p:ext uri="{BB962C8B-B14F-4D97-AF65-F5344CB8AC3E}">
        <p14:creationId xmlns:p14="http://schemas.microsoft.com/office/powerpoint/2010/main" val="1033588662"/>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Footer Placeholder 3"/>
          <p:cNvSpPr txBox="1"/>
          <p:nvPr/>
        </p:nvSpPr>
        <p:spPr>
          <a:xfrm>
            <a:off x="585926" y="6557261"/>
            <a:ext cx="7174887"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221" name="Title 1"/>
          <p:cNvSpPr txBox="1">
            <a:spLocks noGrp="1"/>
          </p:cNvSpPr>
          <p:nvPr>
            <p:ph type="title"/>
          </p:nvPr>
        </p:nvSpPr>
        <p:spPr/>
        <p:txBody>
          <a:bodyPr/>
          <a:lstStyle>
            <a:lvl1pPr defTabSz="886968">
              <a:defRPr sz="2328"/>
            </a:lvl1pPr>
          </a:lstStyle>
          <a:p>
            <a:r>
              <a:rPr lang="en-AU"/>
              <a:t>Key themes</a:t>
            </a:r>
          </a:p>
        </p:txBody>
      </p:sp>
      <p:sp>
        <p:nvSpPr>
          <p:cNvPr id="222" name="Content Placeholder 9"/>
          <p:cNvSpPr txBox="1">
            <a:spLocks noGrp="1"/>
          </p:cNvSpPr>
          <p:nvPr>
            <p:ph type="body" idx="1"/>
          </p:nvPr>
        </p:nvSpPr>
        <p:spPr>
          <a:xfrm>
            <a:off x="585926" y="1125687"/>
            <a:ext cx="8008595" cy="5003229"/>
          </a:xfrm>
        </p:spPr>
        <p:txBody>
          <a:bodyPr/>
          <a:lstStyle/>
          <a:p>
            <a:r>
              <a:rPr lang="en-AU" dirty="0"/>
              <a:t>Primary prevention</a:t>
            </a:r>
          </a:p>
          <a:p>
            <a:pPr lvl="1"/>
            <a:r>
              <a:rPr lang="en-AU" dirty="0"/>
              <a:t>It is unclear what </a:t>
            </a:r>
            <a:r>
              <a:rPr lang="en-AU" dirty="0" smtClean="0"/>
              <a:t>the </a:t>
            </a:r>
            <a:r>
              <a:rPr lang="en-AU" dirty="0"/>
              <a:t>prevention </a:t>
            </a:r>
            <a:r>
              <a:rPr lang="en-AU" dirty="0" smtClean="0"/>
              <a:t>model is </a:t>
            </a:r>
            <a:r>
              <a:rPr lang="en-AU" dirty="0"/>
              <a:t>in Australia.</a:t>
            </a:r>
          </a:p>
          <a:p>
            <a:pPr lvl="1"/>
            <a:r>
              <a:rPr lang="en-AU" dirty="0"/>
              <a:t>A sustained approach needs to be created that is not focused on funding or political cycles.</a:t>
            </a:r>
          </a:p>
          <a:p>
            <a:pPr lvl="1"/>
            <a:r>
              <a:rPr lang="en-AU" dirty="0"/>
              <a:t>Evaluation is critical for evidence of what works in terms of prevention strategies.</a:t>
            </a:r>
          </a:p>
          <a:p>
            <a:pPr lvl="1"/>
            <a:r>
              <a:rPr lang="en-AU" dirty="0"/>
              <a:t>The #</a:t>
            </a:r>
            <a:r>
              <a:rPr lang="en-AU" dirty="0" err="1"/>
              <a:t>metoo</a:t>
            </a:r>
            <a:r>
              <a:rPr lang="en-AU" dirty="0"/>
              <a:t> movement has increased awareness of sexual violence but this has had a major impact on the demand on services.</a:t>
            </a:r>
          </a:p>
          <a:p>
            <a:pPr marL="266700" lvl="1" indent="0">
              <a:buNone/>
            </a:pPr>
            <a:endParaRPr lang="en-AU" dirty="0"/>
          </a:p>
          <a:p>
            <a:r>
              <a:rPr lang="en-AU" dirty="0"/>
              <a:t>Supporting women with disability</a:t>
            </a:r>
          </a:p>
          <a:p>
            <a:pPr lvl="1"/>
            <a:r>
              <a:rPr lang="en-AU" dirty="0"/>
              <a:t>There needs to be support to address multilayers of structural disadvantage faced by women and children with disability.</a:t>
            </a:r>
          </a:p>
          <a:p>
            <a:pPr lvl="1"/>
            <a:r>
              <a:rPr lang="en-AU" dirty="0"/>
              <a:t>People are not receiving the appropriate level of support because of people focus on disability rather than the person.</a:t>
            </a:r>
          </a:p>
          <a:p>
            <a:pPr lvl="1"/>
            <a:r>
              <a:rPr lang="en-AU" dirty="0"/>
              <a:t>Continuing the process of embedding innovation grant rounds would be valued by the sector.</a:t>
            </a:r>
          </a:p>
          <a:p>
            <a:pPr lvl="1"/>
            <a:r>
              <a:rPr lang="en-AU" dirty="0"/>
              <a:t>There are not enough housing and accommodation options for women with disability.</a:t>
            </a:r>
          </a:p>
          <a:p>
            <a:pPr lvl="1"/>
            <a:r>
              <a:rPr lang="en-AU" dirty="0"/>
              <a:t>The links between the Fourth Action Plan and the National Disability Insurance Scheme (NDIS) need to be considered. It can not be assumed that issues faced by women with disability will be addressed in NDIS plans.</a:t>
            </a:r>
          </a:p>
          <a:p>
            <a:pPr lvl="1"/>
            <a:endParaRPr lang="en-AU" dirty="0"/>
          </a:p>
          <a:p>
            <a:r>
              <a:rPr lang="en-AU" dirty="0"/>
              <a:t>Long term safety, wellbeing and independence of women and their children</a:t>
            </a:r>
          </a:p>
          <a:p>
            <a:pPr lvl="1"/>
            <a:r>
              <a:rPr lang="en-AU" dirty="0"/>
              <a:t>Disclosure must be encouraged across the whole community to enable sustainable, community-based support for women and their children.</a:t>
            </a:r>
          </a:p>
          <a:p>
            <a:pPr lvl="1"/>
            <a:r>
              <a:rPr lang="en-AU" dirty="0"/>
              <a:t>There should be strategies for women to leave violent relationships, as well as strategies to help women who choose to stay in the relationship.</a:t>
            </a:r>
          </a:p>
          <a:p>
            <a:pPr lvl="1"/>
            <a:r>
              <a:rPr lang="en-AU" dirty="0"/>
              <a:t>The cycle of victimisation should be broken with early intervention and changing the language to empower women and their children.</a:t>
            </a:r>
          </a:p>
          <a:p>
            <a:pPr lvl="1"/>
            <a:r>
              <a:rPr lang="en-AU" dirty="0"/>
              <a:t>Perpetrators need to be held accountable whilst women are supported. Interventions to change the perpetrator behaviour should be available where this is sought out.</a:t>
            </a:r>
          </a:p>
          <a:p>
            <a:pPr lvl="1"/>
            <a:r>
              <a:rPr lang="en-AU" dirty="0"/>
              <a:t>There should be an improvement of data linkages between sectors (e.g. school are aware of families prone to violence).</a:t>
            </a:r>
          </a:p>
        </p:txBody>
      </p:sp>
      <p:sp>
        <p:nvSpPr>
          <p:cNvPr id="223" name="Slide Number Placeholder 4"/>
          <p:cNvSpPr txBox="1">
            <a:spLocks noGrp="1"/>
          </p:cNvSpPr>
          <p:nvPr>
            <p:ph type="sldNum" sz="quarter" idx="2"/>
          </p:nvPr>
        </p:nvSpPr>
        <p:spPr/>
        <p:txBody>
          <a:bodyPr/>
          <a:lstStyle/>
          <a:p>
            <a:fld id="{86CB4B4D-7CA3-9044-876B-883B54F8677D}" type="slidenum">
              <a:rPr lang="en-AU" smtClean="0"/>
              <a:pPr/>
              <a:t>5</a:t>
            </a:fld>
            <a:endParaRPr lang="en-AU"/>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Footer Placeholder 3"/>
          <p:cNvSpPr txBox="1"/>
          <p:nvPr/>
        </p:nvSpPr>
        <p:spPr>
          <a:xfrm>
            <a:off x="585926" y="6557261"/>
            <a:ext cx="7174887"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226" name="Title 1"/>
          <p:cNvSpPr txBox="1">
            <a:spLocks noGrp="1"/>
          </p:cNvSpPr>
          <p:nvPr>
            <p:ph type="title"/>
          </p:nvPr>
        </p:nvSpPr>
        <p:spPr/>
        <p:txBody>
          <a:bodyPr/>
          <a:lstStyle>
            <a:lvl1pPr defTabSz="886968">
              <a:defRPr sz="2328"/>
            </a:lvl1pPr>
          </a:lstStyle>
          <a:p>
            <a:r>
              <a:rPr lang="en-AU"/>
              <a:t>Key themes</a:t>
            </a:r>
          </a:p>
        </p:txBody>
      </p:sp>
      <p:sp>
        <p:nvSpPr>
          <p:cNvPr id="227" name="Content Placeholder 2"/>
          <p:cNvSpPr txBox="1">
            <a:spLocks noGrp="1"/>
          </p:cNvSpPr>
          <p:nvPr>
            <p:ph type="body" idx="1"/>
          </p:nvPr>
        </p:nvSpPr>
        <p:spPr/>
        <p:txBody>
          <a:bodyPr/>
          <a:lstStyle/>
          <a:p>
            <a:r>
              <a:rPr lang="en-AU" dirty="0"/>
              <a:t>Workforce capability</a:t>
            </a:r>
          </a:p>
          <a:p>
            <a:pPr lvl="1"/>
            <a:r>
              <a:rPr lang="en-AU" dirty="0"/>
              <a:t>There is a need for an increased understanding of trauma as a fundamental underpinning of responding to violence. This should be in place across services (e.g. education, legal and housing).</a:t>
            </a:r>
          </a:p>
          <a:p>
            <a:pPr lvl="1"/>
            <a:r>
              <a:rPr lang="en-AU" dirty="0"/>
              <a:t>The impacts on the workforce in terms of their own stress and accumulated exposure to trauma related case work and service delivery should be better responded to.</a:t>
            </a:r>
          </a:p>
          <a:p>
            <a:pPr lvl="1"/>
            <a:r>
              <a:rPr lang="en-AU" dirty="0"/>
              <a:t>Placing the person at the centre will be important to enable an integrated approach to address trauma.</a:t>
            </a:r>
          </a:p>
          <a:p>
            <a:pPr lvl="1"/>
            <a:r>
              <a:rPr lang="en-AU" dirty="0"/>
              <a:t>Greater education is needed around the complexity of trauma for emerging workers, including at a tertiary education level.</a:t>
            </a:r>
          </a:p>
          <a:p>
            <a:pPr lvl="1"/>
            <a:r>
              <a:rPr lang="en-AU" dirty="0"/>
              <a:t>Workers should be encouraged to go outside of their field to find the expertise needed.</a:t>
            </a:r>
          </a:p>
          <a:p>
            <a:pPr lvl="1"/>
            <a:endParaRPr lang="en-AU" dirty="0"/>
          </a:p>
          <a:p>
            <a:r>
              <a:rPr lang="en-AU" dirty="0"/>
              <a:t>Access to justice</a:t>
            </a:r>
          </a:p>
          <a:p>
            <a:pPr lvl="1"/>
            <a:r>
              <a:rPr lang="en-AU" dirty="0"/>
              <a:t>Police should be better equipped with new strategies to deal with family violence.</a:t>
            </a:r>
          </a:p>
          <a:p>
            <a:pPr lvl="1"/>
            <a:r>
              <a:rPr lang="en-AU" dirty="0"/>
              <a:t>Specialists courts and legal services to consider and address domestic violence are needed.</a:t>
            </a:r>
          </a:p>
          <a:p>
            <a:pPr lvl="1"/>
            <a:r>
              <a:rPr lang="en-AU" dirty="0"/>
              <a:t>Courts should be safer places for women and children (e.g. separate access, safe rooms and access services from within the courts).</a:t>
            </a:r>
          </a:p>
          <a:p>
            <a:pPr lvl="1"/>
            <a:r>
              <a:rPr lang="en-AU" dirty="0"/>
              <a:t>There should be greater education of Magistrates around family violence through peer-to-peer models.</a:t>
            </a:r>
          </a:p>
          <a:p>
            <a:pPr lvl="1"/>
            <a:r>
              <a:rPr lang="en-AU" dirty="0"/>
              <a:t>The family advocacy support service is effective but is only operational in some areas.</a:t>
            </a:r>
          </a:p>
          <a:p>
            <a:pPr lvl="1"/>
            <a:r>
              <a:rPr lang="en-AU" dirty="0"/>
              <a:t>Consideration should be given to new models of justice (e.g. restorative or intensive support).</a:t>
            </a:r>
          </a:p>
          <a:p>
            <a:pPr lvl="1"/>
            <a:endParaRPr lang="en-AU" dirty="0"/>
          </a:p>
          <a:p>
            <a:r>
              <a:rPr lang="en-AU" dirty="0"/>
              <a:t>Support for Indigenous communities</a:t>
            </a:r>
          </a:p>
          <a:p>
            <a:pPr lvl="1"/>
            <a:r>
              <a:rPr lang="en-AU" dirty="0"/>
              <a:t>Indigenous community-ran programs are needed to encourage women to access appropriate services.</a:t>
            </a:r>
          </a:p>
          <a:p>
            <a:pPr lvl="1"/>
            <a:r>
              <a:rPr lang="en-AU" dirty="0"/>
              <a:t>Long term options that span longer than the government cycles are required to ensure intergenerational issues can be addressed.</a:t>
            </a:r>
          </a:p>
          <a:p>
            <a:pPr lvl="1"/>
            <a:r>
              <a:rPr lang="en-AU" dirty="0"/>
              <a:t>Different systems and supports should work better together (e.g. housing and family violence, crisis and out of home care).</a:t>
            </a:r>
          </a:p>
          <a:p>
            <a:pPr lvl="1"/>
            <a:r>
              <a:rPr lang="en-AU" dirty="0"/>
              <a:t>There is a need for greater investment in cultural awareness and cultural sensitivity across all sectors.</a:t>
            </a:r>
          </a:p>
        </p:txBody>
      </p:sp>
      <p:sp>
        <p:nvSpPr>
          <p:cNvPr id="228" name="Slide Number Placeholder 4"/>
          <p:cNvSpPr txBox="1">
            <a:spLocks noGrp="1"/>
          </p:cNvSpPr>
          <p:nvPr>
            <p:ph type="sldNum" sz="quarter" idx="2"/>
          </p:nvPr>
        </p:nvSpPr>
        <p:spPr/>
        <p:txBody>
          <a:bodyPr/>
          <a:lstStyle/>
          <a:p>
            <a:fld id="{86CB4B4D-7CA3-9044-876B-883B54F8677D}" type="slidenum">
              <a:rPr lang="en-AU" smtClean="0"/>
              <a:pPr/>
              <a:t>6</a:t>
            </a:fld>
            <a:endParaRPr lang="en-AU"/>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Footer Placeholder 3"/>
          <p:cNvSpPr txBox="1"/>
          <p:nvPr/>
        </p:nvSpPr>
        <p:spPr>
          <a:xfrm>
            <a:off x="585926" y="6557261"/>
            <a:ext cx="7174887"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231" name="Title 1"/>
          <p:cNvSpPr txBox="1">
            <a:spLocks noGrp="1"/>
          </p:cNvSpPr>
          <p:nvPr>
            <p:ph type="title"/>
          </p:nvPr>
        </p:nvSpPr>
        <p:spPr/>
        <p:txBody>
          <a:bodyPr/>
          <a:lstStyle>
            <a:lvl1pPr defTabSz="886968">
              <a:defRPr sz="2328"/>
            </a:lvl1pPr>
          </a:lstStyle>
          <a:p>
            <a:r>
              <a:rPr lang="en-AU"/>
              <a:t>Key themes</a:t>
            </a:r>
          </a:p>
        </p:txBody>
      </p:sp>
      <p:sp>
        <p:nvSpPr>
          <p:cNvPr id="232" name="Content Placeholder 9"/>
          <p:cNvSpPr txBox="1">
            <a:spLocks noGrp="1"/>
          </p:cNvSpPr>
          <p:nvPr>
            <p:ph type="body" idx="1"/>
          </p:nvPr>
        </p:nvSpPr>
        <p:spPr/>
        <p:txBody>
          <a:bodyPr/>
          <a:lstStyle/>
          <a:p>
            <a:r>
              <a:rPr lang="en-AU" dirty="0"/>
              <a:t>Support for culturally and linguistically diverse communities</a:t>
            </a:r>
          </a:p>
          <a:p>
            <a:pPr lvl="1"/>
            <a:r>
              <a:rPr lang="en-AU" dirty="0"/>
              <a:t>The empowerment model is key to helping culturally and linguistically diverse (CALD) women and we must seek to build their confidence from a strength-based perspective. The ‘right to safety framework’ is a good example of positive language that incorporates all communities.</a:t>
            </a:r>
          </a:p>
          <a:p>
            <a:pPr lvl="1"/>
            <a:r>
              <a:rPr lang="en-AU" dirty="0"/>
              <a:t>Federal and state governments need to work together to address changes to visa and immigration clauses, so that the right support can be given to women and children.</a:t>
            </a:r>
          </a:p>
          <a:p>
            <a:pPr lvl="1"/>
            <a:r>
              <a:rPr lang="en-AU" dirty="0"/>
              <a:t>We need a range of community responses that are not solely focused on criminal justice.</a:t>
            </a:r>
          </a:p>
          <a:p>
            <a:endParaRPr lang="en-AU" dirty="0"/>
          </a:p>
          <a:p>
            <a:r>
              <a:rPr lang="en-AU" dirty="0"/>
              <a:t>Reducing sexual violence</a:t>
            </a:r>
          </a:p>
          <a:p>
            <a:pPr lvl="1"/>
            <a:r>
              <a:rPr lang="en-AU" dirty="0"/>
              <a:t>There is a greater need for evidence-based responses to sexual violence.</a:t>
            </a:r>
          </a:p>
          <a:p>
            <a:pPr lvl="1"/>
            <a:r>
              <a:rPr lang="en-AU" dirty="0"/>
              <a:t>Women need to be made comfortable to feel safe and speak out about their experience with sexual violence. Workers need to be able to enable this.</a:t>
            </a:r>
          </a:p>
          <a:p>
            <a:pPr lvl="1"/>
            <a:r>
              <a:rPr lang="en-AU" dirty="0"/>
              <a:t>Community attitudes should be changed to normalise talking about sexual violence in order to reduce embarrassment and dress stigma.</a:t>
            </a:r>
          </a:p>
          <a:p>
            <a:pPr lvl="1"/>
            <a:r>
              <a:rPr lang="en-AU" dirty="0"/>
              <a:t>There should be a greater understanding of the cohorts that are most vulnerable to sexual violence (e.g. disability, CALD, young people)</a:t>
            </a:r>
          </a:p>
          <a:p>
            <a:endParaRPr lang="en-AU" dirty="0"/>
          </a:p>
          <a:p>
            <a:r>
              <a:rPr lang="en-AU" dirty="0"/>
              <a:t>Technology-facilitated abuse</a:t>
            </a:r>
          </a:p>
          <a:p>
            <a:pPr lvl="1"/>
            <a:r>
              <a:rPr lang="en-AU" dirty="0"/>
              <a:t>Responses to technology-facilitated abuse need to be able to respond to the ever changing nature of technology (e.g. the response from the legal system or the technology industry).</a:t>
            </a:r>
          </a:p>
          <a:p>
            <a:pPr lvl="1"/>
            <a:r>
              <a:rPr lang="en-AU" dirty="0"/>
              <a:t>Awareness of domestic, family and sexual violence should be raised in an online context.</a:t>
            </a:r>
          </a:p>
          <a:p>
            <a:pPr lvl="1"/>
            <a:r>
              <a:rPr lang="en-AU" dirty="0"/>
              <a:t>Particular focus should be given to those who might be vulnerable to online or technology-facilitated abuse and what this looks like (e.g. older people are one of the largest cohorts active online).</a:t>
            </a:r>
          </a:p>
        </p:txBody>
      </p:sp>
      <p:sp>
        <p:nvSpPr>
          <p:cNvPr id="233" name="Slide Number Placeholder 4"/>
          <p:cNvSpPr txBox="1">
            <a:spLocks noGrp="1"/>
          </p:cNvSpPr>
          <p:nvPr>
            <p:ph type="sldNum" sz="quarter" idx="2"/>
          </p:nvPr>
        </p:nvSpPr>
        <p:spPr/>
        <p:txBody>
          <a:bodyPr/>
          <a:lstStyle/>
          <a:p>
            <a:fld id="{86CB4B4D-7CA3-9044-876B-883B54F8677D}" type="slidenum">
              <a:rPr lang="en-AU" smtClean="0"/>
              <a:pPr/>
              <a:t>7</a:t>
            </a:fld>
            <a:endParaRPr lang="en-AU"/>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Footer Placeholder 3"/>
          <p:cNvSpPr txBox="1"/>
          <p:nvPr/>
        </p:nvSpPr>
        <p:spPr>
          <a:xfrm>
            <a:off x="585926" y="6557261"/>
            <a:ext cx="7174887"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236" name="Title 1"/>
          <p:cNvSpPr txBox="1">
            <a:spLocks noGrp="1"/>
          </p:cNvSpPr>
          <p:nvPr>
            <p:ph type="title"/>
          </p:nvPr>
        </p:nvSpPr>
        <p:spPr/>
        <p:txBody>
          <a:bodyPr/>
          <a:lstStyle>
            <a:lvl1pPr defTabSz="886968">
              <a:defRPr sz="2328"/>
            </a:lvl1pPr>
          </a:lstStyle>
          <a:p>
            <a:r>
              <a:rPr lang="en-AU"/>
              <a:t>Key themes</a:t>
            </a:r>
          </a:p>
        </p:txBody>
      </p:sp>
      <p:sp>
        <p:nvSpPr>
          <p:cNvPr id="237" name="Content Placeholder 9"/>
          <p:cNvSpPr txBox="1">
            <a:spLocks noGrp="1"/>
          </p:cNvSpPr>
          <p:nvPr>
            <p:ph type="body" idx="1"/>
          </p:nvPr>
        </p:nvSpPr>
        <p:spPr/>
        <p:txBody>
          <a:bodyPr/>
          <a:lstStyle/>
          <a:p>
            <a:r>
              <a:rPr lang="en-AU" dirty="0"/>
              <a:t>Impacts on children</a:t>
            </a:r>
          </a:p>
          <a:p>
            <a:pPr lvl="1"/>
            <a:r>
              <a:rPr lang="en-AU" dirty="0"/>
              <a:t>Children need to be seen as a focus in their own right, as they are too often seen only in the context of the mother or woman experiencing violence.</a:t>
            </a:r>
          </a:p>
          <a:p>
            <a:pPr lvl="1"/>
            <a:r>
              <a:rPr lang="en-AU" dirty="0"/>
              <a:t>Children aged 1-5 years are not given adequate assessment and service.</a:t>
            </a:r>
          </a:p>
          <a:p>
            <a:pPr lvl="1"/>
            <a:r>
              <a:rPr lang="en-AU" dirty="0"/>
              <a:t>The system should be trauma-informed and focused on stopping the children becoming either a victim and or perpetrator (i.e. intergeneration transmission of violence).</a:t>
            </a:r>
          </a:p>
          <a:p>
            <a:pPr lvl="1"/>
            <a:r>
              <a:rPr lang="en-AU" dirty="0"/>
              <a:t>There is a need for a greater evidence collection to enable the system to be safe and to respond to the needs of children.</a:t>
            </a:r>
          </a:p>
          <a:p>
            <a:endParaRPr lang="en-AU" dirty="0"/>
          </a:p>
          <a:p>
            <a:r>
              <a:rPr lang="en-AU" dirty="0"/>
              <a:t>Adequate and appropriate crisis accommodation</a:t>
            </a:r>
          </a:p>
          <a:p>
            <a:pPr lvl="1"/>
            <a:r>
              <a:rPr lang="en-AU" dirty="0"/>
              <a:t>There are not enough housing options and capacity for women and children who are experiencing domestic and family violence.</a:t>
            </a:r>
          </a:p>
          <a:p>
            <a:pPr lvl="1"/>
            <a:r>
              <a:rPr lang="en-AU" dirty="0"/>
              <a:t>The lack of funding and funding cycles is affecting the availability of crisis accommodation.</a:t>
            </a:r>
          </a:p>
          <a:p>
            <a:pPr lvl="1"/>
            <a:r>
              <a:rPr lang="en-AU" dirty="0"/>
              <a:t>Tenancy laws across jurisdictions need to better accommodate women and children experiencing violence.</a:t>
            </a:r>
          </a:p>
          <a:p>
            <a:pPr lvl="1"/>
            <a:r>
              <a:rPr lang="en-AU" dirty="0"/>
              <a:t>Women often do not know where to go to seek support.</a:t>
            </a:r>
          </a:p>
          <a:p>
            <a:pPr lvl="1"/>
            <a:r>
              <a:rPr lang="en-AU" dirty="0"/>
              <a:t>Women on various visa types do not have the ability to leave crisis accommodation.</a:t>
            </a:r>
          </a:p>
          <a:p>
            <a:pPr lvl="1"/>
            <a:endParaRPr lang="en-AU" dirty="0"/>
          </a:p>
        </p:txBody>
      </p:sp>
      <p:sp>
        <p:nvSpPr>
          <p:cNvPr id="238" name="Slide Number Placeholder 4"/>
          <p:cNvSpPr txBox="1">
            <a:spLocks noGrp="1"/>
          </p:cNvSpPr>
          <p:nvPr>
            <p:ph type="sldNum" sz="quarter" idx="2"/>
          </p:nvPr>
        </p:nvSpPr>
        <p:spPr/>
        <p:txBody>
          <a:bodyPr/>
          <a:lstStyle/>
          <a:p>
            <a:fld id="{86CB4B4D-7CA3-9044-876B-883B54F8677D}" type="slidenum">
              <a:rPr lang="en-AU" smtClean="0"/>
              <a:pPr/>
              <a:t>8</a:t>
            </a:fld>
            <a:endParaRPr lang="en-AU"/>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 name="Title 1"/>
          <p:cNvSpPr txBox="1">
            <a:spLocks noGrp="1"/>
          </p:cNvSpPr>
          <p:nvPr>
            <p:ph type="title"/>
          </p:nvPr>
        </p:nvSpPr>
        <p:spPr>
          <a:xfrm>
            <a:off x="579267" y="3987307"/>
            <a:ext cx="6120002" cy="2160000"/>
          </a:xfrm>
          <a:prstGeom prst="rect">
            <a:avLst/>
          </a:prstGeom>
        </p:spPr>
        <p:txBody>
          <a:bodyPr/>
          <a:lstStyle/>
          <a:p>
            <a:r>
              <a:t>Big shifts</a:t>
            </a:r>
            <a:br/>
            <a:r>
              <a:t/>
            </a:r>
            <a:br/>
            <a:r>
              <a:rPr sz="2000"/>
              <a:t>What are the big shifts we want to see in this space?</a:t>
            </a:r>
          </a:p>
        </p:txBody>
      </p:sp>
      <p:sp>
        <p:nvSpPr>
          <p:cNvPr id="241" name="Slide Number Placeholder 3"/>
          <p:cNvSpPr txBox="1">
            <a:spLocks noGrp="1"/>
          </p:cNvSpPr>
          <p:nvPr>
            <p:ph type="sldNum" sz="quarter" idx="2"/>
          </p:nvPr>
        </p:nvSpPr>
        <p:spPr>
          <a:xfrm>
            <a:off x="8599488" y="6541661"/>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9</a:t>
            </a:fld>
            <a:endParaRPr/>
          </a:p>
        </p:txBody>
      </p:sp>
    </p:spTree>
  </p:cSld>
  <p:clrMapOvr>
    <a:masterClrMapping/>
  </p:clrMapOvr>
  <p:transition spd="med"/>
</p:sld>
</file>

<file path=ppt/theme/theme1.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Calibri"/>
        <a:ea typeface="Calibri"/>
        <a:cs typeface="Calibri"/>
      </a:majorFont>
      <a:minorFont>
        <a:latin typeface="Helvetica"/>
        <a:ea typeface="Helvetica"/>
        <a:cs typeface="Helvetica"/>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Calibri"/>
        <a:ea typeface="Calibri"/>
        <a:cs typeface="Calibri"/>
      </a:majorFont>
      <a:minorFont>
        <a:latin typeface="Helvetica"/>
        <a:ea typeface="Helvetica"/>
        <a:cs typeface="Helvetica"/>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24</TotalTime>
  <Words>1707</Words>
  <Application>Microsoft Office PowerPoint</Application>
  <PresentationFormat>On-screen Show (4:3)</PresentationFormat>
  <Paragraphs>155</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Georgia</vt:lpstr>
      <vt:lpstr>DSS PPT template_Green</vt:lpstr>
      <vt:lpstr>PowerPoint Presentation</vt:lpstr>
      <vt:lpstr>  The Department of Social Services acknowledges the traditional owners of country throughout Australia, and their continuing connection to land, water and community.   We pay our respects to them and their cultures,    and to Elders past, present and emerging.   </vt:lpstr>
      <vt:lpstr>About this document</vt:lpstr>
      <vt:lpstr>Key themes  </vt:lpstr>
      <vt:lpstr>Key themes</vt:lpstr>
      <vt:lpstr>Key themes</vt:lpstr>
      <vt:lpstr>Key themes</vt:lpstr>
      <vt:lpstr>Key themes</vt:lpstr>
      <vt:lpstr>Big shifts  What are the big shifts we want to see in this space?</vt:lpstr>
      <vt:lpstr>Big shifts</vt:lpstr>
      <vt:lpstr>Big shifts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PATTERSON, Alex</cp:lastModifiedBy>
  <cp:revision>8</cp:revision>
  <dcterms:modified xsi:type="dcterms:W3CDTF">2018-09-28T01:09:10Z</dcterms:modified>
</cp:coreProperties>
</file>