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66" r:id="rId3"/>
    <p:sldId id="267" r:id="rId4"/>
    <p:sldId id="260" r:id="rId5"/>
    <p:sldId id="261" r:id="rId6"/>
    <p:sldId id="262" r:id="rId7"/>
    <p:sldId id="263" r:id="rId8"/>
    <p:sldId id="264" r:id="rId9"/>
    <p:sldId id="265" r:id="rId1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9525" cap="flat">
              <a:solidFill>
                <a:srgbClr val="255C36"/>
              </a:solidFill>
              <a:prstDash val="solid"/>
              <a:round/>
            </a:ln>
          </a:left>
          <a:right>
            <a:ln w="9525" cap="flat">
              <a:solidFill>
                <a:srgbClr val="255C36"/>
              </a:solidFill>
              <a:prstDash val="solid"/>
              <a:round/>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chemeClr val="accent5"/>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no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9525" cap="flat">
              <a:solidFill>
                <a:srgbClr val="255C36"/>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solidFill>
            <a:schemeClr val="accent5"/>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1800000" cy="180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5" name="Shape 195"/>
          <p:cNvSpPr>
            <a:spLocks noGrp="1" noRot="1" noChangeAspect="1"/>
          </p:cNvSpPr>
          <p:nvPr>
            <p:ph type="sldImg"/>
          </p:nvPr>
        </p:nvSpPr>
        <p:spPr>
          <a:xfrm>
            <a:off x="1143000" y="685800"/>
            <a:ext cx="4572000" cy="3429000"/>
          </a:xfrm>
          <a:prstGeom prst="rect">
            <a:avLst/>
          </a:prstGeom>
        </p:spPr>
        <p:txBody>
          <a:bodyPr/>
          <a:lstStyle/>
          <a:p>
            <a:endParaRPr/>
          </a:p>
        </p:txBody>
      </p:sp>
      <p:sp>
        <p:nvSpPr>
          <p:cNvPr id="196" name="Shape 19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7" name="Title Text"/>
          <p:cNvSpPr txBox="1">
            <a:spLocks noGrp="1"/>
          </p:cNvSpPr>
          <p:nvPr>
            <p:ph type="title"/>
          </p:nvPr>
        </p:nvSpPr>
        <p:spPr>
          <a:xfrm>
            <a:off x="585926" y="472164"/>
            <a:ext cx="7972149" cy="508564"/>
          </a:xfrm>
          <a:prstGeom prst="rect">
            <a:avLst/>
          </a:prstGeom>
        </p:spPr>
        <p:txBody>
          <a:bodyPr/>
          <a:lstStyle/>
          <a:p>
            <a:r>
              <a:t>Title Text</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Divider 1">
    <p:spTree>
      <p:nvGrpSpPr>
        <p:cNvPr id="1" name=""/>
        <p:cNvGrpSpPr/>
        <p:nvPr/>
      </p:nvGrpSpPr>
      <p:grpSpPr>
        <a:xfrm>
          <a:off x="0" y="0"/>
          <a:ext cx="0" cy="0"/>
          <a:chOff x="0" y="0"/>
          <a:chExt cx="0" cy="0"/>
        </a:xfrm>
      </p:grpSpPr>
      <p:pic>
        <p:nvPicPr>
          <p:cNvPr id="1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1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Divider 2">
    <p:spTree>
      <p:nvGrpSpPr>
        <p:cNvPr id="1" name=""/>
        <p:cNvGrpSpPr/>
        <p:nvPr/>
      </p:nvGrpSpPr>
      <p:grpSpPr>
        <a:xfrm>
          <a:off x="0" y="0"/>
          <a:ext cx="0" cy="0"/>
          <a:chOff x="0" y="0"/>
          <a:chExt cx="0" cy="0"/>
        </a:xfrm>
      </p:grpSpPr>
      <p:sp>
        <p:nvSpPr>
          <p:cNvPr id="131" name="Straight Connector 8"/>
          <p:cNvSpPr/>
          <p:nvPr/>
        </p:nvSpPr>
        <p:spPr>
          <a:xfrm>
            <a:off x="0" y="6359033"/>
            <a:ext cx="9144001" cy="1"/>
          </a:xfrm>
          <a:prstGeom prst="line">
            <a:avLst/>
          </a:prstGeom>
          <a:ln w="57150">
            <a:solidFill>
              <a:schemeClr val="accent5"/>
            </a:solidFill>
          </a:ln>
        </p:spPr>
        <p:txBody>
          <a:bodyPr lIns="45719" rIns="45719"/>
          <a:lstStyle/>
          <a:p>
            <a:endParaRPr/>
          </a:p>
        </p:txBody>
      </p:sp>
      <p:sp>
        <p:nvSpPr>
          <p:cNvPr id="132" name="Title Text"/>
          <p:cNvSpPr txBox="1">
            <a:spLocks noGrp="1"/>
          </p:cNvSpPr>
          <p:nvPr>
            <p:ph type="title"/>
          </p:nvPr>
        </p:nvSpPr>
        <p:spPr>
          <a:xfrm>
            <a:off x="579267" y="1754076"/>
            <a:ext cx="6120002" cy="2160001"/>
          </a:xfrm>
          <a:prstGeom prst="rect">
            <a:avLst/>
          </a:prstGeom>
        </p:spPr>
        <p:txBody>
          <a:bodyPr/>
          <a:lstStyle>
            <a:lvl1pPr>
              <a:defRPr sz="4400">
                <a:solidFill>
                  <a:srgbClr val="000000"/>
                </a:solidFill>
              </a:defRPr>
            </a:lvl1pPr>
          </a:lstStyle>
          <a:p>
            <a:r>
              <a:t>Title Text</a:t>
            </a:r>
          </a:p>
        </p:txBody>
      </p:sp>
      <p:sp>
        <p:nvSpPr>
          <p:cNvPr id="13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Quote/Breakout">
    <p:spTree>
      <p:nvGrpSpPr>
        <p:cNvPr id="1" name=""/>
        <p:cNvGrpSpPr/>
        <p:nvPr/>
      </p:nvGrpSpPr>
      <p:grpSpPr>
        <a:xfrm>
          <a:off x="0" y="0"/>
          <a:ext cx="0" cy="0"/>
          <a:chOff x="0" y="0"/>
          <a:chExt cx="0" cy="0"/>
        </a:xfrm>
      </p:grpSpPr>
      <p:sp>
        <p:nvSpPr>
          <p:cNvPr id="140"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141"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142"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_Two Columns">
    <p:spTree>
      <p:nvGrpSpPr>
        <p:cNvPr id="1" name=""/>
        <p:cNvGrpSpPr/>
        <p:nvPr/>
      </p:nvGrpSpPr>
      <p:grpSpPr>
        <a:xfrm>
          <a:off x="0" y="0"/>
          <a:ext cx="0" cy="0"/>
          <a:chOff x="0" y="0"/>
          <a:chExt cx="0" cy="0"/>
        </a:xfrm>
      </p:grpSpPr>
      <p:sp>
        <p:nvSpPr>
          <p:cNvPr id="149" name="Title Text"/>
          <p:cNvSpPr txBox="1">
            <a:spLocks noGrp="1"/>
          </p:cNvSpPr>
          <p:nvPr>
            <p:ph type="title"/>
          </p:nvPr>
        </p:nvSpPr>
        <p:spPr>
          <a:prstGeom prst="rect">
            <a:avLst/>
          </a:prstGeom>
        </p:spPr>
        <p:txBody>
          <a:bodyPr/>
          <a:lstStyle/>
          <a:p>
            <a:r>
              <a:t>Title Text</a:t>
            </a:r>
          </a:p>
        </p:txBody>
      </p:sp>
      <p:sp>
        <p:nvSpPr>
          <p:cNvPr id="150"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4_Two Columns">
    <p:spTree>
      <p:nvGrpSpPr>
        <p:cNvPr id="1" name=""/>
        <p:cNvGrpSpPr/>
        <p:nvPr/>
      </p:nvGrpSpPr>
      <p:grpSpPr>
        <a:xfrm>
          <a:off x="0" y="0"/>
          <a:ext cx="0" cy="0"/>
          <a:chOff x="0" y="0"/>
          <a:chExt cx="0" cy="0"/>
        </a:xfrm>
      </p:grpSpPr>
      <p:sp>
        <p:nvSpPr>
          <p:cNvPr id="158" name="Title Text"/>
          <p:cNvSpPr txBox="1">
            <a:spLocks noGrp="1"/>
          </p:cNvSpPr>
          <p:nvPr>
            <p:ph type="title"/>
          </p:nvPr>
        </p:nvSpPr>
        <p:spPr>
          <a:prstGeom prst="rect">
            <a:avLst/>
          </a:prstGeom>
        </p:spPr>
        <p:txBody>
          <a:bodyPr/>
          <a:lstStyle/>
          <a:p>
            <a:r>
              <a:t>Title Text</a:t>
            </a:r>
          </a:p>
        </p:txBody>
      </p:sp>
      <p:sp>
        <p:nvSpPr>
          <p:cNvPr id="159"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1_Text and Chart">
    <p:spTree>
      <p:nvGrpSpPr>
        <p:cNvPr id="1" name=""/>
        <p:cNvGrpSpPr/>
        <p:nvPr/>
      </p:nvGrpSpPr>
      <p:grpSpPr>
        <a:xfrm>
          <a:off x="0" y="0"/>
          <a:ext cx="0" cy="0"/>
          <a:chOff x="0" y="0"/>
          <a:chExt cx="0" cy="0"/>
        </a:xfrm>
      </p:grpSpPr>
      <p:sp>
        <p:nvSpPr>
          <p:cNvPr id="167"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168"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169"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170" name="Text Placeholder 2"/>
          <p:cNvSpPr>
            <a:spLocks noGrp="1"/>
          </p:cNvSpPr>
          <p:nvPr>
            <p:ph type="body" sz="quarter" idx="13"/>
          </p:nvPr>
        </p:nvSpPr>
        <p:spPr>
          <a:xfrm>
            <a:off x="5678073" y="1529177"/>
            <a:ext cx="2880001" cy="477177"/>
          </a:xfrm>
          <a:prstGeom prst="rect">
            <a:avLst/>
          </a:prstGeom>
        </p:spPr>
        <p:txBody>
          <a:bodyPr/>
          <a:lstStyle/>
          <a:p>
            <a:pPr>
              <a:lnSpc>
                <a:spcPct val="90000"/>
              </a:lnSpc>
              <a:spcBef>
                <a:spcPts val="0"/>
              </a:spcBef>
              <a:defRPr sz="1600">
                <a:latin typeface="Georgia"/>
                <a:ea typeface="Georgia"/>
                <a:cs typeface="Georgia"/>
                <a:sym typeface="Georgia"/>
              </a:defRPr>
            </a:pPr>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1_Text and Picture">
    <p:spTree>
      <p:nvGrpSpPr>
        <p:cNvPr id="1" name=""/>
        <p:cNvGrpSpPr/>
        <p:nvPr/>
      </p:nvGrpSpPr>
      <p:grpSpPr>
        <a:xfrm>
          <a:off x="0" y="0"/>
          <a:ext cx="0" cy="0"/>
          <a:chOff x="0" y="0"/>
          <a:chExt cx="0" cy="0"/>
        </a:xfrm>
      </p:grpSpPr>
      <p:sp>
        <p:nvSpPr>
          <p:cNvPr id="177"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178"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179"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180" name="Picture Placeholder 8"/>
          <p:cNvSpPr>
            <a:spLocks noGrp="1"/>
          </p:cNvSpPr>
          <p:nvPr>
            <p:ph type="pic" sz="quarter" idx="13"/>
          </p:nvPr>
        </p:nvSpPr>
        <p:spPr>
          <a:xfrm>
            <a:off x="5678073" y="1529176"/>
            <a:ext cx="2880001" cy="3240000"/>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1_Picture">
    <p:spTree>
      <p:nvGrpSpPr>
        <p:cNvPr id="1" name=""/>
        <p:cNvGrpSpPr/>
        <p:nvPr/>
      </p:nvGrpSpPr>
      <p:grpSpPr>
        <a:xfrm>
          <a:off x="0" y="0"/>
          <a:ext cx="0" cy="0"/>
          <a:chOff x="0" y="0"/>
          <a:chExt cx="0" cy="0"/>
        </a:xfrm>
      </p:grpSpPr>
      <p:sp>
        <p:nvSpPr>
          <p:cNvPr id="187"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188"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189"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End">
    <p:spTree>
      <p:nvGrpSpPr>
        <p:cNvPr id="1" name=""/>
        <p:cNvGrpSpPr/>
        <p:nvPr/>
      </p:nvGrpSpPr>
      <p:grpSpPr>
        <a:xfrm>
          <a:off x="0" y="0"/>
          <a:ext cx="0" cy="0"/>
          <a:chOff x="0" y="0"/>
          <a:chExt cx="0" cy="0"/>
        </a:xfrm>
      </p:grpSpPr>
      <p:sp>
        <p:nvSpPr>
          <p:cNvPr id="40" name="Rectangle 8"/>
          <p:cNvSpPr/>
          <p:nvPr/>
        </p:nvSpPr>
        <p:spPr>
          <a:xfrm>
            <a:off x="0" y="0"/>
            <a:ext cx="9144000" cy="6332400"/>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41" name="Title Text"/>
          <p:cNvSpPr txBox="1">
            <a:spLocks noGrp="1"/>
          </p:cNvSpPr>
          <p:nvPr>
            <p:ph type="title"/>
          </p:nvPr>
        </p:nvSpPr>
        <p:spPr>
          <a:xfrm>
            <a:off x="579267" y="1529174"/>
            <a:ext cx="6120002" cy="1081384"/>
          </a:xfrm>
          <a:prstGeom prst="rect">
            <a:avLst/>
          </a:prstGeom>
        </p:spPr>
        <p:txBody>
          <a:bodyPr anchor="b"/>
          <a:lstStyle>
            <a:lvl1pPr>
              <a:defRPr sz="6300">
                <a:solidFill>
                  <a:srgbClr val="FFFFFF"/>
                </a:solidFill>
              </a:defRPr>
            </a:lvl1pPr>
          </a:lstStyle>
          <a:p>
            <a:r>
              <a:t>Title Text</a:t>
            </a:r>
          </a:p>
        </p:txBody>
      </p:sp>
      <p:sp>
        <p:nvSpPr>
          <p:cNvPr id="42" name="Body Level One…"/>
          <p:cNvSpPr txBox="1">
            <a:spLocks noGrp="1"/>
          </p:cNvSpPr>
          <p:nvPr>
            <p:ph type="body" sz="quarter" idx="1"/>
          </p:nvPr>
        </p:nvSpPr>
        <p:spPr>
          <a:xfrm>
            <a:off x="579267" y="3004846"/>
            <a:ext cx="6120002" cy="1080001"/>
          </a:xfrm>
          <a:prstGeom prst="rect">
            <a:avLst/>
          </a:prstGeom>
        </p:spPr>
        <p:txBody>
          <a:bodyPr/>
          <a:lstStyle>
            <a:lvl1pPr>
              <a:lnSpc>
                <a:spcPct val="95000"/>
              </a:lnSpc>
              <a:spcBef>
                <a:spcPts val="0"/>
              </a:spcBef>
              <a:defRPr sz="2500" i="1">
                <a:solidFill>
                  <a:srgbClr val="FFFFFF"/>
                </a:solidFill>
                <a:latin typeface="Georgia"/>
                <a:ea typeface="Georgia"/>
                <a:cs typeface="Georgia"/>
                <a:sym typeface="Georgia"/>
              </a:defRPr>
            </a:lvl1pPr>
            <a:lvl2pPr marL="0" indent="457200">
              <a:lnSpc>
                <a:spcPct val="95000"/>
              </a:lnSpc>
              <a:spcBef>
                <a:spcPts val="0"/>
              </a:spcBef>
              <a:buSzTx/>
              <a:buNone/>
              <a:defRPr sz="2500" i="1">
                <a:solidFill>
                  <a:srgbClr val="FFFFFF"/>
                </a:solidFill>
                <a:latin typeface="Georgia"/>
                <a:ea typeface="Georgia"/>
                <a:cs typeface="Georgia"/>
                <a:sym typeface="Georgia"/>
              </a:defRPr>
            </a:lvl2pPr>
            <a:lvl3pPr marL="0" indent="914400">
              <a:lnSpc>
                <a:spcPct val="95000"/>
              </a:lnSpc>
              <a:spcBef>
                <a:spcPts val="0"/>
              </a:spcBef>
              <a:buSzTx/>
              <a:buNone/>
              <a:defRPr sz="2500" i="1">
                <a:solidFill>
                  <a:srgbClr val="FFFFFF"/>
                </a:solidFill>
                <a:latin typeface="Georgia"/>
                <a:ea typeface="Georgia"/>
                <a:cs typeface="Georgia"/>
                <a:sym typeface="Georgia"/>
              </a:defRPr>
            </a:lvl3pPr>
            <a:lvl4pPr indent="1371600">
              <a:lnSpc>
                <a:spcPct val="95000"/>
              </a:lnSpc>
              <a:spcBef>
                <a:spcPts val="0"/>
              </a:spcBef>
              <a:defRPr sz="2500" i="1">
                <a:solidFill>
                  <a:srgbClr val="FFFFFF"/>
                </a:solidFill>
                <a:latin typeface="Georgia"/>
                <a:ea typeface="Georgia"/>
                <a:cs typeface="Georgia"/>
                <a:sym typeface="Georgia"/>
              </a:defRPr>
            </a:lvl4pPr>
            <a:lvl5pPr indent="1828800">
              <a:lnSpc>
                <a:spcPct val="95000"/>
              </a:lnSpc>
              <a:spcBef>
                <a:spcPts val="0"/>
              </a:spcBef>
              <a:defRPr sz="2500" i="1">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4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2_Two Columns">
    <p:spTree>
      <p:nvGrpSpPr>
        <p:cNvPr id="1" name=""/>
        <p:cNvGrpSpPr/>
        <p:nvPr/>
      </p:nvGrpSpPr>
      <p:grpSpPr>
        <a:xfrm>
          <a:off x="0" y="0"/>
          <a:ext cx="0" cy="0"/>
          <a:chOff x="0" y="0"/>
          <a:chExt cx="0" cy="0"/>
        </a:xfrm>
      </p:grpSpPr>
      <p:sp>
        <p:nvSpPr>
          <p:cNvPr id="59" name="Title Text"/>
          <p:cNvSpPr txBox="1">
            <a:spLocks noGrp="1"/>
          </p:cNvSpPr>
          <p:nvPr>
            <p:ph type="title"/>
          </p:nvPr>
        </p:nvSpPr>
        <p:spPr>
          <a:xfrm>
            <a:off x="585926" y="472165"/>
            <a:ext cx="3785586" cy="508563"/>
          </a:xfrm>
          <a:prstGeom prst="rect">
            <a:avLst/>
          </a:prstGeom>
        </p:spPr>
        <p:txBody>
          <a:bodyPr/>
          <a:lstStyle>
            <a:lvl1pPr>
              <a:lnSpc>
                <a:spcPct val="100000"/>
              </a:lnSpc>
            </a:lvl1pPr>
          </a:lstStyle>
          <a:p>
            <a:r>
              <a:t>Title Text</a:t>
            </a:r>
          </a:p>
        </p:txBody>
      </p:sp>
      <p:sp>
        <p:nvSpPr>
          <p:cNvPr id="60"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2" name="Text Placeholder 4"/>
          <p:cNvSpPr>
            <a:spLocks noGrp="1"/>
          </p:cNvSpPr>
          <p:nvPr>
            <p:ph type="body" sz="quarter" idx="13"/>
          </p:nvPr>
        </p:nvSpPr>
        <p:spPr>
          <a:xfrm>
            <a:off x="4772025" y="471487"/>
            <a:ext cx="3786188" cy="508562"/>
          </a:xfrm>
          <a:prstGeom prst="rect">
            <a:avLst/>
          </a:prstGeom>
        </p:spPr>
        <p:txBody>
          <a:bodyPr/>
          <a:lstStyle/>
          <a:p>
            <a:pPr>
              <a:lnSpc>
                <a:spcPct val="80000"/>
              </a:lnSpc>
              <a:spcBef>
                <a:spcPts val="0"/>
              </a:spcBef>
              <a:defRPr sz="2400" b="0">
                <a:solidFill>
                  <a:schemeClr val="accent5"/>
                </a:solidFill>
                <a:latin typeface="Georgia"/>
                <a:ea typeface="Georgia"/>
                <a:cs typeface="Georgia"/>
                <a:sym typeface="Georgia"/>
              </a:defRPr>
            </a:pPr>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ext and Chart">
    <p:spTree>
      <p:nvGrpSpPr>
        <p:cNvPr id="1" name=""/>
        <p:cNvGrpSpPr/>
        <p:nvPr/>
      </p:nvGrpSpPr>
      <p:grpSpPr>
        <a:xfrm>
          <a:off x="0" y="0"/>
          <a:ext cx="0" cy="0"/>
          <a:chOff x="0" y="0"/>
          <a:chExt cx="0" cy="0"/>
        </a:xfrm>
      </p:grpSpPr>
      <p:sp>
        <p:nvSpPr>
          <p:cNvPr id="7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7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8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81" name="Text Placeholder 2"/>
          <p:cNvSpPr>
            <a:spLocks noGrp="1"/>
          </p:cNvSpPr>
          <p:nvPr>
            <p:ph type="body" sz="quarter" idx="13"/>
          </p:nvPr>
        </p:nvSpPr>
        <p:spPr>
          <a:xfrm>
            <a:off x="5678073" y="1529177"/>
            <a:ext cx="2880001" cy="477177"/>
          </a:xfrm>
          <a:prstGeom prst="rect">
            <a:avLst/>
          </a:prstGeom>
        </p:spPr>
        <p:txBody>
          <a:bodyPr/>
          <a:lstStyle/>
          <a:p>
            <a:pPr>
              <a:lnSpc>
                <a:spcPct val="90000"/>
              </a:lnSpc>
              <a:spcBef>
                <a:spcPts val="0"/>
              </a:spcBef>
              <a:defRPr sz="1600">
                <a:latin typeface="Georgia"/>
                <a:ea typeface="Georgia"/>
                <a:cs typeface="Georgia"/>
                <a:sym typeface="Georgia"/>
              </a:defRPr>
            </a:pPr>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ext and Picture">
    <p:spTree>
      <p:nvGrpSpPr>
        <p:cNvPr id="1" name=""/>
        <p:cNvGrpSpPr/>
        <p:nvPr/>
      </p:nvGrpSpPr>
      <p:grpSpPr>
        <a:xfrm>
          <a:off x="0" y="0"/>
          <a:ext cx="0" cy="0"/>
          <a:chOff x="0" y="0"/>
          <a:chExt cx="0" cy="0"/>
        </a:xfrm>
      </p:grpSpPr>
      <p:sp>
        <p:nvSpPr>
          <p:cNvPr id="8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8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9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91" name="Picture Placeholder 8"/>
          <p:cNvSpPr>
            <a:spLocks noGrp="1"/>
          </p:cNvSpPr>
          <p:nvPr>
            <p:ph type="pic" sz="quarter" idx="13"/>
          </p:nvPr>
        </p:nvSpPr>
        <p:spPr>
          <a:xfrm>
            <a:off x="5678073" y="1529176"/>
            <a:ext cx="2880001" cy="3240000"/>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p:spTree>
      <p:nvGrpSpPr>
        <p:cNvPr id="1" name=""/>
        <p:cNvGrpSpPr/>
        <p:nvPr/>
      </p:nvGrpSpPr>
      <p:grpSpPr>
        <a:xfrm>
          <a:off x="0" y="0"/>
          <a:ext cx="0" cy="0"/>
          <a:chOff x="0" y="0"/>
          <a:chExt cx="0" cy="0"/>
        </a:xfrm>
      </p:grpSpPr>
      <p:sp>
        <p:nvSpPr>
          <p:cNvPr id="9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99"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100"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Title 1"/>
          <p:cNvSpPr txBox="1"/>
          <p:nvPr/>
        </p:nvSpPr>
        <p:spPr>
          <a:xfrm>
            <a:off x="467543" y="3356991"/>
            <a:ext cx="6120002"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Sydney Consultation Summary</a:t>
            </a:r>
          </a:p>
        </p:txBody>
      </p:sp>
      <p:sp>
        <p:nvSpPr>
          <p:cNvPr id="199" name="Subtitle 2"/>
          <p:cNvSpPr txBox="1"/>
          <p:nvPr/>
        </p:nvSpPr>
        <p:spPr>
          <a:xfrm>
            <a:off x="467543" y="4490380"/>
            <a:ext cx="6120002" cy="965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1 of 2 – 9 August 2018</a:t>
            </a:r>
          </a:p>
        </p:txBody>
      </p:sp>
      <p:sp>
        <p:nvSpPr>
          <p:cNvPr id="4" name="Rectangle 3">
            <a:extLst>
              <a:ext uri="{FF2B5EF4-FFF2-40B4-BE49-F238E27FC236}">
                <a16:creationId xmlns:a16="http://schemas.microsoft.com/office/drawing/2014/main" id="{33BBBD75-2201-4CD9-B7BD-EBEF29656172}"/>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4AC7FDE8-2DC5-4A75-9179-0C58EF2E5BD6}"/>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44C21E48-CF53-4C15-8101-A312A5F4E72B}"/>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D877DEA3-2997-406F-B7EE-E737647F8A08}"/>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B75780AC-643D-40A1-B9E6-04735BA6F086}"/>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5631DBBF-2FB8-430A-83AA-B192CBC14771}"/>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F0756EAF-16DC-4A48-B166-CCA42BD2A4F7}"/>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EC6290F8-6F8B-41B2-B75F-14536BDEAC6A}"/>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67E5D9BA-CA47-4D92-BDA8-87844E55FF02}"/>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F4B32DF0-E4A7-4C8F-9840-556A797DE745}"/>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155757AE-E269-42C8-9404-DB1059D9655B}"/>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EB6CFEDD-6C8D-482A-A851-8C248CBC9234}"/>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A43214C0-91AD-4A22-8247-787F825957E7}"/>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835CA3BF-ADBE-4381-8A3A-1D20C4AC9345}"/>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05602E61-ADBC-42C3-9B0B-B3876D2791CD}"/>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844C4893-7C17-49D2-BAF5-DD22AFB1150B}"/>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F80ECA21-72A7-4A20-BBD9-899401C0DEFB}"/>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5D4A4E7A-7D4C-40F6-A877-E0FBEC587836}"/>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6FC530C7-5138-4AC0-BA9F-640C69CF527D}"/>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99397089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sz="1000" dirty="0" smtClean="0"/>
              <a:t>Sydney, New South Wales. </a:t>
            </a:r>
            <a:r>
              <a:rPr lang="en-AU" sz="1000" dirty="0"/>
              <a:t>This session was facilitated by </a:t>
            </a:r>
            <a:r>
              <a:rPr lang="en-AU" sz="1000" dirty="0" err="1"/>
              <a:t>ThinkPlace</a:t>
            </a:r>
            <a:r>
              <a:rPr lang="en-AU" sz="1000" dirty="0"/>
              <a:t>. </a:t>
            </a:r>
          </a:p>
          <a:p>
            <a:pPr>
              <a:defRPr sz="1000" b="0"/>
            </a:pPr>
            <a:r>
              <a:rPr lang="en-AU" sz="1000" dirty="0"/>
              <a:t>The 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186520937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21" name="Title 1"/>
          <p:cNvSpPr txBox="1">
            <a:spLocks noGrp="1"/>
          </p:cNvSpPr>
          <p:nvPr>
            <p:ph type="title"/>
          </p:nvPr>
        </p:nvSpPr>
        <p:spPr/>
        <p:txBody>
          <a:bodyPr/>
          <a:lstStyle>
            <a:lvl1pPr defTabSz="886968">
              <a:defRPr sz="2328"/>
            </a:lvl1pPr>
          </a:lstStyle>
          <a:p>
            <a:r>
              <a:rPr lang="en-AU"/>
              <a:t>Key themes</a:t>
            </a:r>
          </a:p>
        </p:txBody>
      </p:sp>
      <p:sp>
        <p:nvSpPr>
          <p:cNvPr id="222" name="Content Placeholder 2"/>
          <p:cNvSpPr txBox="1">
            <a:spLocks noGrp="1"/>
          </p:cNvSpPr>
          <p:nvPr>
            <p:ph type="body" idx="1"/>
          </p:nvPr>
        </p:nvSpPr>
        <p:spPr/>
        <p:txBody>
          <a:bodyPr/>
          <a:lstStyle/>
          <a:p>
            <a:r>
              <a:rPr lang="en-AU" dirty="0"/>
              <a:t>Support for Indigenous communities</a:t>
            </a:r>
          </a:p>
          <a:p>
            <a:pPr lvl="1"/>
            <a:r>
              <a:rPr lang="en-AU" dirty="0"/>
              <a:t>Services need to be driven by Indigenous communities. One of the big problems is that much if the funding is not being spent on the right services.</a:t>
            </a:r>
          </a:p>
          <a:p>
            <a:pPr lvl="1"/>
            <a:r>
              <a:rPr lang="en-AU" dirty="0"/>
              <a:t>Aboriginal communities need to be listened to about violence and how to respond in the context of their communities and in their terms.</a:t>
            </a:r>
          </a:p>
          <a:p>
            <a:pPr lvl="1"/>
            <a:r>
              <a:rPr lang="en-AU" dirty="0"/>
              <a:t>A positive narrative needs to be established to break the cycle of violence. A strengths-based approach is required to leverage existing capability and knowledge.</a:t>
            </a:r>
          </a:p>
          <a:p>
            <a:pPr lvl="1"/>
            <a:r>
              <a:rPr lang="en-AU" dirty="0"/>
              <a:t>Aboriginal languages need to be brought into the dialogue.</a:t>
            </a:r>
          </a:p>
          <a:p>
            <a:pPr lvl="1"/>
            <a:r>
              <a:rPr lang="en-AU" dirty="0"/>
              <a:t>Local interventions should be encouraged and facilitated (e.g. local sporting clubs and peer to peer support).</a:t>
            </a:r>
          </a:p>
          <a:p>
            <a:endParaRPr lang="en-AU" dirty="0"/>
          </a:p>
          <a:p>
            <a:r>
              <a:rPr lang="en-AU" dirty="0"/>
              <a:t>Support for women with disability</a:t>
            </a:r>
          </a:p>
          <a:p>
            <a:pPr lvl="1"/>
            <a:r>
              <a:rPr lang="en-AU" dirty="0"/>
              <a:t>A more coordinated approach is required between services that are tailored to people with a disability.</a:t>
            </a:r>
          </a:p>
          <a:p>
            <a:pPr lvl="1"/>
            <a:r>
              <a:rPr lang="en-AU" dirty="0"/>
              <a:t>The service systems need to better support women and children who are at risk or facing violence (e.g. leveraging the workers under the National Disability Insurance Scheme).</a:t>
            </a:r>
          </a:p>
          <a:p>
            <a:pPr lvl="1"/>
            <a:r>
              <a:rPr lang="en-AU"/>
              <a:t>Better training and support around domestic, family and sexual violence is required for service providers and carers.</a:t>
            </a:r>
          </a:p>
          <a:p>
            <a:endParaRPr lang="en-AU" dirty="0"/>
          </a:p>
          <a:p>
            <a:r>
              <a:rPr lang="en-AU" dirty="0"/>
              <a:t>Building workforce capability</a:t>
            </a:r>
          </a:p>
          <a:p>
            <a:pPr lvl="1"/>
            <a:r>
              <a:rPr lang="en-AU" dirty="0"/>
              <a:t>Legal professionals need to increase their understanding in domestic violence against children as they may be overlooked.</a:t>
            </a:r>
          </a:p>
          <a:p>
            <a:pPr lvl="1"/>
            <a:r>
              <a:rPr lang="en-AU" dirty="0"/>
              <a:t>Across the service system, there is a need for increasing the understanding of working with children. This understand needs to be across where different services intersect (e.g. Child Protection, Justice and Out of Home Care).</a:t>
            </a:r>
          </a:p>
        </p:txBody>
      </p:sp>
      <p:sp>
        <p:nvSpPr>
          <p:cNvPr id="223" name="Slide Number Placeholder 4"/>
          <p:cNvSpPr txBox="1">
            <a:spLocks noGrp="1"/>
          </p:cNvSpPr>
          <p:nvPr>
            <p:ph type="sldNum" sz="quarter" idx="2"/>
          </p:nvPr>
        </p:nvSpPr>
        <p:spPr/>
        <p:txBody>
          <a:bodyPr/>
          <a:lstStyle/>
          <a:p>
            <a:fld id="{86CB4B4D-7CA3-9044-876B-883B54F8677D}" type="slidenum">
              <a:rPr lang="en-AU" smtClean="0"/>
              <a:pPr/>
              <a:t>4</a:t>
            </a:fld>
            <a:endParaRPr lang="en-AU"/>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26" name="Title 1"/>
          <p:cNvSpPr txBox="1">
            <a:spLocks noGrp="1"/>
          </p:cNvSpPr>
          <p:nvPr>
            <p:ph type="title"/>
          </p:nvPr>
        </p:nvSpPr>
        <p:spPr/>
        <p:txBody>
          <a:bodyPr/>
          <a:lstStyle>
            <a:lvl1pPr defTabSz="886968">
              <a:defRPr sz="2328"/>
            </a:lvl1pPr>
          </a:lstStyle>
          <a:p>
            <a:r>
              <a:rPr lang="en-AU"/>
              <a:t>Key themes</a:t>
            </a:r>
          </a:p>
        </p:txBody>
      </p:sp>
      <p:sp>
        <p:nvSpPr>
          <p:cNvPr id="227" name="Content Placeholder 9"/>
          <p:cNvSpPr txBox="1">
            <a:spLocks noGrp="1"/>
          </p:cNvSpPr>
          <p:nvPr>
            <p:ph type="body" idx="1"/>
          </p:nvPr>
        </p:nvSpPr>
        <p:spPr/>
        <p:txBody>
          <a:bodyPr/>
          <a:lstStyle/>
          <a:p>
            <a:r>
              <a:rPr lang="en-AU"/>
              <a:t>Prevention of domestic, family and sexual violence</a:t>
            </a:r>
          </a:p>
          <a:p>
            <a:pPr lvl="1"/>
            <a:r>
              <a:rPr lang="en-AU"/>
              <a:t>Primary prevention is about breaking the cycle and addressing long term, systemic attitudes.</a:t>
            </a:r>
          </a:p>
          <a:p>
            <a:pPr lvl="1"/>
            <a:r>
              <a:rPr lang="en-AU"/>
              <a:t>There is a need for a campaign that empowers people connected to women experiencing violence and the broader community to stop the violence from happening.</a:t>
            </a:r>
          </a:p>
          <a:p>
            <a:pPr lvl="1"/>
            <a:r>
              <a:rPr lang="en-AU"/>
              <a:t>Prevention should be seen as an ecological model and be pushed beyond the usual touch points (e.g. beyond schools).</a:t>
            </a:r>
          </a:p>
          <a:p>
            <a:pPr lvl="1"/>
            <a:r>
              <a:rPr lang="en-AU"/>
              <a:t>The broader community should be engaged in co-design and to empower new partnerships and ideas that look at addressing local issues.</a:t>
            </a:r>
          </a:p>
          <a:p>
            <a:pPr lvl="1"/>
            <a:r>
              <a:rPr lang="en-AU"/>
              <a:t>There is a need to look at alternative levers to address violence, such as liquor sales and gambling. Violence is often linked to usage of alcohol and other drugs.</a:t>
            </a:r>
          </a:p>
          <a:p>
            <a:pPr lvl="1"/>
            <a:r>
              <a:rPr lang="en-AU"/>
              <a:t>We need to build a more robust mental model of violence that recognises all forms of power (e.g. financial, social, emotional/psychological and physical).</a:t>
            </a:r>
          </a:p>
          <a:p>
            <a:pPr lvl="1"/>
            <a:r>
              <a:rPr lang="en-AU"/>
              <a:t>Messages should be targeted to women with certain risk factors to offer support early (e.g. relationship vulnerabilities, bad relationship choices, or previous lived experiences with others who have been violent.</a:t>
            </a:r>
          </a:p>
          <a:p>
            <a:pPr lvl="1"/>
            <a:endParaRPr lang="en-AU"/>
          </a:p>
          <a:p>
            <a:r>
              <a:rPr lang="en-AU"/>
              <a:t>Access to justice</a:t>
            </a:r>
          </a:p>
          <a:p>
            <a:pPr lvl="1"/>
            <a:r>
              <a:rPr lang="en-AU"/>
              <a:t>More work is needed to understand the complex needs of offenders to reduce the likelihood of reoffending.</a:t>
            </a:r>
          </a:p>
          <a:p>
            <a:pPr lvl="1"/>
            <a:r>
              <a:rPr lang="en-AU"/>
              <a:t>There needs to be better integration across different services, processes, information and systems.</a:t>
            </a:r>
          </a:p>
          <a:p>
            <a:pPr lvl="1"/>
            <a:r>
              <a:rPr lang="en-AU"/>
              <a:t>Young people’s experience of violence and their pathways through the justice system is not focused on enough.</a:t>
            </a:r>
            <a:endParaRPr lang="en-AU" dirty="0"/>
          </a:p>
        </p:txBody>
      </p:sp>
      <p:sp>
        <p:nvSpPr>
          <p:cNvPr id="228" name="Slide Number Placeholder 4"/>
          <p:cNvSpPr txBox="1">
            <a:spLocks noGrp="1"/>
          </p:cNvSpPr>
          <p:nvPr>
            <p:ph type="sldNum" sz="quarter" idx="2"/>
          </p:nvPr>
        </p:nvSpPr>
        <p:spPr/>
        <p:txBody>
          <a:bodyPr/>
          <a:lstStyle/>
          <a:p>
            <a:fld id="{86CB4B4D-7CA3-9044-876B-883B54F8677D}" type="slidenum">
              <a:rPr lang="en-AU" smtClean="0"/>
              <a:pPr/>
              <a:t>5</a:t>
            </a:fld>
            <a:endParaRPr lang="en-AU"/>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31" name="Title 1"/>
          <p:cNvSpPr txBox="1">
            <a:spLocks noGrp="1"/>
          </p:cNvSpPr>
          <p:nvPr>
            <p:ph type="title"/>
          </p:nvPr>
        </p:nvSpPr>
        <p:spPr/>
        <p:txBody>
          <a:bodyPr/>
          <a:lstStyle>
            <a:lvl1pPr defTabSz="886968">
              <a:defRPr sz="2328"/>
            </a:lvl1pPr>
          </a:lstStyle>
          <a:p>
            <a:r>
              <a:rPr lang="en-AU"/>
              <a:t>Key themes</a:t>
            </a:r>
          </a:p>
        </p:txBody>
      </p:sp>
      <p:sp>
        <p:nvSpPr>
          <p:cNvPr id="232" name="Content Placeholder 9"/>
          <p:cNvSpPr txBox="1">
            <a:spLocks noGrp="1"/>
          </p:cNvSpPr>
          <p:nvPr>
            <p:ph type="body" idx="1"/>
          </p:nvPr>
        </p:nvSpPr>
        <p:spPr/>
        <p:txBody>
          <a:bodyPr/>
          <a:lstStyle/>
          <a:p>
            <a:r>
              <a:rPr lang="en-AU" dirty="0"/>
              <a:t>Support for culturally and linguistically diverse communities</a:t>
            </a:r>
          </a:p>
          <a:p>
            <a:pPr lvl="1"/>
            <a:r>
              <a:rPr lang="en-AU" dirty="0"/>
              <a:t>The gaps in expertise around working with culturally and linguistically diverse (CALD) women needs to be addressed. Responses need to be able to respond to the specific issues unique to CALD women and children.</a:t>
            </a:r>
          </a:p>
          <a:p>
            <a:pPr lvl="1"/>
            <a:r>
              <a:rPr lang="en-AU" dirty="0"/>
              <a:t>There is a shared responsibility across the Commonwealth and states for addressing the violence experienced by CALD women, especially for immigration and visa issues.</a:t>
            </a:r>
          </a:p>
          <a:p>
            <a:pPr lvl="1"/>
            <a:r>
              <a:rPr lang="en-AU" dirty="0"/>
              <a:t>The gap in accessing interpreting services presents a barrier for frontline workers understanding the needs of women.</a:t>
            </a:r>
          </a:p>
          <a:p>
            <a:pPr lvl="1"/>
            <a:r>
              <a:rPr lang="en-AU" dirty="0"/>
              <a:t>Culturally appropriate safety planning and support is critical to support CALD women experiencing violence.</a:t>
            </a:r>
          </a:p>
          <a:p>
            <a:endParaRPr lang="en-AU" dirty="0"/>
          </a:p>
          <a:p>
            <a:r>
              <a:rPr lang="en-AU" dirty="0"/>
              <a:t>Reducing sexual violence</a:t>
            </a:r>
          </a:p>
          <a:p>
            <a:pPr lvl="1"/>
            <a:r>
              <a:rPr lang="en-AU" dirty="0"/>
              <a:t>There needs to be less stigma associated with women speaking about sexual violence.</a:t>
            </a:r>
          </a:p>
          <a:p>
            <a:pPr lvl="1"/>
            <a:r>
              <a:rPr lang="en-AU" dirty="0"/>
              <a:t>Service systems needs to build their competence and confidence to raise sexual violence, and make it safer for frontline workers to talk about it.</a:t>
            </a:r>
          </a:p>
          <a:p>
            <a:pPr lvl="1"/>
            <a:r>
              <a:rPr lang="en-AU" dirty="0"/>
              <a:t>Primary prevention is required to shift societal norms and attitudes on this topic (e.g. leveraging the #</a:t>
            </a:r>
            <a:r>
              <a:rPr lang="en-AU" dirty="0" err="1"/>
              <a:t>metoo</a:t>
            </a:r>
            <a:r>
              <a:rPr lang="en-AU" dirty="0"/>
              <a:t> movement generating discussion in the media).</a:t>
            </a:r>
          </a:p>
          <a:p>
            <a:pPr lvl="1"/>
            <a:r>
              <a:rPr lang="en-AU" dirty="0"/>
              <a:t>Consideration should be given to a specialist court which is able to deal with sexual assault and violence.</a:t>
            </a:r>
          </a:p>
          <a:p>
            <a:pPr lvl="1"/>
            <a:r>
              <a:rPr lang="en-AU" dirty="0"/>
              <a:t>The necessary wrap-around services need to be in place to support victims of sexual violence (i.e. intensive case management for victims).</a:t>
            </a:r>
          </a:p>
        </p:txBody>
      </p:sp>
      <p:sp>
        <p:nvSpPr>
          <p:cNvPr id="233"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36" name="Title 1"/>
          <p:cNvSpPr txBox="1">
            <a:spLocks noGrp="1"/>
          </p:cNvSpPr>
          <p:nvPr>
            <p:ph type="title"/>
          </p:nvPr>
        </p:nvSpPr>
        <p:spPr/>
        <p:txBody>
          <a:bodyPr/>
          <a:lstStyle>
            <a:lvl1pPr defTabSz="886968">
              <a:defRPr sz="2328"/>
            </a:lvl1pPr>
          </a:lstStyle>
          <a:p>
            <a:r>
              <a:rPr lang="en-AU"/>
              <a:t>Key themes</a:t>
            </a:r>
          </a:p>
        </p:txBody>
      </p:sp>
      <p:sp>
        <p:nvSpPr>
          <p:cNvPr id="237" name="Content Placeholder 9"/>
          <p:cNvSpPr txBox="1">
            <a:spLocks noGrp="1"/>
          </p:cNvSpPr>
          <p:nvPr>
            <p:ph type="body" idx="1"/>
          </p:nvPr>
        </p:nvSpPr>
        <p:spPr/>
        <p:txBody>
          <a:bodyPr/>
          <a:lstStyle/>
          <a:p>
            <a:r>
              <a:rPr lang="en-AU" dirty="0"/>
              <a:t>Technology-facilitated abuse</a:t>
            </a:r>
          </a:p>
          <a:p>
            <a:pPr lvl="1"/>
            <a:r>
              <a:rPr lang="en-AU" dirty="0"/>
              <a:t>Justice responses should not be addressing online behaviour in different ways to offline behaviour.</a:t>
            </a:r>
          </a:p>
          <a:p>
            <a:pPr lvl="1"/>
            <a:r>
              <a:rPr lang="en-AU" dirty="0"/>
              <a:t>There is a need for increased awareness and education about online abuse and likely perpetrator behaviour.</a:t>
            </a:r>
          </a:p>
          <a:p>
            <a:pPr lvl="1"/>
            <a:r>
              <a:rPr lang="en-AU" dirty="0"/>
              <a:t>The government needs to partner with industry such as banks, insurance, superannuation, retail, fashion, music and social network brands to assist in reaching women and children at risk of online abuse with messaging and what to do if they experience it.</a:t>
            </a:r>
          </a:p>
          <a:p>
            <a:pPr lvl="1"/>
            <a:r>
              <a:rPr lang="en-AU" dirty="0"/>
              <a:t>There should be greater collaboration with technology companies to develop risk management approaches to reduce perpetrators’ use of apps or devices to perpetrate abuse.</a:t>
            </a:r>
          </a:p>
          <a:p>
            <a:endParaRPr lang="en-AU" dirty="0"/>
          </a:p>
          <a:p>
            <a:r>
              <a:rPr lang="en-AU" dirty="0"/>
              <a:t>Impact on children</a:t>
            </a:r>
          </a:p>
          <a:p>
            <a:pPr lvl="1"/>
            <a:r>
              <a:rPr lang="en-AU" dirty="0"/>
              <a:t>All services need to be competent in offering trauma informed advice and support, and taking a therapeutic response to children.</a:t>
            </a:r>
          </a:p>
          <a:p>
            <a:pPr lvl="1"/>
            <a:r>
              <a:rPr lang="en-AU" dirty="0"/>
              <a:t>Education campaigns and programs targeted at male perpetrators are required to help them understand the impact of violence on their children.</a:t>
            </a:r>
          </a:p>
          <a:p>
            <a:pPr lvl="1"/>
            <a:r>
              <a:rPr lang="en-AU" dirty="0"/>
              <a:t>There needs to be more campaigns that challenge gendered norms.</a:t>
            </a:r>
          </a:p>
          <a:p>
            <a:pPr lvl="1"/>
            <a:r>
              <a:rPr lang="en-AU" dirty="0"/>
              <a:t>Domestic violence and child protection workers should be brought together more regularly to develop relationships and a common understanding of the violence experienced by their respective clients.</a:t>
            </a:r>
          </a:p>
          <a:p>
            <a:pPr lvl="1"/>
            <a:r>
              <a:rPr lang="en-AU" dirty="0"/>
              <a:t>Seek out partners across the community (i.e. banks and sporting clubs) to come together to combat violence against children.</a:t>
            </a:r>
          </a:p>
          <a:p>
            <a:endParaRPr lang="en-AU" dirty="0"/>
          </a:p>
          <a:p>
            <a:r>
              <a:rPr lang="en-AU" dirty="0"/>
              <a:t>Adequate and appropriate crisis accommodation</a:t>
            </a:r>
          </a:p>
          <a:p>
            <a:pPr lvl="1"/>
            <a:r>
              <a:rPr lang="en-AU" dirty="0"/>
              <a:t>Financial support needs to be offered to women who stay at home.</a:t>
            </a:r>
          </a:p>
          <a:p>
            <a:pPr lvl="1"/>
            <a:r>
              <a:rPr lang="en-AU" dirty="0"/>
              <a:t>Young people who are escaping family violence at home need to be able to access crisis accommodation.</a:t>
            </a:r>
          </a:p>
          <a:p>
            <a:pPr lvl="1"/>
            <a:r>
              <a:rPr lang="en-AU" dirty="0"/>
              <a:t>There is a significant gap in accommodation options for women with older teenage boys.</a:t>
            </a:r>
          </a:p>
          <a:p>
            <a:pPr lvl="1"/>
            <a:r>
              <a:rPr lang="en-AU" dirty="0"/>
              <a:t>There needs for wrap-around services for women once they are in crisis accommodation.</a:t>
            </a:r>
          </a:p>
        </p:txBody>
      </p:sp>
      <p:sp>
        <p:nvSpPr>
          <p:cNvPr id="238"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Title 1"/>
          <p:cNvSpPr txBox="1">
            <a:spLocks noGrp="1"/>
          </p:cNvSpPr>
          <p:nvPr>
            <p:ph type="title"/>
          </p:nvPr>
        </p:nvSpPr>
        <p:spPr>
          <a:xfrm>
            <a:off x="579267" y="3987307"/>
            <a:ext cx="6120002" cy="2160000"/>
          </a:xfrm>
          <a:prstGeom prst="rect">
            <a:avLst/>
          </a:prstGeom>
        </p:spPr>
        <p:txBody>
          <a:bodyPr/>
          <a:lstStyle/>
          <a:p>
            <a:r>
              <a:t>Big shifts</a:t>
            </a:r>
            <a:br/>
            <a:r>
              <a:t/>
            </a:r>
            <a:br/>
            <a:r>
              <a:rPr sz="2000"/>
              <a:t>What are the big shifts we want to see in this space?</a:t>
            </a:r>
          </a:p>
        </p:txBody>
      </p:sp>
      <p:sp>
        <p:nvSpPr>
          <p:cNvPr id="241"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44"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Big shifts</a:t>
            </a:r>
          </a:p>
        </p:txBody>
      </p:sp>
      <p:sp>
        <p:nvSpPr>
          <p:cNvPr id="245" name="Slide Number Placeholder 4"/>
          <p:cNvSpPr txBox="1">
            <a:spLocks noGrp="1"/>
          </p:cNvSpPr>
          <p:nvPr>
            <p:ph type="sldNum" sz="quarter" idx="2"/>
          </p:nvPr>
        </p:nvSpPr>
        <p:spPr>
          <a:xfrm>
            <a:off x="8594521" y="6541661"/>
            <a:ext cx="131968"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smtClean="0"/>
              <a:t>9</a:t>
            </a:fld>
            <a:endParaRPr/>
          </a:p>
        </p:txBody>
      </p:sp>
      <p:graphicFrame>
        <p:nvGraphicFramePr>
          <p:cNvPr id="246" name="Content Placeholder 11"/>
          <p:cNvGraphicFramePr/>
          <p:nvPr>
            <p:extLst>
              <p:ext uri="{D42A27DB-BD31-4B8C-83A1-F6EECF244321}">
                <p14:modId xmlns:p14="http://schemas.microsoft.com/office/powerpoint/2010/main" val="1956725670"/>
              </p:ext>
            </p:extLst>
          </p:nvPr>
        </p:nvGraphicFramePr>
        <p:xfrm>
          <a:off x="585787" y="1125538"/>
          <a:ext cx="8140700" cy="4818060"/>
        </p:xfrm>
        <a:graphic>
          <a:graphicData uri="http://schemas.openxmlformats.org/drawingml/2006/table">
            <a:tbl>
              <a:tblPr firstRow="1">
                <a:tableStyleId>{4C3C2611-4C71-4FC5-86AE-919BDF0F9419}</a:tableStyleId>
              </a:tblPr>
              <a:tblGrid>
                <a:gridCol w="3410148">
                  <a:extLst>
                    <a:ext uri="{9D8B030D-6E8A-4147-A177-3AD203B41FA5}">
                      <a16:colId xmlns:a16="http://schemas.microsoft.com/office/drawing/2014/main" val="20000"/>
                    </a:ext>
                  </a:extLst>
                </a:gridCol>
                <a:gridCol w="4730552">
                  <a:extLst>
                    <a:ext uri="{9D8B030D-6E8A-4147-A177-3AD203B41FA5}">
                      <a16:colId xmlns:a16="http://schemas.microsoft.com/office/drawing/2014/main" val="20001"/>
                    </a:ext>
                  </a:extLst>
                </a:gridCol>
              </a:tblGrid>
              <a:tr h="274323">
                <a:tc>
                  <a:txBody>
                    <a:bodyPr/>
                    <a:lstStyle/>
                    <a:p>
                      <a:pPr algn="l">
                        <a:defRPr sz="1800" b="0">
                          <a:solidFill>
                            <a:srgbClr val="000000"/>
                          </a:solidFill>
                        </a:defRPr>
                      </a:pPr>
                      <a:r>
                        <a:rPr sz="1100" b="1">
                          <a:solidFill>
                            <a:srgbClr val="FFFFFF"/>
                          </a:solidFill>
                          <a:sym typeface="Arial"/>
                        </a:rPr>
                        <a:t>FROM</a:t>
                      </a:r>
                    </a:p>
                  </a:txBody>
                  <a:tcPr marL="45720" marR="45720" horzOverflow="overflow">
                    <a:lnL w="6350">
                      <a:solidFill>
                        <a:schemeClr val="accent5"/>
                      </a:solidFill>
                    </a:lnL>
                    <a:lnR w="12700">
                      <a:miter lim="400000"/>
                    </a:lnR>
                    <a:lnT w="6350">
                      <a:solidFill>
                        <a:schemeClr val="accent5"/>
                      </a:solidFill>
                    </a:lnT>
                    <a:lnB w="6350">
                      <a:solidFill>
                        <a:schemeClr val="accent5"/>
                      </a:solidFill>
                    </a:lnB>
                    <a:solidFill>
                      <a:schemeClr val="accent5"/>
                    </a:solidFill>
                  </a:tcPr>
                </a:tc>
                <a:tc>
                  <a:txBody>
                    <a:bodyPr/>
                    <a:lstStyle/>
                    <a:p>
                      <a:pPr algn="l">
                        <a:defRPr sz="1800" b="0">
                          <a:solidFill>
                            <a:srgbClr val="000000"/>
                          </a:solidFill>
                        </a:defRPr>
                      </a:pPr>
                      <a:r>
                        <a:rPr sz="1100" b="1">
                          <a:solidFill>
                            <a:srgbClr val="FFFFFF"/>
                          </a:solidFill>
                          <a:sym typeface="Arial"/>
                        </a:rPr>
                        <a:t>TO</a:t>
                      </a:r>
                    </a:p>
                  </a:txBody>
                  <a:tcPr marL="45720" marR="45720" horzOverflow="overflow">
                    <a:lnL w="12700">
                      <a:miter lim="400000"/>
                    </a:lnL>
                    <a:lnR w="6350">
                      <a:solidFill>
                        <a:schemeClr val="accent5"/>
                      </a:solidFill>
                    </a:lnR>
                    <a:lnT w="6350">
                      <a:solidFill>
                        <a:schemeClr val="accent5"/>
                      </a:solidFill>
                    </a:lnT>
                    <a:lnB w="6350">
                      <a:solidFill>
                        <a:schemeClr val="accent5"/>
                      </a:solidFill>
                    </a:lnB>
                    <a:solidFill>
                      <a:schemeClr val="accent5"/>
                    </a:solidFill>
                  </a:tcPr>
                </a:tc>
                <a:extLst>
                  <a:ext uri="{0D108BD9-81ED-4DB2-BD59-A6C34878D82A}">
                    <a16:rowId xmlns:a16="http://schemas.microsoft.com/office/drawing/2014/main" val="10000"/>
                  </a:ext>
                </a:extLst>
              </a:tr>
              <a:tr h="242050">
                <a:tc>
                  <a:txBody>
                    <a:bodyPr/>
                    <a:lstStyle/>
                    <a:p>
                      <a:pPr algn="l">
                        <a:defRPr sz="1800"/>
                      </a:pPr>
                      <a:r>
                        <a:rPr sz="900" dirty="0">
                          <a:sym typeface="Arial"/>
                        </a:rPr>
                        <a:t>Imposing responses on Aboriginal communities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a:sym typeface="Arial"/>
                        </a:rPr>
                        <a:t>Building the capacity of Aboriginal communities and organisations to respond to violence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1"/>
                  </a:ext>
                </a:extLst>
              </a:tr>
              <a:tr h="387280">
                <a:tc>
                  <a:txBody>
                    <a:bodyPr/>
                    <a:lstStyle/>
                    <a:p>
                      <a:pPr algn="l">
                        <a:defRPr sz="1800"/>
                      </a:pPr>
                      <a:r>
                        <a:rPr sz="900" dirty="0">
                          <a:sym typeface="Arial"/>
                        </a:rPr>
                        <a:t>Focus on short term crisis responses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a:sym typeface="Arial"/>
                        </a:rPr>
                        <a:t>Expand the focus and priority of primary prevention (invest in both prevention and response)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2"/>
                  </a:ext>
                </a:extLst>
              </a:tr>
              <a:tr h="387280">
                <a:tc>
                  <a:txBody>
                    <a:bodyPr/>
                    <a:lstStyle/>
                    <a:p>
                      <a:pPr algn="l">
                        <a:defRPr sz="1800"/>
                      </a:pPr>
                      <a:r>
                        <a:rPr sz="900" dirty="0">
                          <a:sym typeface="Arial"/>
                        </a:rPr>
                        <a:t>Making assumptions when assessing women's experience of violence and </a:t>
                      </a:r>
                      <a:r>
                        <a:rPr sz="900" dirty="0" err="1">
                          <a:sym typeface="Arial"/>
                        </a:rPr>
                        <a:t>compartmentalising</a:t>
                      </a:r>
                      <a:r>
                        <a:rPr sz="900" dirty="0">
                          <a:sym typeface="Arial"/>
                        </a:rPr>
                        <a:t> forms of abuse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dirty="0">
                          <a:sym typeface="Arial"/>
                        </a:rPr>
                        <a:t>A more holistic way of assessing violence experienced by women without </a:t>
                      </a:r>
                      <a:r>
                        <a:rPr sz="900" dirty="0" err="1">
                          <a:sym typeface="Arial"/>
                        </a:rPr>
                        <a:t>compartmentalising</a:t>
                      </a:r>
                      <a:endParaRPr sz="900" dirty="0">
                        <a:sym typeface="Arial"/>
                      </a:endParaRP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3"/>
                  </a:ext>
                </a:extLst>
              </a:tr>
              <a:tr h="283657">
                <a:tc>
                  <a:txBody>
                    <a:bodyPr/>
                    <a:lstStyle/>
                    <a:p>
                      <a:pPr algn="l">
                        <a:defRPr sz="1800"/>
                      </a:pPr>
                      <a:r>
                        <a:rPr sz="900">
                          <a:sym typeface="Arial"/>
                        </a:rPr>
                        <a:t>Multigenerational trauma</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a:sym typeface="Arial"/>
                        </a:rPr>
                        <a:t>Systemic response to stopping violence through generational lens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4"/>
                  </a:ext>
                </a:extLst>
              </a:tr>
              <a:tr h="290460">
                <a:tc>
                  <a:txBody>
                    <a:bodyPr/>
                    <a:lstStyle/>
                    <a:p>
                      <a:pPr algn="l">
                        <a:defRPr sz="1800"/>
                      </a:pPr>
                      <a:r>
                        <a:rPr sz="900" dirty="0">
                          <a:sym typeface="Arial"/>
                        </a:rPr>
                        <a:t>Disconnection between services and systems responding to violence</a:t>
                      </a:r>
                    </a:p>
                  </a:txBody>
                  <a:tcPr marL="0" marR="0" marT="0" marB="0" anchor="ctr" horzOverflow="overflow">
                    <a:lnL>
                      <a:solidFill>
                        <a:srgbClr val="255C36"/>
                      </a:solidFill>
                    </a:lnL>
                    <a:lnR w="12700">
                      <a:miter lim="400000"/>
                    </a:lnR>
                    <a:lnT w="6350">
                      <a:solidFill>
                        <a:schemeClr val="accent5"/>
                      </a:solidFill>
                    </a:lnT>
                    <a:lnB w="6350" cap="flat" cmpd="sng" algn="ctr">
                      <a:solidFill>
                        <a:schemeClr val="accent5"/>
                      </a:solidFill>
                      <a:prstDash val="solid"/>
                      <a:round/>
                      <a:headEnd type="none" w="med" len="med"/>
                      <a:tailEnd type="none" w="med" len="med"/>
                    </a:lnB>
                    <a:noFill/>
                  </a:tcPr>
                </a:tc>
                <a:tc>
                  <a:txBody>
                    <a:bodyPr/>
                    <a:lstStyle/>
                    <a:p>
                      <a:pPr algn="l">
                        <a:defRPr sz="1800"/>
                      </a:pPr>
                      <a:r>
                        <a:rPr sz="900" dirty="0">
                          <a:sym typeface="Arial"/>
                        </a:rPr>
                        <a:t>Systems work together and proactively reduce crisis</a:t>
                      </a:r>
                    </a:p>
                  </a:txBody>
                  <a:tcPr marL="45720" marR="45720" anchor="ctr" horzOverflow="overflow">
                    <a:lnL w="12700">
                      <a:miter lim="400000"/>
                    </a:lnL>
                    <a:lnR w="6350">
                      <a:solidFill>
                        <a:schemeClr val="accent5"/>
                      </a:solidFill>
                    </a:lnR>
                    <a:lnT w="6350">
                      <a:solidFill>
                        <a:schemeClr val="accent5"/>
                      </a:solidFill>
                    </a:lnT>
                    <a:lnB w="6350" cap="flat" cmpd="sng" algn="ctr">
                      <a:solidFill>
                        <a:schemeClr val="accent5"/>
                      </a:solidFill>
                      <a:prstDash val="solid"/>
                      <a:round/>
                      <a:headEnd type="none" w="med" len="med"/>
                      <a:tailEnd type="none" w="med" len="med"/>
                    </a:lnB>
                    <a:noFill/>
                  </a:tcPr>
                </a:tc>
                <a:extLst>
                  <a:ext uri="{0D108BD9-81ED-4DB2-BD59-A6C34878D82A}">
                    <a16:rowId xmlns:a16="http://schemas.microsoft.com/office/drawing/2014/main" val="10005"/>
                  </a:ext>
                </a:extLst>
              </a:tr>
              <a:tr h="242050">
                <a:tc>
                  <a:txBody>
                    <a:bodyPr/>
                    <a:lstStyle/>
                    <a:p>
                      <a:pPr algn="l">
                        <a:defRPr sz="1800"/>
                      </a:pPr>
                      <a:r>
                        <a:rPr sz="900" b="0" i="0" u="none" strike="noStrike" cap="none" spc="0" baseline="0" dirty="0">
                          <a:ln>
                            <a:noFill/>
                          </a:ln>
                          <a:solidFill>
                            <a:srgbClr val="000000"/>
                          </a:solidFill>
                          <a:uFillTx/>
                          <a:latin typeface="Arial"/>
                          <a:cs typeface="Arial"/>
                          <a:sym typeface="Arial"/>
                        </a:rPr>
                        <a:t>Intervening at crisis points</a:t>
                      </a:r>
                    </a:p>
                  </a:txBody>
                  <a:tcPr marL="45720" marR="45720" anchor="ctr" horzOverflow="overflow">
                    <a:lnL>
                      <a:solidFill>
                        <a:srgbClr val="255C36"/>
                      </a:solidFill>
                    </a:lnL>
                    <a:lnR w="12700">
                      <a:noFill/>
                      <a:miter lim="400000"/>
                    </a:lnR>
                    <a:lnT w="6350" cap="flat" cmpd="sng" algn="ctr">
                      <a:solidFill>
                        <a:schemeClr val="accent5"/>
                      </a:solidFill>
                      <a:prstDash val="solid"/>
                      <a:round/>
                      <a:headEnd type="none" w="med" len="med"/>
                      <a:tailEnd type="none" w="med" len="med"/>
                    </a:lnT>
                    <a:lnB w="6350">
                      <a:solidFill>
                        <a:schemeClr val="accent5"/>
                      </a:solidFill>
                    </a:lnB>
                    <a:noFill/>
                  </a:tcPr>
                </a:tc>
                <a:tc>
                  <a:txBody>
                    <a:bodyPr/>
                    <a:lstStyle/>
                    <a:p>
                      <a:pPr algn="l">
                        <a:defRPr sz="1800"/>
                      </a:pPr>
                      <a:r>
                        <a:rPr sz="900" b="0" i="0" u="none" strike="noStrike" cap="none" spc="0" baseline="0" dirty="0">
                          <a:ln>
                            <a:noFill/>
                          </a:ln>
                          <a:solidFill>
                            <a:srgbClr val="000000"/>
                          </a:solidFill>
                          <a:uFillTx/>
                          <a:latin typeface="Arial"/>
                          <a:cs typeface="Arial"/>
                          <a:sym typeface="Arial"/>
                        </a:rPr>
                        <a:t>Intervening and responding to risk at transition points</a:t>
                      </a:r>
                    </a:p>
                  </a:txBody>
                  <a:tcPr marL="45720" marR="45720" anchor="ctr" horzOverflow="overflow">
                    <a:lnL w="12700">
                      <a:noFill/>
                      <a:miter lim="400000"/>
                    </a:lnL>
                    <a:lnR w="6350">
                      <a:solidFill>
                        <a:schemeClr val="accent5"/>
                      </a:solidFill>
                    </a:lnR>
                    <a:lnT w="6350" cap="flat" cmpd="sng" algn="ctr">
                      <a:solidFill>
                        <a:schemeClr val="accent5"/>
                      </a:solidFill>
                      <a:prstDash val="solid"/>
                      <a:round/>
                      <a:headEnd type="none" w="med" len="med"/>
                      <a:tailEnd type="none" w="med" len="med"/>
                    </a:lnT>
                    <a:lnB w="6350">
                      <a:solidFill>
                        <a:schemeClr val="accent5"/>
                      </a:solidFill>
                    </a:lnB>
                    <a:noFill/>
                  </a:tcPr>
                </a:tc>
                <a:extLst>
                  <a:ext uri="{0D108BD9-81ED-4DB2-BD59-A6C34878D82A}">
                    <a16:rowId xmlns:a16="http://schemas.microsoft.com/office/drawing/2014/main" val="2685350183"/>
                  </a:ext>
                </a:extLst>
              </a:tr>
              <a:tr h="242050">
                <a:tc>
                  <a:txBody>
                    <a:bodyPr/>
                    <a:lstStyle/>
                    <a:p>
                      <a:pPr algn="l">
                        <a:defRPr sz="1800"/>
                      </a:pPr>
                      <a:r>
                        <a:rPr sz="900" b="0" i="0" u="none" strike="noStrike" cap="none" spc="0" baseline="0" dirty="0">
                          <a:ln>
                            <a:noFill/>
                          </a:ln>
                          <a:solidFill>
                            <a:srgbClr val="000000"/>
                          </a:solidFill>
                          <a:uFillTx/>
                          <a:latin typeface="Arial"/>
                          <a:cs typeface="Arial"/>
                          <a:sym typeface="Arial"/>
                        </a:rPr>
                        <a:t>Limited evaluations that are not shared</a:t>
                      </a:r>
                    </a:p>
                  </a:txBody>
                  <a:tcPr marL="45720" marR="45720" anchor="ctr" horzOverflow="overflow">
                    <a:lnL w="6350">
                      <a:solidFill>
                        <a:schemeClr val="accent5"/>
                      </a:solidFill>
                    </a:lnL>
                    <a:lnR w="12700">
                      <a:noFill/>
                      <a:miter lim="400000"/>
                    </a:lnR>
                    <a:lnT w="6350" cap="flat" cmpd="sng" algn="ctr">
                      <a:solidFill>
                        <a:schemeClr val="accent5"/>
                      </a:solidFill>
                      <a:prstDash val="solid"/>
                      <a:round/>
                      <a:headEnd type="none" w="med" len="med"/>
                      <a:tailEnd type="none" w="med" len="med"/>
                    </a:lnT>
                    <a:lnB w="6350">
                      <a:solidFill>
                        <a:schemeClr val="accent5"/>
                      </a:solidFill>
                    </a:lnB>
                    <a:noFill/>
                  </a:tcPr>
                </a:tc>
                <a:tc>
                  <a:txBody>
                    <a:bodyPr/>
                    <a:lstStyle/>
                    <a:p>
                      <a:pPr algn="l">
                        <a:defRPr sz="1800"/>
                      </a:pPr>
                      <a:r>
                        <a:rPr sz="900" b="0" i="0" u="none" strike="noStrike" cap="none" spc="0" baseline="0" dirty="0">
                          <a:ln>
                            <a:noFill/>
                          </a:ln>
                          <a:solidFill>
                            <a:srgbClr val="000000"/>
                          </a:solidFill>
                          <a:uFillTx/>
                          <a:latin typeface="Arial"/>
                          <a:cs typeface="Arial"/>
                          <a:sym typeface="Arial"/>
                        </a:rPr>
                        <a:t>Regular evaluation and sharing of lessons across the whole service system</a:t>
                      </a:r>
                    </a:p>
                  </a:txBody>
                  <a:tcPr marL="45720" marR="45720" anchor="ctr" horzOverflow="overflow">
                    <a:lnL w="12700">
                      <a:noFill/>
                      <a:miter lim="400000"/>
                    </a:lnL>
                    <a:lnR w="6350">
                      <a:solidFill>
                        <a:schemeClr val="accent5"/>
                      </a:solidFill>
                    </a:lnR>
                    <a:lnT w="6350" cap="flat" cmpd="sng" algn="ctr">
                      <a:solidFill>
                        <a:schemeClr val="accent5"/>
                      </a:solidFill>
                      <a:prstDash val="solid"/>
                      <a:round/>
                      <a:headEnd type="none" w="med" len="med"/>
                      <a:tailEnd type="none" w="med" len="med"/>
                    </a:lnT>
                    <a:lnB w="6350">
                      <a:solidFill>
                        <a:schemeClr val="accent5"/>
                      </a:solidFill>
                    </a:lnB>
                    <a:noFill/>
                  </a:tcPr>
                </a:tc>
                <a:extLst>
                  <a:ext uri="{0D108BD9-81ED-4DB2-BD59-A6C34878D82A}">
                    <a16:rowId xmlns:a16="http://schemas.microsoft.com/office/drawing/2014/main" val="10007"/>
                  </a:ext>
                </a:extLst>
              </a:tr>
              <a:tr h="387280">
                <a:tc>
                  <a:txBody>
                    <a:bodyPr/>
                    <a:lstStyle/>
                    <a:p>
                      <a:pPr algn="l">
                        <a:defRPr sz="1800"/>
                      </a:pPr>
                      <a:r>
                        <a:rPr sz="900">
                          <a:sym typeface="Arial"/>
                        </a:rPr>
                        <a:t>Domestic, family and sexual violence being seen as a private matter</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dirty="0">
                          <a:sym typeface="Arial"/>
                        </a:rPr>
                        <a:t>Make it everyone’s business in an empowered way</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8"/>
                  </a:ext>
                </a:extLst>
              </a:tr>
              <a:tr h="242050">
                <a:tc>
                  <a:txBody>
                    <a:bodyPr/>
                    <a:lstStyle/>
                    <a:p>
                      <a:pPr algn="l">
                        <a:defRPr sz="1800"/>
                      </a:pPr>
                      <a:r>
                        <a:rPr sz="900">
                          <a:sym typeface="Arial"/>
                        </a:rPr>
                        <a:t>Not feeling safe to come forward</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dirty="0">
                          <a:sym typeface="Arial"/>
                        </a:rPr>
                        <a:t>Services think of safety first and encourage women to access their services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9"/>
                  </a:ext>
                </a:extLst>
              </a:tr>
              <a:tr h="242050">
                <a:tc>
                  <a:txBody>
                    <a:bodyPr/>
                    <a:lstStyle/>
                    <a:p>
                      <a:pPr algn="l">
                        <a:defRPr sz="1800"/>
                      </a:pPr>
                      <a:r>
                        <a:rPr sz="900">
                          <a:sym typeface="Arial"/>
                        </a:rPr>
                        <a:t>Punitive justice and individual responses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dirty="0">
                          <a:sym typeface="Arial"/>
                        </a:rPr>
                        <a:t>Therapeutic and integrated responses that aim to stop future violence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0"/>
                  </a:ext>
                </a:extLst>
              </a:tr>
              <a:tr h="242050">
                <a:tc>
                  <a:txBody>
                    <a:bodyPr/>
                    <a:lstStyle/>
                    <a:p>
                      <a:pPr algn="l">
                        <a:defRPr sz="1800"/>
                      </a:pPr>
                      <a:r>
                        <a:rPr sz="900">
                          <a:sym typeface="Arial"/>
                        </a:rPr>
                        <a:t>Negative Discourse around CALD, ATSI, disability, LGBTIQA+</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dirty="0">
                          <a:sym typeface="Arial"/>
                        </a:rPr>
                        <a:t>Strength-based discourse genuinely looking to overturn systemic discrimination </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1"/>
                  </a:ext>
                </a:extLst>
              </a:tr>
              <a:tr h="242050">
                <a:tc>
                  <a:txBody>
                    <a:bodyPr/>
                    <a:lstStyle/>
                    <a:p>
                      <a:pPr algn="l">
                        <a:defRPr sz="1800"/>
                      </a:pPr>
                      <a:r>
                        <a:rPr sz="900">
                          <a:sym typeface="Arial"/>
                        </a:rPr>
                        <a:t>System focused</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dirty="0">
                          <a:sym typeface="Arial"/>
                        </a:rPr>
                        <a:t>Client outcome focused</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2"/>
                  </a:ext>
                </a:extLst>
              </a:tr>
              <a:tr h="242050">
                <a:tc>
                  <a:txBody>
                    <a:bodyPr/>
                    <a:lstStyle/>
                    <a:p>
                      <a:pPr algn="l">
                        <a:defRPr sz="1800"/>
                      </a:pPr>
                      <a:r>
                        <a:rPr sz="900">
                          <a:sym typeface="Arial"/>
                        </a:rPr>
                        <a:t>Limited and patchwork funding for services and supports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dirty="0">
                          <a:sym typeface="Arial"/>
                        </a:rPr>
                        <a:t>Funding adequate to meet demand and make a difference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3"/>
                  </a:ext>
                </a:extLst>
              </a:tr>
              <a:tr h="242050">
                <a:tc>
                  <a:txBody>
                    <a:bodyPr/>
                    <a:lstStyle/>
                    <a:p>
                      <a:pPr algn="l">
                        <a:defRPr sz="1800"/>
                      </a:pPr>
                      <a:r>
                        <a:rPr sz="900">
                          <a:sym typeface="Arial"/>
                        </a:rPr>
                        <a:t>Stigma around the issue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dirty="0" err="1">
                          <a:sym typeface="Arial"/>
                        </a:rPr>
                        <a:t>Normalising</a:t>
                      </a:r>
                      <a:r>
                        <a:rPr sz="900" dirty="0">
                          <a:sym typeface="Arial"/>
                        </a:rPr>
                        <a:t> the issue to allow discussion</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4"/>
                  </a:ext>
                </a:extLst>
              </a:tr>
              <a:tr h="387280">
                <a:tc>
                  <a:txBody>
                    <a:bodyPr/>
                    <a:lstStyle/>
                    <a:p>
                      <a:pPr algn="l">
                        <a:defRPr sz="1800"/>
                      </a:pPr>
                      <a:r>
                        <a:rPr sz="900">
                          <a:sym typeface="Arial"/>
                        </a:rPr>
                        <a:t>Lack of information and technology skills for various demographics (e.g. elders)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dirty="0">
                          <a:sym typeface="Arial"/>
                        </a:rPr>
                        <a:t>Greater access to education and information around how to use technology safely</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5"/>
                  </a:ext>
                </a:extLst>
              </a:tr>
              <a:tr h="242050">
                <a:tc>
                  <a:txBody>
                    <a:bodyPr/>
                    <a:lstStyle/>
                    <a:p>
                      <a:pPr algn="l">
                        <a:defRPr sz="1800"/>
                      </a:pPr>
                      <a:r>
                        <a:rPr sz="900" dirty="0">
                          <a:sym typeface="Arial"/>
                        </a:rPr>
                        <a:t>Women</a:t>
                      </a:r>
                      <a:r>
                        <a:rPr lang="en-AU" sz="900" dirty="0">
                          <a:sym typeface="Arial"/>
                        </a:rPr>
                        <a:t>'</a:t>
                      </a:r>
                      <a:r>
                        <a:rPr sz="900" dirty="0">
                          <a:sym typeface="Arial"/>
                        </a:rPr>
                        <a:t>s issue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900" dirty="0">
                          <a:sym typeface="Arial"/>
                        </a:rPr>
                        <a:t>Societal issue, actively engaging men</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6"/>
                  </a:ext>
                </a:extLst>
              </a:tr>
            </a:tbl>
          </a:graphicData>
        </a:graphic>
      </p:graphicFrame>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1620</Words>
  <Application>Microsoft Office PowerPoint</Application>
  <PresentationFormat>On-screen Show (4:3)</PresentationFormat>
  <Paragraphs>128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Key themes</vt:lpstr>
      <vt:lpstr>Key themes</vt:lpstr>
      <vt:lpstr>Key themes</vt:lpstr>
      <vt:lpstr>Key themes</vt:lpstr>
      <vt:lpstr>Big shifts  What are the big shifts we want to see in this space?</vt:lpstr>
      <vt:lpstr>Big shifts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PATTERSON, Alex</cp:lastModifiedBy>
  <cp:revision>4</cp:revision>
  <dcterms:modified xsi:type="dcterms:W3CDTF">2018-09-28T01:09:27Z</dcterms:modified>
</cp:coreProperties>
</file>