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1"/>
  </p:notesMasterIdLst>
  <p:sldIdLst>
    <p:sldId id="256" r:id="rId2"/>
    <p:sldId id="265" r:id="rId3"/>
    <p:sldId id="267" r:id="rId4"/>
    <p:sldId id="259" r:id="rId5"/>
    <p:sldId id="264" r:id="rId6"/>
    <p:sldId id="260" r:id="rId7"/>
    <p:sldId id="261" r:id="rId8"/>
    <p:sldId id="262" r:id="rId9"/>
    <p:sldId id="263" r:id="rId10"/>
  </p:sldIdLst>
  <p:sldSz cx="9144000" cy="6858000" type="screen4x3"/>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Arial"/>
          <a:ea typeface="Arial"/>
          <a:cs typeface="Arial"/>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5E8CB"/>
          </a:solidFill>
        </a:fill>
      </a:tcStyle>
    </a:wholeTbl>
    <a:band2H>
      <a:tcTxStyle/>
      <a:tcStyle>
        <a:tcBdr/>
        <a:fill>
          <a:solidFill>
            <a:srgbClr val="EBF4E7"/>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4"/>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4"/>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4"/>
          </a:solidFill>
        </a:fill>
      </a:tcStyle>
    </a:firstRow>
  </a:tblStyle>
  <a:tblStyle styleId="{C7B018BB-80A7-4F77-B60F-C8B233D01FF8}" styleName="">
    <a:tblBg/>
    <a:wholeTbl>
      <a:tcTxStyle b="off" i="off">
        <a:font>
          <a:latin typeface="Arial"/>
          <a:ea typeface="Arial"/>
          <a:cs typeface="Arial"/>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D0D4"/>
          </a:solidFill>
        </a:fill>
      </a:tcStyle>
    </a:wholeTbl>
    <a:band2H>
      <a:tcTxStyle/>
      <a:tcStyle>
        <a:tcBdr/>
        <a:fill>
          <a:solidFill>
            <a:srgbClr val="E6E9EB"/>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EEE7283C-3CF3-47DC-8721-378D4A62B228}" styleName="">
    <a:tblBg/>
    <a:wholeTbl>
      <a:tcTxStyle b="off" i="off">
        <a:font>
          <a:latin typeface="Arial"/>
          <a:ea typeface="Arial"/>
          <a:cs typeface="Arial"/>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E0CBCC"/>
          </a:solidFill>
        </a:fill>
      </a:tcStyle>
    </a:wholeTbl>
    <a:band2H>
      <a:tcTxStyle/>
      <a:tcStyle>
        <a:tcBdr/>
        <a:fill>
          <a:solidFill>
            <a:srgbClr val="F0E7E7"/>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CF821DB8-F4EB-4A41-A1BA-3FCAFE7338EE}" styleName="">
    <a:tblBg/>
    <a:wholeTbl>
      <a:tcTxStyle b="off" i="off">
        <a:font>
          <a:latin typeface="Arial"/>
          <a:ea typeface="Arial"/>
          <a:cs typeface="Arial"/>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FCAD5"/>
          </a:solidFill>
        </a:fill>
      </a:tcStyle>
    </a:wholeTbl>
    <a:band2H>
      <a:tcTxStyle/>
      <a:tcStyle>
        <a:tcBdr/>
        <a:fill>
          <a:solidFill>
            <a:srgbClr val="E8E6EB"/>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33BA23B1-9221-436E-865A-0063620EA4FD}" styleName="">
    <a:tblBg/>
    <a:wholeTbl>
      <a:tcTxStyle b="off" i="off">
        <a:font>
          <a:latin typeface="Arial"/>
          <a:ea typeface="Arial"/>
          <a:cs typeface="Arial"/>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Arial"/>
          <a:ea typeface="Arial"/>
          <a:cs typeface="Arial"/>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Arial"/>
          <a:ea typeface="Arial"/>
          <a:cs typeface="Arial"/>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Arial"/>
          <a:ea typeface="Arial"/>
          <a:cs typeface="Arial"/>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2708684C-4D16-4618-839F-0558EEFCDFE6}" styleName="">
    <a:tblBg/>
    <a:wholeTbl>
      <a:tcTxStyle b="off" i="off">
        <a:font>
          <a:latin typeface="Arial"/>
          <a:ea typeface="Arial"/>
          <a:cs typeface="Arial"/>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9" d="100"/>
          <a:sy n="109" d="100"/>
        </p:scale>
        <p:origin x="1674" y="102"/>
      </p:cViewPr>
      <p:guideLst/>
    </p:cSldViewPr>
  </p:slideViewPr>
  <p:notesTextViewPr>
    <p:cViewPr>
      <p:scale>
        <a:sx n="1" d="1"/>
        <a:sy n="1" d="1"/>
      </p:scale>
      <p:origin x="0" y="0"/>
    </p:cViewPr>
  </p:notesTextViewPr>
  <p:gridSpacing cx="1800000" cy="18000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1" name="Shape 121"/>
          <p:cNvSpPr>
            <a:spLocks noGrp="1" noRot="1" noChangeAspect="1"/>
          </p:cNvSpPr>
          <p:nvPr>
            <p:ph type="sldImg"/>
          </p:nvPr>
        </p:nvSpPr>
        <p:spPr>
          <a:xfrm>
            <a:off x="1143000" y="685800"/>
            <a:ext cx="4572000" cy="3429000"/>
          </a:xfrm>
          <a:prstGeom prst="rect">
            <a:avLst/>
          </a:prstGeom>
        </p:spPr>
        <p:txBody>
          <a:bodyPr/>
          <a:lstStyle/>
          <a:p>
            <a:endParaRPr/>
          </a:p>
        </p:txBody>
      </p:sp>
      <p:sp>
        <p:nvSpPr>
          <p:cNvPr id="122" name="Shape 122"/>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defRPr sz="1200">
        <a:latin typeface="+mn-lt"/>
        <a:ea typeface="+mn-ea"/>
        <a:cs typeface="+mn-cs"/>
        <a:sym typeface="Calibri"/>
      </a:defRPr>
    </a:lvl1pPr>
    <a:lvl2pPr indent="228600" latinLnBrk="0">
      <a:defRPr sz="1200">
        <a:latin typeface="+mn-lt"/>
        <a:ea typeface="+mn-ea"/>
        <a:cs typeface="+mn-cs"/>
        <a:sym typeface="Calibri"/>
      </a:defRPr>
    </a:lvl2pPr>
    <a:lvl3pPr indent="457200" latinLnBrk="0">
      <a:defRPr sz="1200">
        <a:latin typeface="+mn-lt"/>
        <a:ea typeface="+mn-ea"/>
        <a:cs typeface="+mn-cs"/>
        <a:sym typeface="Calibri"/>
      </a:defRPr>
    </a:lvl3pPr>
    <a:lvl4pPr indent="685800" latinLnBrk="0">
      <a:defRPr sz="1200">
        <a:latin typeface="+mn-lt"/>
        <a:ea typeface="+mn-ea"/>
        <a:cs typeface="+mn-cs"/>
        <a:sym typeface="Calibri"/>
      </a:defRPr>
    </a:lvl4pPr>
    <a:lvl5pPr indent="914400" latinLnBrk="0">
      <a:defRPr sz="1200">
        <a:latin typeface="+mn-lt"/>
        <a:ea typeface="+mn-ea"/>
        <a:cs typeface="+mn-cs"/>
        <a:sym typeface="Calibri"/>
      </a:defRPr>
    </a:lvl5pPr>
    <a:lvl6pPr indent="1143000" latinLnBrk="0">
      <a:defRPr sz="1200">
        <a:latin typeface="+mn-lt"/>
        <a:ea typeface="+mn-ea"/>
        <a:cs typeface="+mn-cs"/>
        <a:sym typeface="Calibri"/>
      </a:defRPr>
    </a:lvl6pPr>
    <a:lvl7pPr indent="1371600" latinLnBrk="0">
      <a:defRPr sz="1200">
        <a:latin typeface="+mn-lt"/>
        <a:ea typeface="+mn-ea"/>
        <a:cs typeface="+mn-cs"/>
        <a:sym typeface="Calibri"/>
      </a:defRPr>
    </a:lvl7pPr>
    <a:lvl8pPr indent="1600200" latinLnBrk="0">
      <a:defRPr sz="1200">
        <a:latin typeface="+mn-lt"/>
        <a:ea typeface="+mn-ea"/>
        <a:cs typeface="+mn-cs"/>
        <a:sym typeface="Calibri"/>
      </a:defRPr>
    </a:lvl8pPr>
    <a:lvl9pPr indent="1828800" latinLnBrk="0">
      <a:defRPr sz="1200">
        <a:latin typeface="+mn-lt"/>
        <a:ea typeface="+mn-ea"/>
        <a:cs typeface="+mn-cs"/>
        <a:sym typeface="Calibri"/>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le Slide">
    <p:spTree>
      <p:nvGrpSpPr>
        <p:cNvPr id="1" name=""/>
        <p:cNvGrpSpPr/>
        <p:nvPr/>
      </p:nvGrpSpPr>
      <p:grpSpPr>
        <a:xfrm>
          <a:off x="0" y="0"/>
          <a:ext cx="0" cy="0"/>
          <a:chOff x="0" y="0"/>
          <a:chExt cx="0" cy="0"/>
        </a:xfrm>
      </p:grpSpPr>
      <p:pic>
        <p:nvPicPr>
          <p:cNvPr id="12" name="Picture 7" descr="Picture 7"/>
          <p:cNvPicPr>
            <a:picLocks noChangeAspect="1"/>
          </p:cNvPicPr>
          <p:nvPr/>
        </p:nvPicPr>
        <p:blipFill>
          <a:blip r:embed="rId2">
            <a:extLst/>
          </a:blip>
          <a:stretch>
            <a:fillRect/>
          </a:stretch>
        </p:blipFill>
        <p:spPr>
          <a:xfrm>
            <a:off x="0" y="0"/>
            <a:ext cx="9144000" cy="6858000"/>
          </a:xfrm>
          <a:prstGeom prst="rect">
            <a:avLst/>
          </a:prstGeom>
          <a:ln w="12700">
            <a:miter lim="400000"/>
          </a:ln>
        </p:spPr>
      </p:pic>
      <p:sp>
        <p:nvSpPr>
          <p:cNvPr id="13" name="Title Text"/>
          <p:cNvSpPr txBox="1">
            <a:spLocks noGrp="1"/>
          </p:cNvSpPr>
          <p:nvPr>
            <p:ph type="title"/>
          </p:nvPr>
        </p:nvSpPr>
        <p:spPr>
          <a:xfrm>
            <a:off x="579267" y="3429000"/>
            <a:ext cx="6120002" cy="1081384"/>
          </a:xfrm>
          <a:prstGeom prst="rect">
            <a:avLst/>
          </a:prstGeom>
        </p:spPr>
        <p:txBody>
          <a:bodyPr/>
          <a:lstStyle>
            <a:lvl1pPr>
              <a:defRPr sz="4400">
                <a:solidFill>
                  <a:srgbClr val="FFFFFF"/>
                </a:solidFill>
              </a:defRPr>
            </a:lvl1pPr>
          </a:lstStyle>
          <a:p>
            <a:r>
              <a:t>Title Text</a:t>
            </a:r>
          </a:p>
        </p:txBody>
      </p:sp>
      <p:sp>
        <p:nvSpPr>
          <p:cNvPr id="14" name="Body Level One…"/>
          <p:cNvSpPr txBox="1">
            <a:spLocks noGrp="1"/>
          </p:cNvSpPr>
          <p:nvPr>
            <p:ph type="body" sz="quarter" idx="1"/>
          </p:nvPr>
        </p:nvSpPr>
        <p:spPr>
          <a:xfrm>
            <a:off x="579267" y="4562388"/>
            <a:ext cx="6120002" cy="1080001"/>
          </a:xfrm>
          <a:prstGeom prst="rect">
            <a:avLst/>
          </a:prstGeom>
        </p:spPr>
        <p:txBody>
          <a:bodyPr/>
          <a:lstStyle>
            <a:lvl1pPr>
              <a:spcBef>
                <a:spcPts val="0"/>
              </a:spcBef>
              <a:defRPr sz="1600">
                <a:solidFill>
                  <a:srgbClr val="FFFFFF"/>
                </a:solidFill>
                <a:latin typeface="Georgia"/>
                <a:ea typeface="Georgia"/>
                <a:cs typeface="Georgia"/>
                <a:sym typeface="Georgia"/>
              </a:defRPr>
            </a:lvl1pPr>
            <a:lvl2pPr marL="0" indent="457200">
              <a:spcBef>
                <a:spcPts val="0"/>
              </a:spcBef>
              <a:buSzTx/>
              <a:buNone/>
              <a:defRPr sz="1600">
                <a:solidFill>
                  <a:srgbClr val="FFFFFF"/>
                </a:solidFill>
                <a:latin typeface="Georgia"/>
                <a:ea typeface="Georgia"/>
                <a:cs typeface="Georgia"/>
                <a:sym typeface="Georgia"/>
              </a:defRPr>
            </a:lvl2pPr>
            <a:lvl3pPr marL="0" indent="914400">
              <a:spcBef>
                <a:spcPts val="0"/>
              </a:spcBef>
              <a:buSzTx/>
              <a:buNone/>
              <a:defRPr sz="1600">
                <a:solidFill>
                  <a:srgbClr val="FFFFFF"/>
                </a:solidFill>
                <a:latin typeface="Georgia"/>
                <a:ea typeface="Georgia"/>
                <a:cs typeface="Georgia"/>
                <a:sym typeface="Georgia"/>
              </a:defRPr>
            </a:lvl3pPr>
            <a:lvl4pPr indent="1371600">
              <a:spcBef>
                <a:spcPts val="0"/>
              </a:spcBef>
              <a:defRPr sz="1600">
                <a:solidFill>
                  <a:srgbClr val="FFFFFF"/>
                </a:solidFill>
                <a:latin typeface="Georgia"/>
                <a:ea typeface="Georgia"/>
                <a:cs typeface="Georgia"/>
                <a:sym typeface="Georgia"/>
              </a:defRPr>
            </a:lvl4pPr>
            <a:lvl5pPr indent="1828800">
              <a:spcBef>
                <a:spcPts val="0"/>
              </a:spcBef>
              <a:defRPr sz="1600">
                <a:solidFill>
                  <a:srgbClr val="FFFFFF"/>
                </a:solidFill>
                <a:latin typeface="Georgia"/>
                <a:ea typeface="Georgia"/>
                <a:cs typeface="Georgia"/>
                <a:sym typeface="Georgia"/>
              </a:defRPr>
            </a:lvl5pPr>
          </a:lstStyle>
          <a:p>
            <a:r>
              <a:t>Body Level One</a:t>
            </a:r>
          </a:p>
          <a:p>
            <a:pPr lvl="1"/>
            <a:r>
              <a:t>Body Level Two</a:t>
            </a:r>
          </a:p>
          <a:p>
            <a:pPr lvl="2"/>
            <a:r>
              <a:t>Body Level Three</a:t>
            </a:r>
          </a:p>
          <a:p>
            <a:pPr lvl="3"/>
            <a:r>
              <a:t>Body Level Four</a:t>
            </a:r>
          </a:p>
          <a:p>
            <a:pPr lvl="4"/>
            <a:r>
              <a:t>Body Level Five</a:t>
            </a:r>
          </a:p>
        </p:txBody>
      </p:sp>
      <p:sp>
        <p:nvSpPr>
          <p:cNvPr id="15" name="Slide Number"/>
          <p:cNvSpPr txBox="1">
            <a:spLocks noGrp="1"/>
          </p:cNvSpPr>
          <p:nvPr>
            <p:ph type="sldNum" sz="quarter" idx="2"/>
          </p:nvPr>
        </p:nvSpPr>
        <p:spPr>
          <a:xfrm>
            <a:off x="4419600" y="6172200"/>
            <a:ext cx="2133600" cy="3683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Divider 1">
    <p:spTree>
      <p:nvGrpSpPr>
        <p:cNvPr id="1" name=""/>
        <p:cNvGrpSpPr/>
        <p:nvPr/>
      </p:nvGrpSpPr>
      <p:grpSpPr>
        <a:xfrm>
          <a:off x="0" y="0"/>
          <a:ext cx="0" cy="0"/>
          <a:chOff x="0" y="0"/>
          <a:chExt cx="0" cy="0"/>
        </a:xfrm>
      </p:grpSpPr>
      <p:pic>
        <p:nvPicPr>
          <p:cNvPr id="22" name="Picture 8" descr="Picture 8"/>
          <p:cNvPicPr>
            <a:picLocks noChangeAspect="1"/>
          </p:cNvPicPr>
          <p:nvPr/>
        </p:nvPicPr>
        <p:blipFill>
          <a:blip r:embed="rId2">
            <a:extLst/>
          </a:blip>
          <a:stretch>
            <a:fillRect/>
          </a:stretch>
        </p:blipFill>
        <p:spPr>
          <a:xfrm>
            <a:off x="0" y="0"/>
            <a:ext cx="9144000" cy="6858000"/>
          </a:xfrm>
          <a:prstGeom prst="rect">
            <a:avLst/>
          </a:prstGeom>
          <a:ln w="12700">
            <a:miter lim="400000"/>
          </a:ln>
        </p:spPr>
      </p:pic>
      <p:sp>
        <p:nvSpPr>
          <p:cNvPr id="23" name="Title Text"/>
          <p:cNvSpPr txBox="1">
            <a:spLocks noGrp="1"/>
          </p:cNvSpPr>
          <p:nvPr>
            <p:ph type="title"/>
          </p:nvPr>
        </p:nvSpPr>
        <p:spPr>
          <a:xfrm>
            <a:off x="579267" y="3987307"/>
            <a:ext cx="6120002" cy="2160000"/>
          </a:xfrm>
          <a:prstGeom prst="rect">
            <a:avLst/>
          </a:prstGeom>
        </p:spPr>
        <p:txBody>
          <a:bodyPr/>
          <a:lstStyle>
            <a:lvl1pPr>
              <a:defRPr sz="4400">
                <a:solidFill>
                  <a:srgbClr val="000000"/>
                </a:solidFill>
              </a:defRPr>
            </a:lvl1pPr>
          </a:lstStyle>
          <a:p>
            <a:r>
              <a:t>Title Text</a:t>
            </a:r>
          </a:p>
        </p:txBody>
      </p:sp>
      <p:sp>
        <p:nvSpPr>
          <p:cNvPr id="24" name="Slide Number"/>
          <p:cNvSpPr txBox="1">
            <a:spLocks noGrp="1"/>
          </p:cNvSpPr>
          <p:nvPr>
            <p:ph type="sldNum" sz="quarter" idx="2"/>
          </p:nvPr>
        </p:nvSpPr>
        <p:spPr>
          <a:prstGeom prst="rect">
            <a:avLst/>
          </a:prstGeom>
        </p:spPr>
        <p:txBody>
          <a:bodyPr/>
          <a:lstStyle>
            <a:lvl1pPr>
              <a:defRPr>
                <a:solidFill>
                  <a:srgbClr val="000000"/>
                </a:solidFill>
              </a:defRPr>
            </a:lvl1p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Quote/Breakout">
    <p:spTree>
      <p:nvGrpSpPr>
        <p:cNvPr id="1" name=""/>
        <p:cNvGrpSpPr/>
        <p:nvPr/>
      </p:nvGrpSpPr>
      <p:grpSpPr>
        <a:xfrm>
          <a:off x="0" y="0"/>
          <a:ext cx="0" cy="0"/>
          <a:chOff x="0" y="0"/>
          <a:chExt cx="0" cy="0"/>
        </a:xfrm>
      </p:grpSpPr>
      <p:sp>
        <p:nvSpPr>
          <p:cNvPr id="31" name="Rectangle 7"/>
          <p:cNvSpPr/>
          <p:nvPr/>
        </p:nvSpPr>
        <p:spPr>
          <a:xfrm>
            <a:off x="0" y="-21601"/>
            <a:ext cx="9144000" cy="6879602"/>
          </a:xfrm>
          <a:prstGeom prst="rect">
            <a:avLst/>
          </a:prstGeom>
          <a:solidFill>
            <a:srgbClr val="C2E189"/>
          </a:solidFill>
          <a:ln w="12700">
            <a:miter lim="400000"/>
          </a:ln>
        </p:spPr>
        <p:txBody>
          <a:bodyPr lIns="45719" rIns="45719" anchor="ctr"/>
          <a:lstStyle/>
          <a:p>
            <a:pPr algn="ctr">
              <a:defRPr>
                <a:solidFill>
                  <a:srgbClr val="FFFFFF"/>
                </a:solidFill>
              </a:defRPr>
            </a:pPr>
            <a:endParaRPr/>
          </a:p>
        </p:txBody>
      </p:sp>
      <p:sp>
        <p:nvSpPr>
          <p:cNvPr id="32" name="Title Text"/>
          <p:cNvSpPr txBox="1">
            <a:spLocks noGrp="1"/>
          </p:cNvSpPr>
          <p:nvPr>
            <p:ph type="title"/>
          </p:nvPr>
        </p:nvSpPr>
        <p:spPr>
          <a:xfrm>
            <a:off x="579267" y="720313"/>
            <a:ext cx="7200002" cy="5164550"/>
          </a:xfrm>
          <a:prstGeom prst="rect">
            <a:avLst/>
          </a:prstGeom>
        </p:spPr>
        <p:txBody>
          <a:bodyPr/>
          <a:lstStyle>
            <a:lvl1pPr>
              <a:lnSpc>
                <a:spcPct val="110000"/>
              </a:lnSpc>
              <a:defRPr sz="4000" i="1"/>
            </a:lvl1pPr>
          </a:lstStyle>
          <a:p>
            <a:r>
              <a:t>Title Text</a:t>
            </a:r>
          </a:p>
        </p:txBody>
      </p:sp>
      <p:sp>
        <p:nvSpPr>
          <p:cNvPr id="33" name="Slide Number"/>
          <p:cNvSpPr txBox="1">
            <a:spLocks noGrp="1"/>
          </p:cNvSpPr>
          <p:nvPr>
            <p:ph type="sldNum" sz="quarter" idx="2"/>
          </p:nvPr>
        </p:nvSpPr>
        <p:spPr>
          <a:xfrm>
            <a:off x="4419600" y="6172200"/>
            <a:ext cx="2133600" cy="3683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wo Columns">
    <p:spTree>
      <p:nvGrpSpPr>
        <p:cNvPr id="1" name=""/>
        <p:cNvGrpSpPr/>
        <p:nvPr/>
      </p:nvGrpSpPr>
      <p:grpSpPr>
        <a:xfrm>
          <a:off x="0" y="0"/>
          <a:ext cx="0" cy="0"/>
          <a:chOff x="0" y="0"/>
          <a:chExt cx="0" cy="0"/>
        </a:xfrm>
      </p:grpSpPr>
      <p:sp>
        <p:nvSpPr>
          <p:cNvPr id="50" name="Title Text"/>
          <p:cNvSpPr txBox="1">
            <a:spLocks noGrp="1"/>
          </p:cNvSpPr>
          <p:nvPr>
            <p:ph type="title"/>
          </p:nvPr>
        </p:nvSpPr>
        <p:spPr>
          <a:prstGeom prst="rect">
            <a:avLst/>
          </a:prstGeom>
        </p:spPr>
        <p:txBody>
          <a:bodyPr/>
          <a:lstStyle/>
          <a:p>
            <a:r>
              <a:t>Title Text</a:t>
            </a:r>
          </a:p>
        </p:txBody>
      </p:sp>
      <p:sp>
        <p:nvSpPr>
          <p:cNvPr id="51" name="Body Level One…"/>
          <p:cNvSpPr txBox="1">
            <a:spLocks noGrp="1"/>
          </p:cNvSpPr>
          <p:nvPr>
            <p:ph type="body" sz="half" idx="1"/>
          </p:nvPr>
        </p:nvSpPr>
        <p:spPr>
          <a:xfrm>
            <a:off x="585926" y="1125687"/>
            <a:ext cx="3785586" cy="5003229"/>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5" name="Body Level One…">
            <a:extLst>
              <a:ext uri="{FF2B5EF4-FFF2-40B4-BE49-F238E27FC236}">
                <a16:creationId xmlns:a16="http://schemas.microsoft.com/office/drawing/2014/main" id="{996BCD4B-4BFD-4E96-B5C2-385357CA0695}"/>
              </a:ext>
            </a:extLst>
          </p:cNvPr>
          <p:cNvSpPr txBox="1">
            <a:spLocks noGrp="1"/>
          </p:cNvSpPr>
          <p:nvPr>
            <p:ph type="body" sz="half" idx="10"/>
          </p:nvPr>
        </p:nvSpPr>
        <p:spPr>
          <a:xfrm>
            <a:off x="4772488" y="1125687"/>
            <a:ext cx="3785586" cy="5003229"/>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1_Two Columns">
    <p:spTree>
      <p:nvGrpSpPr>
        <p:cNvPr id="1" name=""/>
        <p:cNvGrpSpPr/>
        <p:nvPr/>
      </p:nvGrpSpPr>
      <p:grpSpPr>
        <a:xfrm>
          <a:off x="0" y="0"/>
          <a:ext cx="0" cy="0"/>
          <a:chOff x="0" y="0"/>
          <a:chExt cx="0" cy="0"/>
        </a:xfrm>
      </p:grpSpPr>
      <p:sp>
        <p:nvSpPr>
          <p:cNvPr id="69" name="Title Text"/>
          <p:cNvSpPr txBox="1">
            <a:spLocks noGrp="1"/>
          </p:cNvSpPr>
          <p:nvPr>
            <p:ph type="title"/>
          </p:nvPr>
        </p:nvSpPr>
        <p:spPr>
          <a:prstGeom prst="rect">
            <a:avLst/>
          </a:prstGeom>
        </p:spPr>
        <p:txBody>
          <a:bodyPr/>
          <a:lstStyle/>
          <a:p>
            <a:r>
              <a:t>Title Text</a:t>
            </a:r>
          </a:p>
        </p:txBody>
      </p:sp>
      <p:sp>
        <p:nvSpPr>
          <p:cNvPr id="70"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6"/>
          <p:cNvSpPr/>
          <p:nvPr/>
        </p:nvSpPr>
        <p:spPr>
          <a:xfrm>
            <a:off x="0" y="6385835"/>
            <a:ext cx="9144000" cy="472165"/>
          </a:xfrm>
          <a:prstGeom prst="rect">
            <a:avLst/>
          </a:prstGeom>
          <a:solidFill>
            <a:schemeClr val="accent5"/>
          </a:solidFill>
          <a:ln w="12700">
            <a:miter lim="400000"/>
          </a:ln>
        </p:spPr>
        <p:txBody>
          <a:bodyPr lIns="45719" rIns="45719" anchor="ctr"/>
          <a:lstStyle/>
          <a:p>
            <a:pPr algn="ctr">
              <a:defRPr>
                <a:solidFill>
                  <a:srgbClr val="FFFFFF"/>
                </a:solidFill>
              </a:defRPr>
            </a:pPr>
            <a:endParaRPr/>
          </a:p>
        </p:txBody>
      </p:sp>
      <p:sp>
        <p:nvSpPr>
          <p:cNvPr id="3" name="Title Text"/>
          <p:cNvSpPr txBox="1">
            <a:spLocks noGrp="1"/>
          </p:cNvSpPr>
          <p:nvPr>
            <p:ph type="title"/>
          </p:nvPr>
        </p:nvSpPr>
        <p:spPr>
          <a:xfrm>
            <a:off x="585926" y="472165"/>
            <a:ext cx="7972149" cy="32987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ormAutofit/>
          </a:bodyPr>
          <a:lstStyle/>
          <a:p>
            <a:r>
              <a:t>Title Text</a:t>
            </a:r>
          </a:p>
        </p:txBody>
      </p:sp>
      <p:sp>
        <p:nvSpPr>
          <p:cNvPr id="4" name="Body Level One…"/>
          <p:cNvSpPr txBox="1">
            <a:spLocks noGrp="1"/>
          </p:cNvSpPr>
          <p:nvPr>
            <p:ph type="body" idx="1"/>
          </p:nvPr>
        </p:nvSpPr>
        <p:spPr>
          <a:xfrm>
            <a:off x="585926" y="1125687"/>
            <a:ext cx="7972149" cy="500322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oAutofit/>
          </a:body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5" name="Slide Number"/>
          <p:cNvSpPr txBox="1">
            <a:spLocks noGrp="1"/>
          </p:cNvSpPr>
          <p:nvPr>
            <p:ph type="sldNum" sz="quarter" idx="2"/>
          </p:nvPr>
        </p:nvSpPr>
        <p:spPr>
          <a:xfrm>
            <a:off x="8594521" y="6541661"/>
            <a:ext cx="131968" cy="127001"/>
          </a:xfrm>
          <a:prstGeom prst="rect">
            <a:avLst/>
          </a:prstGeom>
          <a:ln w="12700">
            <a:miter lim="400000"/>
          </a:ln>
        </p:spPr>
        <p:txBody>
          <a:bodyPr wrap="none" lIns="0" tIns="0" rIns="0" bIns="0" anchor="ctr">
            <a:spAutoFit/>
          </a:bodyPr>
          <a:lstStyle>
            <a:lvl1pPr algn="r">
              <a:defRPr sz="900">
                <a:solidFill>
                  <a:srgbClr val="FFFFFF"/>
                </a:solidFill>
                <a:latin typeface="Georgia"/>
                <a:ea typeface="Georgia"/>
                <a:cs typeface="Georgia"/>
                <a:sym typeface="Georgia"/>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3" r:id="rId4"/>
    <p:sldLayoutId id="2147483655" r:id="rId5"/>
  </p:sldLayoutIdLst>
  <p:transition spd="med"/>
  <p:txStyles>
    <p:titleStyle>
      <a:lvl1pPr marL="0" marR="0" indent="0" algn="l" defTabSz="914400" rtl="0" latinLnBrk="0">
        <a:lnSpc>
          <a:spcPct val="80000"/>
        </a:lnSpc>
        <a:spcBef>
          <a:spcPts val="0"/>
        </a:spcBef>
        <a:spcAft>
          <a:spcPts val="0"/>
        </a:spcAft>
        <a:buClrTx/>
        <a:buSzTx/>
        <a:buFontTx/>
        <a:buNone/>
        <a:tabLst/>
        <a:defRPr sz="2400" b="0" i="0" u="none" strike="noStrike" cap="none" spc="0" baseline="0">
          <a:ln>
            <a:noFill/>
          </a:ln>
          <a:solidFill>
            <a:schemeClr val="accent5"/>
          </a:solidFill>
          <a:uFillTx/>
          <a:latin typeface="Georgia"/>
          <a:ea typeface="Georgia"/>
          <a:cs typeface="Georgia"/>
          <a:sym typeface="Georgia"/>
        </a:defRPr>
      </a:lvl1pPr>
      <a:lvl2pPr marL="0" marR="0" indent="0" algn="l" defTabSz="914400" rtl="0" latinLnBrk="0">
        <a:lnSpc>
          <a:spcPct val="80000"/>
        </a:lnSpc>
        <a:spcBef>
          <a:spcPts val="0"/>
        </a:spcBef>
        <a:spcAft>
          <a:spcPts val="0"/>
        </a:spcAft>
        <a:buClrTx/>
        <a:buSzTx/>
        <a:buFontTx/>
        <a:buNone/>
        <a:tabLst/>
        <a:defRPr sz="2400" b="0" i="0" u="none" strike="noStrike" cap="none" spc="0" baseline="0">
          <a:ln>
            <a:noFill/>
          </a:ln>
          <a:solidFill>
            <a:schemeClr val="accent5"/>
          </a:solidFill>
          <a:uFillTx/>
          <a:latin typeface="Georgia"/>
          <a:ea typeface="Georgia"/>
          <a:cs typeface="Georgia"/>
          <a:sym typeface="Georgia"/>
        </a:defRPr>
      </a:lvl2pPr>
      <a:lvl3pPr marL="0" marR="0" indent="0" algn="l" defTabSz="914400" rtl="0" latinLnBrk="0">
        <a:lnSpc>
          <a:spcPct val="80000"/>
        </a:lnSpc>
        <a:spcBef>
          <a:spcPts val="0"/>
        </a:spcBef>
        <a:spcAft>
          <a:spcPts val="0"/>
        </a:spcAft>
        <a:buClrTx/>
        <a:buSzTx/>
        <a:buFontTx/>
        <a:buNone/>
        <a:tabLst/>
        <a:defRPr sz="2400" b="0" i="0" u="none" strike="noStrike" cap="none" spc="0" baseline="0">
          <a:ln>
            <a:noFill/>
          </a:ln>
          <a:solidFill>
            <a:schemeClr val="accent5"/>
          </a:solidFill>
          <a:uFillTx/>
          <a:latin typeface="Georgia"/>
          <a:ea typeface="Georgia"/>
          <a:cs typeface="Georgia"/>
          <a:sym typeface="Georgia"/>
        </a:defRPr>
      </a:lvl3pPr>
      <a:lvl4pPr marL="0" marR="0" indent="0" algn="l" defTabSz="914400" rtl="0" latinLnBrk="0">
        <a:lnSpc>
          <a:spcPct val="80000"/>
        </a:lnSpc>
        <a:spcBef>
          <a:spcPts val="0"/>
        </a:spcBef>
        <a:spcAft>
          <a:spcPts val="0"/>
        </a:spcAft>
        <a:buClrTx/>
        <a:buSzTx/>
        <a:buFontTx/>
        <a:buNone/>
        <a:tabLst/>
        <a:defRPr sz="2400" b="0" i="0" u="none" strike="noStrike" cap="none" spc="0" baseline="0">
          <a:ln>
            <a:noFill/>
          </a:ln>
          <a:solidFill>
            <a:schemeClr val="accent5"/>
          </a:solidFill>
          <a:uFillTx/>
          <a:latin typeface="Georgia"/>
          <a:ea typeface="Georgia"/>
          <a:cs typeface="Georgia"/>
          <a:sym typeface="Georgia"/>
        </a:defRPr>
      </a:lvl4pPr>
      <a:lvl5pPr marL="0" marR="0" indent="0" algn="l" defTabSz="914400" rtl="0" latinLnBrk="0">
        <a:lnSpc>
          <a:spcPct val="80000"/>
        </a:lnSpc>
        <a:spcBef>
          <a:spcPts val="0"/>
        </a:spcBef>
        <a:spcAft>
          <a:spcPts val="0"/>
        </a:spcAft>
        <a:buClrTx/>
        <a:buSzTx/>
        <a:buFontTx/>
        <a:buNone/>
        <a:tabLst/>
        <a:defRPr sz="2400" b="0" i="0" u="none" strike="noStrike" cap="none" spc="0" baseline="0">
          <a:ln>
            <a:noFill/>
          </a:ln>
          <a:solidFill>
            <a:schemeClr val="accent5"/>
          </a:solidFill>
          <a:uFillTx/>
          <a:latin typeface="Georgia"/>
          <a:ea typeface="Georgia"/>
          <a:cs typeface="Georgia"/>
          <a:sym typeface="Georgia"/>
        </a:defRPr>
      </a:lvl5pPr>
      <a:lvl6pPr marL="0" marR="0" indent="0" algn="l" defTabSz="914400" rtl="0" latinLnBrk="0">
        <a:lnSpc>
          <a:spcPct val="80000"/>
        </a:lnSpc>
        <a:spcBef>
          <a:spcPts val="0"/>
        </a:spcBef>
        <a:spcAft>
          <a:spcPts val="0"/>
        </a:spcAft>
        <a:buClrTx/>
        <a:buSzTx/>
        <a:buFontTx/>
        <a:buNone/>
        <a:tabLst/>
        <a:defRPr sz="2400" b="0" i="0" u="none" strike="noStrike" cap="none" spc="0" baseline="0">
          <a:ln>
            <a:noFill/>
          </a:ln>
          <a:solidFill>
            <a:schemeClr val="accent5"/>
          </a:solidFill>
          <a:uFillTx/>
          <a:latin typeface="Georgia"/>
          <a:ea typeface="Georgia"/>
          <a:cs typeface="Georgia"/>
          <a:sym typeface="Georgia"/>
        </a:defRPr>
      </a:lvl6pPr>
      <a:lvl7pPr marL="0" marR="0" indent="0" algn="l" defTabSz="914400" rtl="0" latinLnBrk="0">
        <a:lnSpc>
          <a:spcPct val="80000"/>
        </a:lnSpc>
        <a:spcBef>
          <a:spcPts val="0"/>
        </a:spcBef>
        <a:spcAft>
          <a:spcPts val="0"/>
        </a:spcAft>
        <a:buClrTx/>
        <a:buSzTx/>
        <a:buFontTx/>
        <a:buNone/>
        <a:tabLst/>
        <a:defRPr sz="2400" b="0" i="0" u="none" strike="noStrike" cap="none" spc="0" baseline="0">
          <a:ln>
            <a:noFill/>
          </a:ln>
          <a:solidFill>
            <a:schemeClr val="accent5"/>
          </a:solidFill>
          <a:uFillTx/>
          <a:latin typeface="Georgia"/>
          <a:ea typeface="Georgia"/>
          <a:cs typeface="Georgia"/>
          <a:sym typeface="Georgia"/>
        </a:defRPr>
      </a:lvl7pPr>
      <a:lvl8pPr marL="0" marR="0" indent="0" algn="l" defTabSz="914400" rtl="0" latinLnBrk="0">
        <a:lnSpc>
          <a:spcPct val="80000"/>
        </a:lnSpc>
        <a:spcBef>
          <a:spcPts val="0"/>
        </a:spcBef>
        <a:spcAft>
          <a:spcPts val="0"/>
        </a:spcAft>
        <a:buClrTx/>
        <a:buSzTx/>
        <a:buFontTx/>
        <a:buNone/>
        <a:tabLst/>
        <a:defRPr sz="2400" b="0" i="0" u="none" strike="noStrike" cap="none" spc="0" baseline="0">
          <a:ln>
            <a:noFill/>
          </a:ln>
          <a:solidFill>
            <a:schemeClr val="accent5"/>
          </a:solidFill>
          <a:uFillTx/>
          <a:latin typeface="Georgia"/>
          <a:ea typeface="Georgia"/>
          <a:cs typeface="Georgia"/>
          <a:sym typeface="Georgia"/>
        </a:defRPr>
      </a:lvl8pPr>
      <a:lvl9pPr marL="0" marR="0" indent="0" algn="l" defTabSz="914400" rtl="0" latinLnBrk="0">
        <a:lnSpc>
          <a:spcPct val="80000"/>
        </a:lnSpc>
        <a:spcBef>
          <a:spcPts val="0"/>
        </a:spcBef>
        <a:spcAft>
          <a:spcPts val="0"/>
        </a:spcAft>
        <a:buClrTx/>
        <a:buSzTx/>
        <a:buFontTx/>
        <a:buNone/>
        <a:tabLst/>
        <a:defRPr sz="2400" b="0" i="0" u="none" strike="noStrike" cap="none" spc="0" baseline="0">
          <a:ln>
            <a:noFill/>
          </a:ln>
          <a:solidFill>
            <a:schemeClr val="accent5"/>
          </a:solidFill>
          <a:uFillTx/>
          <a:latin typeface="Georgia"/>
          <a:ea typeface="Georgia"/>
          <a:cs typeface="Georgia"/>
          <a:sym typeface="Georgia"/>
        </a:defRPr>
      </a:lvl9pPr>
    </p:titleStyle>
    <p:bodyStyle>
      <a:lvl1pPr marL="0" marR="0" indent="0" algn="l" defTabSz="914400" rtl="0" latinLnBrk="0">
        <a:lnSpc>
          <a:spcPct val="100000"/>
        </a:lnSpc>
        <a:spcBef>
          <a:spcPts val="600"/>
        </a:spcBef>
        <a:spcAft>
          <a:spcPts val="0"/>
        </a:spcAft>
        <a:buClrTx/>
        <a:buSzTx/>
        <a:buFontTx/>
        <a:buNone/>
        <a:tabLst/>
        <a:defRPr sz="1200" b="1" i="0" u="none" strike="noStrike" cap="none" spc="0" baseline="0">
          <a:ln>
            <a:noFill/>
          </a:ln>
          <a:solidFill>
            <a:srgbClr val="000000"/>
          </a:solidFill>
          <a:uFillTx/>
          <a:latin typeface="Arial"/>
          <a:ea typeface="Arial"/>
          <a:cs typeface="Arial"/>
          <a:sym typeface="Arial"/>
        </a:defRPr>
      </a:lvl1pPr>
      <a:lvl2pPr marL="596265" marR="0" indent="-329565" algn="l" defTabSz="914400" rtl="0" latinLnBrk="0">
        <a:lnSpc>
          <a:spcPct val="100000"/>
        </a:lnSpc>
        <a:spcBef>
          <a:spcPts val="600"/>
        </a:spcBef>
        <a:spcAft>
          <a:spcPts val="0"/>
        </a:spcAft>
        <a:buClrTx/>
        <a:buSzPct val="100000"/>
        <a:buFontTx/>
        <a:buChar char="•"/>
        <a:tabLst/>
        <a:defRPr sz="1000" b="0" i="0" u="none" strike="noStrike" cap="none" spc="0" baseline="0">
          <a:ln>
            <a:noFill/>
          </a:ln>
          <a:solidFill>
            <a:srgbClr val="000000"/>
          </a:solidFill>
          <a:uFillTx/>
          <a:latin typeface="Arial"/>
          <a:ea typeface="Arial"/>
          <a:cs typeface="Arial"/>
          <a:sym typeface="Arial"/>
        </a:defRPr>
      </a:lvl2pPr>
      <a:lvl3pPr marL="862965" marR="0" indent="-329565" algn="l" defTabSz="914400" rtl="0" latinLnBrk="0">
        <a:lnSpc>
          <a:spcPct val="100000"/>
        </a:lnSpc>
        <a:spcBef>
          <a:spcPts val="600"/>
        </a:spcBef>
        <a:spcAft>
          <a:spcPts val="0"/>
        </a:spcAft>
        <a:buClrTx/>
        <a:buSzPct val="100000"/>
        <a:buFontTx/>
        <a:buChar char="–"/>
        <a:tabLst/>
        <a:defRPr sz="1000" b="0" i="0" u="none" strike="noStrike" cap="none" spc="0" baseline="0">
          <a:ln>
            <a:noFill/>
          </a:ln>
          <a:solidFill>
            <a:srgbClr val="000000"/>
          </a:solidFill>
          <a:uFillTx/>
          <a:latin typeface="Arial"/>
          <a:ea typeface="Arial"/>
          <a:cs typeface="Arial"/>
          <a:sym typeface="Arial"/>
        </a:defRPr>
      </a:lvl3pPr>
      <a:lvl4pPr marL="0" marR="0" indent="808037" algn="l" defTabSz="914400" rtl="0" latinLnBrk="0">
        <a:lnSpc>
          <a:spcPct val="100000"/>
        </a:lnSpc>
        <a:spcBef>
          <a:spcPts val="600"/>
        </a:spcBef>
        <a:spcAft>
          <a:spcPts val="0"/>
        </a:spcAft>
        <a:buClrTx/>
        <a:buSzTx/>
        <a:buFontTx/>
        <a:buNone/>
        <a:tabLst/>
        <a:defRPr sz="1000" b="0" i="0" u="none" strike="noStrike" cap="none" spc="0" baseline="0">
          <a:ln>
            <a:noFill/>
          </a:ln>
          <a:solidFill>
            <a:srgbClr val="000000"/>
          </a:solidFill>
          <a:uFillTx/>
          <a:latin typeface="Arial"/>
          <a:ea typeface="Arial"/>
          <a:cs typeface="Arial"/>
          <a:sym typeface="Arial"/>
        </a:defRPr>
      </a:lvl4pPr>
      <a:lvl5pPr marL="0" marR="0" indent="1074737" algn="l" defTabSz="914400" rtl="0" latinLnBrk="0">
        <a:lnSpc>
          <a:spcPct val="100000"/>
        </a:lnSpc>
        <a:spcBef>
          <a:spcPts val="600"/>
        </a:spcBef>
        <a:spcAft>
          <a:spcPts val="0"/>
        </a:spcAft>
        <a:buClrTx/>
        <a:buSzTx/>
        <a:buFontTx/>
        <a:buNone/>
        <a:tabLst/>
        <a:defRPr sz="1000" b="0" i="0" u="none" strike="noStrike" cap="none" spc="0" baseline="0">
          <a:ln>
            <a:noFill/>
          </a:ln>
          <a:solidFill>
            <a:srgbClr val="000000"/>
          </a:solidFill>
          <a:uFillTx/>
          <a:latin typeface="Arial"/>
          <a:ea typeface="Arial"/>
          <a:cs typeface="Arial"/>
          <a:sym typeface="Arial"/>
        </a:defRPr>
      </a:lvl5pPr>
      <a:lvl6pPr marL="2423160" marR="0" indent="-137160" algn="l" defTabSz="914400" rtl="0" latinLnBrk="0">
        <a:lnSpc>
          <a:spcPct val="100000"/>
        </a:lnSpc>
        <a:spcBef>
          <a:spcPts val="600"/>
        </a:spcBef>
        <a:spcAft>
          <a:spcPts val="0"/>
        </a:spcAft>
        <a:buClrTx/>
        <a:buSzPct val="100000"/>
        <a:buFontTx/>
        <a:buChar char="•"/>
        <a:tabLst/>
        <a:defRPr sz="1200" b="1" i="0" u="none" strike="noStrike" cap="none" spc="0" baseline="0">
          <a:ln>
            <a:noFill/>
          </a:ln>
          <a:solidFill>
            <a:srgbClr val="000000"/>
          </a:solidFill>
          <a:uFillTx/>
          <a:latin typeface="Arial"/>
          <a:ea typeface="Arial"/>
          <a:cs typeface="Arial"/>
          <a:sym typeface="Arial"/>
        </a:defRPr>
      </a:lvl6pPr>
      <a:lvl7pPr marL="2880360" marR="0" indent="-137160" algn="l" defTabSz="914400" rtl="0" latinLnBrk="0">
        <a:lnSpc>
          <a:spcPct val="100000"/>
        </a:lnSpc>
        <a:spcBef>
          <a:spcPts val="600"/>
        </a:spcBef>
        <a:spcAft>
          <a:spcPts val="0"/>
        </a:spcAft>
        <a:buClrTx/>
        <a:buSzPct val="100000"/>
        <a:buFontTx/>
        <a:buChar char="•"/>
        <a:tabLst/>
        <a:defRPr sz="1200" b="1" i="0" u="none" strike="noStrike" cap="none" spc="0" baseline="0">
          <a:ln>
            <a:noFill/>
          </a:ln>
          <a:solidFill>
            <a:srgbClr val="000000"/>
          </a:solidFill>
          <a:uFillTx/>
          <a:latin typeface="Arial"/>
          <a:ea typeface="Arial"/>
          <a:cs typeface="Arial"/>
          <a:sym typeface="Arial"/>
        </a:defRPr>
      </a:lvl7pPr>
      <a:lvl8pPr marL="3337559" marR="0" indent="-137159" algn="l" defTabSz="914400" rtl="0" latinLnBrk="0">
        <a:lnSpc>
          <a:spcPct val="100000"/>
        </a:lnSpc>
        <a:spcBef>
          <a:spcPts val="600"/>
        </a:spcBef>
        <a:spcAft>
          <a:spcPts val="0"/>
        </a:spcAft>
        <a:buClrTx/>
        <a:buSzPct val="100000"/>
        <a:buFontTx/>
        <a:buChar char="•"/>
        <a:tabLst/>
        <a:defRPr sz="1200" b="1" i="0" u="none" strike="noStrike" cap="none" spc="0" baseline="0">
          <a:ln>
            <a:noFill/>
          </a:ln>
          <a:solidFill>
            <a:srgbClr val="000000"/>
          </a:solidFill>
          <a:uFillTx/>
          <a:latin typeface="Arial"/>
          <a:ea typeface="Arial"/>
          <a:cs typeface="Arial"/>
          <a:sym typeface="Arial"/>
        </a:defRPr>
      </a:lvl8pPr>
      <a:lvl9pPr marL="3794759" marR="0" indent="-137159" algn="l" defTabSz="914400" rtl="0" latinLnBrk="0">
        <a:lnSpc>
          <a:spcPct val="100000"/>
        </a:lnSpc>
        <a:spcBef>
          <a:spcPts val="600"/>
        </a:spcBef>
        <a:spcAft>
          <a:spcPts val="0"/>
        </a:spcAft>
        <a:buClrTx/>
        <a:buSzPct val="100000"/>
        <a:buFontTx/>
        <a:buChar char="•"/>
        <a:tabLst/>
        <a:defRPr sz="1200" b="1" i="0" u="none" strike="noStrike" cap="none" spc="0" baseline="0">
          <a:ln>
            <a:noFill/>
          </a:ln>
          <a:solidFill>
            <a:srgbClr val="000000"/>
          </a:solidFill>
          <a:uFillTx/>
          <a:latin typeface="Arial"/>
          <a:ea typeface="Arial"/>
          <a:cs typeface="Arial"/>
          <a:sym typeface="Arial"/>
        </a:defRPr>
      </a:lvl9pPr>
    </p:bodyStyle>
    <p:otherStyle>
      <a:lvl1pPr marL="0" marR="0" indent="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1pPr>
      <a:lvl2pPr marL="0" marR="0" indent="45720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2pPr>
      <a:lvl3pPr marL="0" marR="0" indent="91440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3pPr>
      <a:lvl4pPr marL="0" marR="0" indent="137160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4pPr>
      <a:lvl5pPr marL="0" marR="0" indent="182880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5pPr>
      <a:lvl6pPr marL="0" marR="0" indent="228600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6pPr>
      <a:lvl7pPr marL="0" marR="0" indent="274320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7pPr>
      <a:lvl8pPr marL="0" marR="0" indent="320040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8pPr>
      <a:lvl9pPr marL="0" marR="0" indent="365760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 name="Title 1"/>
          <p:cNvSpPr txBox="1"/>
          <p:nvPr/>
        </p:nvSpPr>
        <p:spPr>
          <a:xfrm>
            <a:off x="467544" y="3356991"/>
            <a:ext cx="6552728" cy="1143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lvl1pPr>
              <a:lnSpc>
                <a:spcPct val="80000"/>
              </a:lnSpc>
              <a:defRPr sz="4400">
                <a:solidFill>
                  <a:srgbClr val="FFFFFF"/>
                </a:solidFill>
                <a:latin typeface="Georgia"/>
                <a:ea typeface="Georgia"/>
                <a:cs typeface="Georgia"/>
                <a:sym typeface="Georgia"/>
              </a:defRPr>
            </a:lvl1pPr>
          </a:lstStyle>
          <a:p>
            <a:r>
              <a:t>Port Augusta Consultation Summary</a:t>
            </a:r>
          </a:p>
        </p:txBody>
      </p:sp>
      <p:sp>
        <p:nvSpPr>
          <p:cNvPr id="125" name="Subtitle 2"/>
          <p:cNvSpPr txBox="1"/>
          <p:nvPr/>
        </p:nvSpPr>
        <p:spPr>
          <a:xfrm>
            <a:off x="467543" y="4490380"/>
            <a:ext cx="6120002" cy="9652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p>
            <a:pPr>
              <a:defRPr sz="1600" b="1">
                <a:solidFill>
                  <a:srgbClr val="FFFFFF"/>
                </a:solidFill>
                <a:latin typeface="Georgia"/>
                <a:ea typeface="Georgia"/>
                <a:cs typeface="Georgia"/>
                <a:sym typeface="Georgia"/>
              </a:defRPr>
            </a:pPr>
            <a:r>
              <a:t>Fourth Action Plan of the </a:t>
            </a:r>
            <a:r>
              <a:rPr i="1"/>
              <a:t>National Plan to Reduce Violence against Women and their Children 2010-2022</a:t>
            </a:r>
          </a:p>
          <a:p>
            <a:pPr>
              <a:defRPr sz="1600" b="1">
                <a:solidFill>
                  <a:srgbClr val="FFFFFF"/>
                </a:solidFill>
                <a:latin typeface="Georgia"/>
                <a:ea typeface="Georgia"/>
                <a:cs typeface="Georgia"/>
                <a:sym typeface="Georgia"/>
              </a:defRPr>
            </a:pPr>
            <a:endParaRPr i="1"/>
          </a:p>
          <a:p>
            <a:pPr>
              <a:defRPr sz="1600" b="1">
                <a:solidFill>
                  <a:srgbClr val="FFFFFF"/>
                </a:solidFill>
                <a:latin typeface="Georgia"/>
                <a:ea typeface="Georgia"/>
                <a:cs typeface="Georgia"/>
                <a:sym typeface="Georgia"/>
              </a:defRPr>
            </a:pPr>
            <a:r>
              <a:t>Summary of Consultation - 18 September 2018</a:t>
            </a:r>
          </a:p>
        </p:txBody>
      </p:sp>
      <p:sp>
        <p:nvSpPr>
          <p:cNvPr id="4" name="Rectangle 3">
            <a:extLst>
              <a:ext uri="{FF2B5EF4-FFF2-40B4-BE49-F238E27FC236}">
                <a16:creationId xmlns:a16="http://schemas.microsoft.com/office/drawing/2014/main" id="{14C40FB0-16DD-4CF2-9AEB-3EC80BEC46B9}"/>
              </a:ext>
            </a:extLst>
          </p:cNvPr>
          <p:cNvSpPr/>
          <p:nvPr/>
        </p:nvSpPr>
        <p:spPr>
          <a:xfrm>
            <a:off x="2132613" y="6086651"/>
            <a:ext cx="3835515" cy="400110"/>
          </a:xfrm>
          <a:prstGeom prst="rect">
            <a:avLst/>
          </a:prstGeom>
        </p:spPr>
        <p:txBody>
          <a:bodyPr wrap="square">
            <a:spAutoFit/>
          </a:bodyPr>
          <a:lstStyle/>
          <a:p>
            <a:pPr>
              <a:defRPr b="0"/>
            </a:pPr>
            <a:r>
              <a:rPr lang="en-AU" sz="1000" dirty="0">
                <a:solidFill>
                  <a:schemeClr val="bg1"/>
                </a:solidFill>
              </a:rPr>
              <a:t>Community engagement workshops facilitated by ThinkPlace, and report written in collaboration between ThinkPlace and DSS.</a:t>
            </a:r>
          </a:p>
        </p:txBody>
      </p:sp>
      <p:grpSp>
        <p:nvGrpSpPr>
          <p:cNvPr id="5" name="Group 112">
            <a:extLst>
              <a:ext uri="{FF2B5EF4-FFF2-40B4-BE49-F238E27FC236}">
                <a16:creationId xmlns:a16="http://schemas.microsoft.com/office/drawing/2014/main" id="{66A32D45-2C07-4152-A382-D6C4F83B5400}"/>
              </a:ext>
            </a:extLst>
          </p:cNvPr>
          <p:cNvGrpSpPr>
            <a:grpSpLocks noChangeAspect="1"/>
          </p:cNvGrpSpPr>
          <p:nvPr/>
        </p:nvGrpSpPr>
        <p:grpSpPr bwMode="auto">
          <a:xfrm>
            <a:off x="467543" y="6115030"/>
            <a:ext cx="1331845" cy="295966"/>
            <a:chOff x="632" y="2931"/>
            <a:chExt cx="1602" cy="356"/>
          </a:xfrm>
        </p:grpSpPr>
        <p:sp>
          <p:nvSpPr>
            <p:cNvPr id="6" name="AutoShape 111">
              <a:extLst>
                <a:ext uri="{FF2B5EF4-FFF2-40B4-BE49-F238E27FC236}">
                  <a16:creationId xmlns:a16="http://schemas.microsoft.com/office/drawing/2014/main" id="{6F2DB064-2E45-4E5E-915B-76B28D3A3B5B}"/>
                </a:ext>
              </a:extLst>
            </p:cNvPr>
            <p:cNvSpPr>
              <a:spLocks noChangeAspect="1" noChangeArrowheads="1" noTextEdit="1"/>
            </p:cNvSpPr>
            <p:nvPr/>
          </p:nvSpPr>
          <p:spPr bwMode="auto">
            <a:xfrm>
              <a:off x="632" y="2931"/>
              <a:ext cx="1602" cy="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7" name="Freeform 113">
              <a:extLst>
                <a:ext uri="{FF2B5EF4-FFF2-40B4-BE49-F238E27FC236}">
                  <a16:creationId xmlns:a16="http://schemas.microsoft.com/office/drawing/2014/main" id="{26876E54-0B6E-48AE-B269-B50FE320F3A9}"/>
                </a:ext>
              </a:extLst>
            </p:cNvPr>
            <p:cNvSpPr>
              <a:spLocks/>
            </p:cNvSpPr>
            <p:nvPr/>
          </p:nvSpPr>
          <p:spPr bwMode="auto">
            <a:xfrm>
              <a:off x="745" y="2932"/>
              <a:ext cx="159" cy="139"/>
            </a:xfrm>
            <a:custGeom>
              <a:avLst/>
              <a:gdLst>
                <a:gd name="T0" fmla="*/ 137 w 137"/>
                <a:gd name="T1" fmla="*/ 69 h 119"/>
                <a:gd name="T2" fmla="*/ 68 w 137"/>
                <a:gd name="T3" fmla="*/ 0 h 119"/>
                <a:gd name="T4" fmla="*/ 0 w 137"/>
                <a:gd name="T5" fmla="*/ 69 h 119"/>
                <a:gd name="T6" fmla="*/ 0 w 137"/>
                <a:gd name="T7" fmla="*/ 119 h 119"/>
                <a:gd name="T8" fmla="*/ 68 w 137"/>
                <a:gd name="T9" fmla="*/ 79 h 119"/>
                <a:gd name="T10" fmla="*/ 137 w 137"/>
                <a:gd name="T11" fmla="*/ 119 h 119"/>
                <a:gd name="T12" fmla="*/ 137 w 137"/>
                <a:gd name="T13" fmla="*/ 69 h 119"/>
              </a:gdLst>
              <a:ahLst/>
              <a:cxnLst>
                <a:cxn ang="0">
                  <a:pos x="T0" y="T1"/>
                </a:cxn>
                <a:cxn ang="0">
                  <a:pos x="T2" y="T3"/>
                </a:cxn>
                <a:cxn ang="0">
                  <a:pos x="T4" y="T5"/>
                </a:cxn>
                <a:cxn ang="0">
                  <a:pos x="T6" y="T7"/>
                </a:cxn>
                <a:cxn ang="0">
                  <a:pos x="T8" y="T9"/>
                </a:cxn>
                <a:cxn ang="0">
                  <a:pos x="T10" y="T11"/>
                </a:cxn>
                <a:cxn ang="0">
                  <a:pos x="T12" y="T13"/>
                </a:cxn>
              </a:cxnLst>
              <a:rect l="0" t="0" r="r" b="b"/>
              <a:pathLst>
                <a:path w="137" h="119">
                  <a:moveTo>
                    <a:pt x="137" y="69"/>
                  </a:moveTo>
                  <a:cubicBezTo>
                    <a:pt x="137" y="31"/>
                    <a:pt x="106" y="0"/>
                    <a:pt x="68" y="0"/>
                  </a:cubicBezTo>
                  <a:cubicBezTo>
                    <a:pt x="30" y="0"/>
                    <a:pt x="0" y="31"/>
                    <a:pt x="0" y="69"/>
                  </a:cubicBezTo>
                  <a:cubicBezTo>
                    <a:pt x="0" y="119"/>
                    <a:pt x="0" y="119"/>
                    <a:pt x="0" y="119"/>
                  </a:cubicBezTo>
                  <a:cubicBezTo>
                    <a:pt x="68" y="79"/>
                    <a:pt x="68" y="79"/>
                    <a:pt x="68" y="79"/>
                  </a:cubicBezTo>
                  <a:cubicBezTo>
                    <a:pt x="137" y="119"/>
                    <a:pt x="137" y="119"/>
                    <a:pt x="137" y="119"/>
                  </a:cubicBezTo>
                  <a:lnTo>
                    <a:pt x="137" y="6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8" name="Freeform 114">
              <a:extLst>
                <a:ext uri="{FF2B5EF4-FFF2-40B4-BE49-F238E27FC236}">
                  <a16:creationId xmlns:a16="http://schemas.microsoft.com/office/drawing/2014/main" id="{4AABFE98-6024-4EF6-930C-E1AD0DEF67BC}"/>
                </a:ext>
              </a:extLst>
            </p:cNvPr>
            <p:cNvSpPr>
              <a:spLocks/>
            </p:cNvSpPr>
            <p:nvPr/>
          </p:nvSpPr>
          <p:spPr bwMode="auto">
            <a:xfrm>
              <a:off x="846" y="3109"/>
              <a:ext cx="171" cy="180"/>
            </a:xfrm>
            <a:custGeom>
              <a:avLst/>
              <a:gdLst>
                <a:gd name="T0" fmla="*/ 144 w 148"/>
                <a:gd name="T1" fmla="*/ 66 h 155"/>
                <a:gd name="T2" fmla="*/ 112 w 148"/>
                <a:gd name="T3" fmla="*/ 25 h 155"/>
                <a:gd name="T4" fmla="*/ 68 w 148"/>
                <a:gd name="T5" fmla="*/ 0 h 155"/>
                <a:gd name="T6" fmla="*/ 68 w 148"/>
                <a:gd name="T7" fmla="*/ 79 h 155"/>
                <a:gd name="T8" fmla="*/ 0 w 148"/>
                <a:gd name="T9" fmla="*/ 118 h 155"/>
                <a:gd name="T10" fmla="*/ 43 w 148"/>
                <a:gd name="T11" fmla="*/ 143 h 155"/>
                <a:gd name="T12" fmla="*/ 95 w 148"/>
                <a:gd name="T13" fmla="*/ 150 h 155"/>
                <a:gd name="T14" fmla="*/ 137 w 148"/>
                <a:gd name="T15" fmla="*/ 118 h 155"/>
                <a:gd name="T16" fmla="*/ 144 w 148"/>
                <a:gd name="T17" fmla="*/ 66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8" h="155">
                  <a:moveTo>
                    <a:pt x="144" y="66"/>
                  </a:moveTo>
                  <a:cubicBezTo>
                    <a:pt x="139" y="49"/>
                    <a:pt x="128" y="34"/>
                    <a:pt x="112" y="25"/>
                  </a:cubicBezTo>
                  <a:cubicBezTo>
                    <a:pt x="68" y="0"/>
                    <a:pt x="68" y="0"/>
                    <a:pt x="68" y="0"/>
                  </a:cubicBezTo>
                  <a:cubicBezTo>
                    <a:pt x="68" y="79"/>
                    <a:pt x="68" y="79"/>
                    <a:pt x="68" y="79"/>
                  </a:cubicBezTo>
                  <a:cubicBezTo>
                    <a:pt x="0" y="118"/>
                    <a:pt x="0" y="118"/>
                    <a:pt x="0" y="118"/>
                  </a:cubicBezTo>
                  <a:cubicBezTo>
                    <a:pt x="43" y="143"/>
                    <a:pt x="43" y="143"/>
                    <a:pt x="43" y="143"/>
                  </a:cubicBezTo>
                  <a:cubicBezTo>
                    <a:pt x="59" y="152"/>
                    <a:pt x="78" y="155"/>
                    <a:pt x="95" y="150"/>
                  </a:cubicBezTo>
                  <a:cubicBezTo>
                    <a:pt x="113" y="145"/>
                    <a:pt x="128" y="134"/>
                    <a:pt x="137" y="118"/>
                  </a:cubicBezTo>
                  <a:cubicBezTo>
                    <a:pt x="146" y="102"/>
                    <a:pt x="148" y="84"/>
                    <a:pt x="144" y="6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9" name="Freeform 115">
              <a:extLst>
                <a:ext uri="{FF2B5EF4-FFF2-40B4-BE49-F238E27FC236}">
                  <a16:creationId xmlns:a16="http://schemas.microsoft.com/office/drawing/2014/main" id="{0E45C507-576A-477A-A16E-AC05A3727F9C}"/>
                </a:ext>
              </a:extLst>
            </p:cNvPr>
            <p:cNvSpPr>
              <a:spLocks/>
            </p:cNvSpPr>
            <p:nvPr/>
          </p:nvSpPr>
          <p:spPr bwMode="auto">
            <a:xfrm>
              <a:off x="631" y="3109"/>
              <a:ext cx="171" cy="180"/>
            </a:xfrm>
            <a:custGeom>
              <a:avLst/>
              <a:gdLst>
                <a:gd name="T0" fmla="*/ 80 w 148"/>
                <a:gd name="T1" fmla="*/ 0 h 155"/>
                <a:gd name="T2" fmla="*/ 36 w 148"/>
                <a:gd name="T3" fmla="*/ 25 h 155"/>
                <a:gd name="T4" fmla="*/ 5 w 148"/>
                <a:gd name="T5" fmla="*/ 66 h 155"/>
                <a:gd name="T6" fmla="*/ 11 w 148"/>
                <a:gd name="T7" fmla="*/ 118 h 155"/>
                <a:gd name="T8" fmla="*/ 53 w 148"/>
                <a:gd name="T9" fmla="*/ 150 h 155"/>
                <a:gd name="T10" fmla="*/ 105 w 148"/>
                <a:gd name="T11" fmla="*/ 143 h 155"/>
                <a:gd name="T12" fmla="*/ 148 w 148"/>
                <a:gd name="T13" fmla="*/ 118 h 155"/>
                <a:gd name="T14" fmla="*/ 80 w 148"/>
                <a:gd name="T15" fmla="*/ 79 h 155"/>
                <a:gd name="T16" fmla="*/ 80 w 148"/>
                <a:gd name="T17" fmla="*/ 0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8" h="155">
                  <a:moveTo>
                    <a:pt x="80" y="0"/>
                  </a:moveTo>
                  <a:cubicBezTo>
                    <a:pt x="36" y="25"/>
                    <a:pt x="36" y="25"/>
                    <a:pt x="36" y="25"/>
                  </a:cubicBezTo>
                  <a:cubicBezTo>
                    <a:pt x="21" y="34"/>
                    <a:pt x="9" y="49"/>
                    <a:pt x="5" y="66"/>
                  </a:cubicBezTo>
                  <a:cubicBezTo>
                    <a:pt x="0" y="84"/>
                    <a:pt x="2" y="102"/>
                    <a:pt x="11" y="118"/>
                  </a:cubicBezTo>
                  <a:cubicBezTo>
                    <a:pt x="21" y="134"/>
                    <a:pt x="35" y="145"/>
                    <a:pt x="53" y="150"/>
                  </a:cubicBezTo>
                  <a:cubicBezTo>
                    <a:pt x="71" y="155"/>
                    <a:pt x="89" y="152"/>
                    <a:pt x="105" y="143"/>
                  </a:cubicBezTo>
                  <a:cubicBezTo>
                    <a:pt x="148" y="118"/>
                    <a:pt x="148" y="118"/>
                    <a:pt x="148" y="118"/>
                  </a:cubicBezTo>
                  <a:cubicBezTo>
                    <a:pt x="80" y="79"/>
                    <a:pt x="80" y="79"/>
                    <a:pt x="80" y="79"/>
                  </a:cubicBezTo>
                  <a:lnTo>
                    <a:pt x="8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0" name="Freeform 116">
              <a:extLst>
                <a:ext uri="{FF2B5EF4-FFF2-40B4-BE49-F238E27FC236}">
                  <a16:creationId xmlns:a16="http://schemas.microsoft.com/office/drawing/2014/main" id="{B4E1F828-ECAE-4754-A854-5827EADB6036}"/>
                </a:ext>
              </a:extLst>
            </p:cNvPr>
            <p:cNvSpPr>
              <a:spLocks/>
            </p:cNvSpPr>
            <p:nvPr/>
          </p:nvSpPr>
          <p:spPr bwMode="auto">
            <a:xfrm>
              <a:off x="756" y="3050"/>
              <a:ext cx="136" cy="79"/>
            </a:xfrm>
            <a:custGeom>
              <a:avLst/>
              <a:gdLst>
                <a:gd name="T0" fmla="*/ 68 w 136"/>
                <a:gd name="T1" fmla="*/ 0 h 79"/>
                <a:gd name="T2" fmla="*/ 0 w 136"/>
                <a:gd name="T3" fmla="*/ 39 h 79"/>
                <a:gd name="T4" fmla="*/ 68 w 136"/>
                <a:gd name="T5" fmla="*/ 79 h 79"/>
                <a:gd name="T6" fmla="*/ 136 w 136"/>
                <a:gd name="T7" fmla="*/ 39 h 79"/>
                <a:gd name="T8" fmla="*/ 68 w 136"/>
                <a:gd name="T9" fmla="*/ 0 h 79"/>
              </a:gdLst>
              <a:ahLst/>
              <a:cxnLst>
                <a:cxn ang="0">
                  <a:pos x="T0" y="T1"/>
                </a:cxn>
                <a:cxn ang="0">
                  <a:pos x="T2" y="T3"/>
                </a:cxn>
                <a:cxn ang="0">
                  <a:pos x="T4" y="T5"/>
                </a:cxn>
                <a:cxn ang="0">
                  <a:pos x="T6" y="T7"/>
                </a:cxn>
                <a:cxn ang="0">
                  <a:pos x="T8" y="T9"/>
                </a:cxn>
              </a:cxnLst>
              <a:rect l="0" t="0" r="r" b="b"/>
              <a:pathLst>
                <a:path w="136" h="79">
                  <a:moveTo>
                    <a:pt x="68" y="0"/>
                  </a:moveTo>
                  <a:lnTo>
                    <a:pt x="0" y="39"/>
                  </a:lnTo>
                  <a:lnTo>
                    <a:pt x="68" y="79"/>
                  </a:lnTo>
                  <a:lnTo>
                    <a:pt x="136" y="39"/>
                  </a:lnTo>
                  <a:lnTo>
                    <a:pt x="68"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11" name="Freeform 117">
              <a:extLst>
                <a:ext uri="{FF2B5EF4-FFF2-40B4-BE49-F238E27FC236}">
                  <a16:creationId xmlns:a16="http://schemas.microsoft.com/office/drawing/2014/main" id="{2B1DEF8F-DF14-4CB0-A7D4-3BDCC02EA0D3}"/>
                </a:ext>
              </a:extLst>
            </p:cNvPr>
            <p:cNvSpPr>
              <a:spLocks/>
            </p:cNvSpPr>
            <p:nvPr/>
          </p:nvSpPr>
          <p:spPr bwMode="auto">
            <a:xfrm>
              <a:off x="745" y="3109"/>
              <a:ext cx="68" cy="119"/>
            </a:xfrm>
            <a:custGeom>
              <a:avLst/>
              <a:gdLst>
                <a:gd name="T0" fmla="*/ 0 w 68"/>
                <a:gd name="T1" fmla="*/ 79 h 119"/>
                <a:gd name="T2" fmla="*/ 68 w 68"/>
                <a:gd name="T3" fmla="*/ 119 h 119"/>
                <a:gd name="T4" fmla="*/ 68 w 68"/>
                <a:gd name="T5" fmla="*/ 40 h 119"/>
                <a:gd name="T6" fmla="*/ 0 w 68"/>
                <a:gd name="T7" fmla="*/ 0 h 119"/>
                <a:gd name="T8" fmla="*/ 0 w 68"/>
                <a:gd name="T9" fmla="*/ 79 h 119"/>
              </a:gdLst>
              <a:ahLst/>
              <a:cxnLst>
                <a:cxn ang="0">
                  <a:pos x="T0" y="T1"/>
                </a:cxn>
                <a:cxn ang="0">
                  <a:pos x="T2" y="T3"/>
                </a:cxn>
                <a:cxn ang="0">
                  <a:pos x="T4" y="T5"/>
                </a:cxn>
                <a:cxn ang="0">
                  <a:pos x="T6" y="T7"/>
                </a:cxn>
                <a:cxn ang="0">
                  <a:pos x="T8" y="T9"/>
                </a:cxn>
              </a:cxnLst>
              <a:rect l="0" t="0" r="r" b="b"/>
              <a:pathLst>
                <a:path w="68" h="119">
                  <a:moveTo>
                    <a:pt x="0" y="79"/>
                  </a:moveTo>
                  <a:lnTo>
                    <a:pt x="68" y="119"/>
                  </a:lnTo>
                  <a:lnTo>
                    <a:pt x="68" y="40"/>
                  </a:lnTo>
                  <a:lnTo>
                    <a:pt x="0" y="0"/>
                  </a:lnTo>
                  <a:lnTo>
                    <a:pt x="0" y="7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2" name="Freeform 118">
              <a:extLst>
                <a:ext uri="{FF2B5EF4-FFF2-40B4-BE49-F238E27FC236}">
                  <a16:creationId xmlns:a16="http://schemas.microsoft.com/office/drawing/2014/main" id="{87069034-0BAC-4186-B7FE-FC8816EA9CDA}"/>
                </a:ext>
              </a:extLst>
            </p:cNvPr>
            <p:cNvSpPr>
              <a:spLocks/>
            </p:cNvSpPr>
            <p:nvPr/>
          </p:nvSpPr>
          <p:spPr bwMode="auto">
            <a:xfrm>
              <a:off x="835" y="3109"/>
              <a:ext cx="69" cy="119"/>
            </a:xfrm>
            <a:custGeom>
              <a:avLst/>
              <a:gdLst>
                <a:gd name="T0" fmla="*/ 69 w 69"/>
                <a:gd name="T1" fmla="*/ 0 h 119"/>
                <a:gd name="T2" fmla="*/ 0 w 69"/>
                <a:gd name="T3" fmla="*/ 40 h 119"/>
                <a:gd name="T4" fmla="*/ 0 w 69"/>
                <a:gd name="T5" fmla="*/ 119 h 119"/>
                <a:gd name="T6" fmla="*/ 69 w 69"/>
                <a:gd name="T7" fmla="*/ 79 h 119"/>
                <a:gd name="T8" fmla="*/ 69 w 69"/>
                <a:gd name="T9" fmla="*/ 0 h 119"/>
              </a:gdLst>
              <a:ahLst/>
              <a:cxnLst>
                <a:cxn ang="0">
                  <a:pos x="T0" y="T1"/>
                </a:cxn>
                <a:cxn ang="0">
                  <a:pos x="T2" y="T3"/>
                </a:cxn>
                <a:cxn ang="0">
                  <a:pos x="T4" y="T5"/>
                </a:cxn>
                <a:cxn ang="0">
                  <a:pos x="T6" y="T7"/>
                </a:cxn>
                <a:cxn ang="0">
                  <a:pos x="T8" y="T9"/>
                </a:cxn>
              </a:cxnLst>
              <a:rect l="0" t="0" r="r" b="b"/>
              <a:pathLst>
                <a:path w="69" h="119">
                  <a:moveTo>
                    <a:pt x="69" y="0"/>
                  </a:moveTo>
                  <a:lnTo>
                    <a:pt x="0" y="40"/>
                  </a:lnTo>
                  <a:lnTo>
                    <a:pt x="0" y="119"/>
                  </a:lnTo>
                  <a:lnTo>
                    <a:pt x="69" y="79"/>
                  </a:lnTo>
                  <a:lnTo>
                    <a:pt x="69"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3" name="Freeform 119">
              <a:extLst>
                <a:ext uri="{FF2B5EF4-FFF2-40B4-BE49-F238E27FC236}">
                  <a16:creationId xmlns:a16="http://schemas.microsoft.com/office/drawing/2014/main" id="{BC173FC9-CC77-4C45-9C9A-DAB8FCA7F8AC}"/>
                </a:ext>
              </a:extLst>
            </p:cNvPr>
            <p:cNvSpPr>
              <a:spLocks/>
            </p:cNvSpPr>
            <p:nvPr/>
          </p:nvSpPr>
          <p:spPr bwMode="auto">
            <a:xfrm>
              <a:off x="1083" y="3047"/>
              <a:ext cx="128" cy="181"/>
            </a:xfrm>
            <a:custGeom>
              <a:avLst/>
              <a:gdLst>
                <a:gd name="T0" fmla="*/ 47 w 128"/>
                <a:gd name="T1" fmla="*/ 181 h 181"/>
                <a:gd name="T2" fmla="*/ 47 w 128"/>
                <a:gd name="T3" fmla="*/ 31 h 181"/>
                <a:gd name="T4" fmla="*/ 0 w 128"/>
                <a:gd name="T5" fmla="*/ 31 h 181"/>
                <a:gd name="T6" fmla="*/ 0 w 128"/>
                <a:gd name="T7" fmla="*/ 0 h 181"/>
                <a:gd name="T8" fmla="*/ 128 w 128"/>
                <a:gd name="T9" fmla="*/ 0 h 181"/>
                <a:gd name="T10" fmla="*/ 128 w 128"/>
                <a:gd name="T11" fmla="*/ 31 h 181"/>
                <a:gd name="T12" fmla="*/ 81 w 128"/>
                <a:gd name="T13" fmla="*/ 31 h 181"/>
                <a:gd name="T14" fmla="*/ 81 w 128"/>
                <a:gd name="T15" fmla="*/ 181 h 181"/>
                <a:gd name="T16" fmla="*/ 47 w 128"/>
                <a:gd name="T17" fmla="*/ 18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181">
                  <a:moveTo>
                    <a:pt x="47" y="181"/>
                  </a:moveTo>
                  <a:lnTo>
                    <a:pt x="47" y="31"/>
                  </a:lnTo>
                  <a:lnTo>
                    <a:pt x="0" y="31"/>
                  </a:lnTo>
                  <a:lnTo>
                    <a:pt x="0" y="0"/>
                  </a:lnTo>
                  <a:lnTo>
                    <a:pt x="128" y="0"/>
                  </a:lnTo>
                  <a:lnTo>
                    <a:pt x="128" y="31"/>
                  </a:lnTo>
                  <a:lnTo>
                    <a:pt x="81" y="31"/>
                  </a:lnTo>
                  <a:lnTo>
                    <a:pt x="81" y="181"/>
                  </a:lnTo>
                  <a:lnTo>
                    <a:pt x="47" y="18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4" name="Freeform 120">
              <a:extLst>
                <a:ext uri="{FF2B5EF4-FFF2-40B4-BE49-F238E27FC236}">
                  <a16:creationId xmlns:a16="http://schemas.microsoft.com/office/drawing/2014/main" id="{41771BA3-F679-4BC9-963F-AEBE4F41A5C3}"/>
                </a:ext>
              </a:extLst>
            </p:cNvPr>
            <p:cNvSpPr>
              <a:spLocks/>
            </p:cNvSpPr>
            <p:nvPr/>
          </p:nvSpPr>
          <p:spPr bwMode="auto">
            <a:xfrm>
              <a:off x="1232" y="3047"/>
              <a:ext cx="105" cy="181"/>
            </a:xfrm>
            <a:custGeom>
              <a:avLst/>
              <a:gdLst>
                <a:gd name="T0" fmla="*/ 0 w 91"/>
                <a:gd name="T1" fmla="*/ 155 h 155"/>
                <a:gd name="T2" fmla="*/ 0 w 91"/>
                <a:gd name="T3" fmla="*/ 0 h 155"/>
                <a:gd name="T4" fmla="*/ 27 w 91"/>
                <a:gd name="T5" fmla="*/ 0 h 155"/>
                <a:gd name="T6" fmla="*/ 27 w 91"/>
                <a:gd name="T7" fmla="*/ 56 h 155"/>
                <a:gd name="T8" fmla="*/ 43 w 91"/>
                <a:gd name="T9" fmla="*/ 45 h 155"/>
                <a:gd name="T10" fmla="*/ 60 w 91"/>
                <a:gd name="T11" fmla="*/ 41 h 155"/>
                <a:gd name="T12" fmla="*/ 83 w 91"/>
                <a:gd name="T13" fmla="*/ 50 h 155"/>
                <a:gd name="T14" fmla="*/ 91 w 91"/>
                <a:gd name="T15" fmla="*/ 78 h 155"/>
                <a:gd name="T16" fmla="*/ 91 w 91"/>
                <a:gd name="T17" fmla="*/ 155 h 155"/>
                <a:gd name="T18" fmla="*/ 65 w 91"/>
                <a:gd name="T19" fmla="*/ 155 h 155"/>
                <a:gd name="T20" fmla="*/ 65 w 91"/>
                <a:gd name="T21" fmla="*/ 83 h 155"/>
                <a:gd name="T22" fmla="*/ 62 w 91"/>
                <a:gd name="T23" fmla="*/ 67 h 155"/>
                <a:gd name="T24" fmla="*/ 52 w 91"/>
                <a:gd name="T25" fmla="*/ 63 h 155"/>
                <a:gd name="T26" fmla="*/ 40 w 91"/>
                <a:gd name="T27" fmla="*/ 66 h 155"/>
                <a:gd name="T28" fmla="*/ 27 w 91"/>
                <a:gd name="T29" fmla="*/ 75 h 155"/>
                <a:gd name="T30" fmla="*/ 27 w 91"/>
                <a:gd name="T31" fmla="*/ 155 h 155"/>
                <a:gd name="T32" fmla="*/ 0 w 91"/>
                <a:gd name="T33" fmla="*/ 155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1" h="155">
                  <a:moveTo>
                    <a:pt x="0" y="155"/>
                  </a:moveTo>
                  <a:cubicBezTo>
                    <a:pt x="0" y="0"/>
                    <a:pt x="0" y="0"/>
                    <a:pt x="0" y="0"/>
                  </a:cubicBezTo>
                  <a:cubicBezTo>
                    <a:pt x="27" y="0"/>
                    <a:pt x="27" y="0"/>
                    <a:pt x="27" y="0"/>
                  </a:cubicBezTo>
                  <a:cubicBezTo>
                    <a:pt x="27" y="56"/>
                    <a:pt x="27" y="56"/>
                    <a:pt x="27" y="56"/>
                  </a:cubicBezTo>
                  <a:cubicBezTo>
                    <a:pt x="32" y="51"/>
                    <a:pt x="38" y="47"/>
                    <a:pt x="43" y="45"/>
                  </a:cubicBezTo>
                  <a:cubicBezTo>
                    <a:pt x="49" y="42"/>
                    <a:pt x="54" y="41"/>
                    <a:pt x="60" y="41"/>
                  </a:cubicBezTo>
                  <a:cubicBezTo>
                    <a:pt x="70" y="41"/>
                    <a:pt x="78" y="44"/>
                    <a:pt x="83" y="50"/>
                  </a:cubicBezTo>
                  <a:cubicBezTo>
                    <a:pt x="88" y="56"/>
                    <a:pt x="91" y="66"/>
                    <a:pt x="91" y="78"/>
                  </a:cubicBezTo>
                  <a:cubicBezTo>
                    <a:pt x="91" y="155"/>
                    <a:pt x="91" y="155"/>
                    <a:pt x="91" y="155"/>
                  </a:cubicBezTo>
                  <a:cubicBezTo>
                    <a:pt x="65" y="155"/>
                    <a:pt x="65" y="155"/>
                    <a:pt x="65" y="155"/>
                  </a:cubicBezTo>
                  <a:cubicBezTo>
                    <a:pt x="65" y="83"/>
                    <a:pt x="65" y="83"/>
                    <a:pt x="65" y="83"/>
                  </a:cubicBezTo>
                  <a:cubicBezTo>
                    <a:pt x="65" y="76"/>
                    <a:pt x="64" y="71"/>
                    <a:pt x="62" y="67"/>
                  </a:cubicBezTo>
                  <a:cubicBezTo>
                    <a:pt x="59" y="64"/>
                    <a:pt x="56" y="63"/>
                    <a:pt x="52" y="63"/>
                  </a:cubicBezTo>
                  <a:cubicBezTo>
                    <a:pt x="48" y="63"/>
                    <a:pt x="44" y="64"/>
                    <a:pt x="40" y="66"/>
                  </a:cubicBezTo>
                  <a:cubicBezTo>
                    <a:pt x="36" y="68"/>
                    <a:pt x="31" y="71"/>
                    <a:pt x="27" y="75"/>
                  </a:cubicBezTo>
                  <a:cubicBezTo>
                    <a:pt x="27" y="155"/>
                    <a:pt x="27" y="155"/>
                    <a:pt x="27" y="155"/>
                  </a:cubicBezTo>
                  <a:lnTo>
                    <a:pt x="0" y="15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5" name="Freeform 121">
              <a:extLst>
                <a:ext uri="{FF2B5EF4-FFF2-40B4-BE49-F238E27FC236}">
                  <a16:creationId xmlns:a16="http://schemas.microsoft.com/office/drawing/2014/main" id="{CAFFF2F6-E2D3-458E-84F1-942FE4D3796B}"/>
                </a:ext>
              </a:extLst>
            </p:cNvPr>
            <p:cNvSpPr>
              <a:spLocks noEditPoints="1"/>
            </p:cNvSpPr>
            <p:nvPr/>
          </p:nvSpPr>
          <p:spPr bwMode="auto">
            <a:xfrm>
              <a:off x="1368" y="3047"/>
              <a:ext cx="31" cy="181"/>
            </a:xfrm>
            <a:custGeom>
              <a:avLst/>
              <a:gdLst>
                <a:gd name="T0" fmla="*/ 0 w 31"/>
                <a:gd name="T1" fmla="*/ 29 h 181"/>
                <a:gd name="T2" fmla="*/ 0 w 31"/>
                <a:gd name="T3" fmla="*/ 0 h 181"/>
                <a:gd name="T4" fmla="*/ 31 w 31"/>
                <a:gd name="T5" fmla="*/ 0 h 181"/>
                <a:gd name="T6" fmla="*/ 31 w 31"/>
                <a:gd name="T7" fmla="*/ 29 h 181"/>
                <a:gd name="T8" fmla="*/ 0 w 31"/>
                <a:gd name="T9" fmla="*/ 29 h 181"/>
                <a:gd name="T10" fmla="*/ 0 w 31"/>
                <a:gd name="T11" fmla="*/ 181 h 181"/>
                <a:gd name="T12" fmla="*/ 0 w 31"/>
                <a:gd name="T13" fmla="*/ 50 h 181"/>
                <a:gd name="T14" fmla="*/ 31 w 31"/>
                <a:gd name="T15" fmla="*/ 50 h 181"/>
                <a:gd name="T16" fmla="*/ 31 w 31"/>
                <a:gd name="T17" fmla="*/ 181 h 181"/>
                <a:gd name="T18" fmla="*/ 0 w 31"/>
                <a:gd name="T19" fmla="*/ 18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181">
                  <a:moveTo>
                    <a:pt x="0" y="29"/>
                  </a:moveTo>
                  <a:lnTo>
                    <a:pt x="0" y="0"/>
                  </a:lnTo>
                  <a:lnTo>
                    <a:pt x="31" y="0"/>
                  </a:lnTo>
                  <a:lnTo>
                    <a:pt x="31" y="29"/>
                  </a:lnTo>
                  <a:lnTo>
                    <a:pt x="0" y="29"/>
                  </a:lnTo>
                  <a:close/>
                  <a:moveTo>
                    <a:pt x="0" y="181"/>
                  </a:moveTo>
                  <a:lnTo>
                    <a:pt x="0" y="50"/>
                  </a:lnTo>
                  <a:lnTo>
                    <a:pt x="31" y="50"/>
                  </a:lnTo>
                  <a:lnTo>
                    <a:pt x="31" y="181"/>
                  </a:lnTo>
                  <a:lnTo>
                    <a:pt x="0" y="18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6" name="Freeform 122">
              <a:extLst>
                <a:ext uri="{FF2B5EF4-FFF2-40B4-BE49-F238E27FC236}">
                  <a16:creationId xmlns:a16="http://schemas.microsoft.com/office/drawing/2014/main" id="{8ACD0F6B-DF4E-4479-9DFD-5810C3EB30BE}"/>
                </a:ext>
              </a:extLst>
            </p:cNvPr>
            <p:cNvSpPr>
              <a:spLocks/>
            </p:cNvSpPr>
            <p:nvPr/>
          </p:nvSpPr>
          <p:spPr bwMode="auto">
            <a:xfrm>
              <a:off x="1432" y="3095"/>
              <a:ext cx="104" cy="133"/>
            </a:xfrm>
            <a:custGeom>
              <a:avLst/>
              <a:gdLst>
                <a:gd name="T0" fmla="*/ 0 w 90"/>
                <a:gd name="T1" fmla="*/ 114 h 114"/>
                <a:gd name="T2" fmla="*/ 0 w 90"/>
                <a:gd name="T3" fmla="*/ 2 h 114"/>
                <a:gd name="T4" fmla="*/ 24 w 90"/>
                <a:gd name="T5" fmla="*/ 2 h 114"/>
                <a:gd name="T6" fmla="*/ 24 w 90"/>
                <a:gd name="T7" fmla="*/ 16 h 114"/>
                <a:gd name="T8" fmla="*/ 43 w 90"/>
                <a:gd name="T9" fmla="*/ 4 h 114"/>
                <a:gd name="T10" fmla="*/ 59 w 90"/>
                <a:gd name="T11" fmla="*/ 0 h 114"/>
                <a:gd name="T12" fmla="*/ 82 w 90"/>
                <a:gd name="T13" fmla="*/ 9 h 114"/>
                <a:gd name="T14" fmla="*/ 90 w 90"/>
                <a:gd name="T15" fmla="*/ 37 h 114"/>
                <a:gd name="T16" fmla="*/ 90 w 90"/>
                <a:gd name="T17" fmla="*/ 114 h 114"/>
                <a:gd name="T18" fmla="*/ 64 w 90"/>
                <a:gd name="T19" fmla="*/ 114 h 114"/>
                <a:gd name="T20" fmla="*/ 64 w 90"/>
                <a:gd name="T21" fmla="*/ 42 h 114"/>
                <a:gd name="T22" fmla="*/ 61 w 90"/>
                <a:gd name="T23" fmla="*/ 26 h 114"/>
                <a:gd name="T24" fmla="*/ 51 w 90"/>
                <a:gd name="T25" fmla="*/ 22 h 114"/>
                <a:gd name="T26" fmla="*/ 39 w 90"/>
                <a:gd name="T27" fmla="*/ 25 h 114"/>
                <a:gd name="T28" fmla="*/ 26 w 90"/>
                <a:gd name="T29" fmla="*/ 34 h 114"/>
                <a:gd name="T30" fmla="*/ 26 w 90"/>
                <a:gd name="T31" fmla="*/ 114 h 114"/>
                <a:gd name="T32" fmla="*/ 0 w 90"/>
                <a:gd name="T33"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0" h="114">
                  <a:moveTo>
                    <a:pt x="0" y="114"/>
                  </a:moveTo>
                  <a:cubicBezTo>
                    <a:pt x="0" y="2"/>
                    <a:pt x="0" y="2"/>
                    <a:pt x="0" y="2"/>
                  </a:cubicBezTo>
                  <a:cubicBezTo>
                    <a:pt x="24" y="2"/>
                    <a:pt x="24" y="2"/>
                    <a:pt x="24" y="2"/>
                  </a:cubicBezTo>
                  <a:cubicBezTo>
                    <a:pt x="24" y="16"/>
                    <a:pt x="24" y="16"/>
                    <a:pt x="24" y="16"/>
                  </a:cubicBezTo>
                  <a:cubicBezTo>
                    <a:pt x="31" y="10"/>
                    <a:pt x="37" y="6"/>
                    <a:pt x="43" y="4"/>
                  </a:cubicBezTo>
                  <a:cubicBezTo>
                    <a:pt x="48" y="1"/>
                    <a:pt x="53" y="0"/>
                    <a:pt x="59" y="0"/>
                  </a:cubicBezTo>
                  <a:cubicBezTo>
                    <a:pt x="69" y="0"/>
                    <a:pt x="77" y="3"/>
                    <a:pt x="82" y="9"/>
                  </a:cubicBezTo>
                  <a:cubicBezTo>
                    <a:pt x="88" y="16"/>
                    <a:pt x="90" y="25"/>
                    <a:pt x="90" y="37"/>
                  </a:cubicBezTo>
                  <a:cubicBezTo>
                    <a:pt x="90" y="114"/>
                    <a:pt x="90" y="114"/>
                    <a:pt x="90" y="114"/>
                  </a:cubicBezTo>
                  <a:cubicBezTo>
                    <a:pt x="64" y="114"/>
                    <a:pt x="64" y="114"/>
                    <a:pt x="64" y="114"/>
                  </a:cubicBezTo>
                  <a:cubicBezTo>
                    <a:pt x="64" y="42"/>
                    <a:pt x="64" y="42"/>
                    <a:pt x="64" y="42"/>
                  </a:cubicBezTo>
                  <a:cubicBezTo>
                    <a:pt x="64" y="35"/>
                    <a:pt x="63" y="29"/>
                    <a:pt x="61" y="26"/>
                  </a:cubicBezTo>
                  <a:cubicBezTo>
                    <a:pt x="59" y="23"/>
                    <a:pt x="56" y="22"/>
                    <a:pt x="51" y="22"/>
                  </a:cubicBezTo>
                  <a:cubicBezTo>
                    <a:pt x="47" y="22"/>
                    <a:pt x="43" y="23"/>
                    <a:pt x="39" y="25"/>
                  </a:cubicBezTo>
                  <a:cubicBezTo>
                    <a:pt x="35" y="27"/>
                    <a:pt x="31" y="30"/>
                    <a:pt x="26" y="34"/>
                  </a:cubicBezTo>
                  <a:cubicBezTo>
                    <a:pt x="26" y="114"/>
                    <a:pt x="26" y="114"/>
                    <a:pt x="26" y="114"/>
                  </a:cubicBezTo>
                  <a:lnTo>
                    <a:pt x="0" y="1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7" name="Freeform 123">
              <a:extLst>
                <a:ext uri="{FF2B5EF4-FFF2-40B4-BE49-F238E27FC236}">
                  <a16:creationId xmlns:a16="http://schemas.microsoft.com/office/drawing/2014/main" id="{30AA00A1-1A98-401A-8827-D692871AC691}"/>
                </a:ext>
              </a:extLst>
            </p:cNvPr>
            <p:cNvSpPr>
              <a:spLocks/>
            </p:cNvSpPr>
            <p:nvPr/>
          </p:nvSpPr>
          <p:spPr bwMode="auto">
            <a:xfrm>
              <a:off x="1568" y="3047"/>
              <a:ext cx="108" cy="181"/>
            </a:xfrm>
            <a:custGeom>
              <a:avLst/>
              <a:gdLst>
                <a:gd name="T0" fmla="*/ 0 w 108"/>
                <a:gd name="T1" fmla="*/ 181 h 181"/>
                <a:gd name="T2" fmla="*/ 0 w 108"/>
                <a:gd name="T3" fmla="*/ 0 h 181"/>
                <a:gd name="T4" fmla="*/ 30 w 108"/>
                <a:gd name="T5" fmla="*/ 0 h 181"/>
                <a:gd name="T6" fmla="*/ 30 w 108"/>
                <a:gd name="T7" fmla="*/ 104 h 181"/>
                <a:gd name="T8" fmla="*/ 71 w 108"/>
                <a:gd name="T9" fmla="*/ 50 h 181"/>
                <a:gd name="T10" fmla="*/ 104 w 108"/>
                <a:gd name="T11" fmla="*/ 50 h 181"/>
                <a:gd name="T12" fmla="*/ 66 w 108"/>
                <a:gd name="T13" fmla="*/ 97 h 181"/>
                <a:gd name="T14" fmla="*/ 108 w 108"/>
                <a:gd name="T15" fmla="*/ 181 h 181"/>
                <a:gd name="T16" fmla="*/ 74 w 108"/>
                <a:gd name="T17" fmla="*/ 181 h 181"/>
                <a:gd name="T18" fmla="*/ 45 w 108"/>
                <a:gd name="T19" fmla="*/ 121 h 181"/>
                <a:gd name="T20" fmla="*/ 30 w 108"/>
                <a:gd name="T21" fmla="*/ 139 h 181"/>
                <a:gd name="T22" fmla="*/ 30 w 108"/>
                <a:gd name="T23" fmla="*/ 181 h 181"/>
                <a:gd name="T24" fmla="*/ 0 w 108"/>
                <a:gd name="T25" fmla="*/ 18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8" h="181">
                  <a:moveTo>
                    <a:pt x="0" y="181"/>
                  </a:moveTo>
                  <a:lnTo>
                    <a:pt x="0" y="0"/>
                  </a:lnTo>
                  <a:lnTo>
                    <a:pt x="30" y="0"/>
                  </a:lnTo>
                  <a:lnTo>
                    <a:pt x="30" y="104"/>
                  </a:lnTo>
                  <a:lnTo>
                    <a:pt x="71" y="50"/>
                  </a:lnTo>
                  <a:lnTo>
                    <a:pt x="104" y="50"/>
                  </a:lnTo>
                  <a:lnTo>
                    <a:pt x="66" y="97"/>
                  </a:lnTo>
                  <a:lnTo>
                    <a:pt x="108" y="181"/>
                  </a:lnTo>
                  <a:lnTo>
                    <a:pt x="74" y="181"/>
                  </a:lnTo>
                  <a:lnTo>
                    <a:pt x="45" y="121"/>
                  </a:lnTo>
                  <a:lnTo>
                    <a:pt x="30" y="139"/>
                  </a:lnTo>
                  <a:lnTo>
                    <a:pt x="30" y="181"/>
                  </a:lnTo>
                  <a:lnTo>
                    <a:pt x="0" y="18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8" name="Freeform 124">
              <a:extLst>
                <a:ext uri="{FF2B5EF4-FFF2-40B4-BE49-F238E27FC236}">
                  <a16:creationId xmlns:a16="http://schemas.microsoft.com/office/drawing/2014/main" id="{6FD5AABF-D6F2-4C01-BBE4-96B32B580A06}"/>
                </a:ext>
              </a:extLst>
            </p:cNvPr>
            <p:cNvSpPr>
              <a:spLocks noEditPoints="1"/>
            </p:cNvSpPr>
            <p:nvPr/>
          </p:nvSpPr>
          <p:spPr bwMode="auto">
            <a:xfrm>
              <a:off x="1700" y="3048"/>
              <a:ext cx="114" cy="180"/>
            </a:xfrm>
            <a:custGeom>
              <a:avLst/>
              <a:gdLst>
                <a:gd name="T0" fmla="*/ 0 w 99"/>
                <a:gd name="T1" fmla="*/ 154 h 154"/>
                <a:gd name="T2" fmla="*/ 0 w 99"/>
                <a:gd name="T3" fmla="*/ 0 h 154"/>
                <a:gd name="T4" fmla="*/ 45 w 99"/>
                <a:gd name="T5" fmla="*/ 0 h 154"/>
                <a:gd name="T6" fmla="*/ 86 w 99"/>
                <a:gd name="T7" fmla="*/ 10 h 154"/>
                <a:gd name="T8" fmla="*/ 99 w 99"/>
                <a:gd name="T9" fmla="*/ 42 h 154"/>
                <a:gd name="T10" fmla="*/ 86 w 99"/>
                <a:gd name="T11" fmla="*/ 74 h 154"/>
                <a:gd name="T12" fmla="*/ 50 w 99"/>
                <a:gd name="T13" fmla="*/ 85 h 154"/>
                <a:gd name="T14" fmla="*/ 16 w 99"/>
                <a:gd name="T15" fmla="*/ 85 h 154"/>
                <a:gd name="T16" fmla="*/ 16 w 99"/>
                <a:gd name="T17" fmla="*/ 154 h 154"/>
                <a:gd name="T18" fmla="*/ 0 w 99"/>
                <a:gd name="T19" fmla="*/ 154 h 154"/>
                <a:gd name="T20" fmla="*/ 16 w 99"/>
                <a:gd name="T21" fmla="*/ 71 h 154"/>
                <a:gd name="T22" fmla="*/ 43 w 99"/>
                <a:gd name="T23" fmla="*/ 71 h 154"/>
                <a:gd name="T24" fmla="*/ 73 w 99"/>
                <a:gd name="T25" fmla="*/ 64 h 154"/>
                <a:gd name="T26" fmla="*/ 81 w 99"/>
                <a:gd name="T27" fmla="*/ 42 h 154"/>
                <a:gd name="T28" fmla="*/ 72 w 99"/>
                <a:gd name="T29" fmla="*/ 21 h 154"/>
                <a:gd name="T30" fmla="*/ 41 w 99"/>
                <a:gd name="T31" fmla="*/ 14 h 154"/>
                <a:gd name="T32" fmla="*/ 16 w 99"/>
                <a:gd name="T33" fmla="*/ 14 h 154"/>
                <a:gd name="T34" fmla="*/ 16 w 99"/>
                <a:gd name="T35" fmla="*/ 71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9" h="154">
                  <a:moveTo>
                    <a:pt x="0" y="154"/>
                  </a:moveTo>
                  <a:cubicBezTo>
                    <a:pt x="0" y="0"/>
                    <a:pt x="0" y="0"/>
                    <a:pt x="0" y="0"/>
                  </a:cubicBezTo>
                  <a:cubicBezTo>
                    <a:pt x="45" y="0"/>
                    <a:pt x="45" y="0"/>
                    <a:pt x="45" y="0"/>
                  </a:cubicBezTo>
                  <a:cubicBezTo>
                    <a:pt x="63" y="0"/>
                    <a:pt x="77" y="3"/>
                    <a:pt x="86" y="10"/>
                  </a:cubicBezTo>
                  <a:cubicBezTo>
                    <a:pt x="94" y="17"/>
                    <a:pt x="99" y="28"/>
                    <a:pt x="99" y="42"/>
                  </a:cubicBezTo>
                  <a:cubicBezTo>
                    <a:pt x="99" y="56"/>
                    <a:pt x="95" y="66"/>
                    <a:pt x="86" y="74"/>
                  </a:cubicBezTo>
                  <a:cubicBezTo>
                    <a:pt x="77" y="82"/>
                    <a:pt x="65" y="85"/>
                    <a:pt x="50" y="85"/>
                  </a:cubicBezTo>
                  <a:cubicBezTo>
                    <a:pt x="16" y="85"/>
                    <a:pt x="16" y="85"/>
                    <a:pt x="16" y="85"/>
                  </a:cubicBezTo>
                  <a:cubicBezTo>
                    <a:pt x="16" y="154"/>
                    <a:pt x="16" y="154"/>
                    <a:pt x="16" y="154"/>
                  </a:cubicBezTo>
                  <a:lnTo>
                    <a:pt x="0" y="154"/>
                  </a:lnTo>
                  <a:close/>
                  <a:moveTo>
                    <a:pt x="16" y="71"/>
                  </a:moveTo>
                  <a:cubicBezTo>
                    <a:pt x="43" y="71"/>
                    <a:pt x="43" y="71"/>
                    <a:pt x="43" y="71"/>
                  </a:cubicBezTo>
                  <a:cubicBezTo>
                    <a:pt x="57" y="71"/>
                    <a:pt x="67" y="69"/>
                    <a:pt x="73" y="64"/>
                  </a:cubicBezTo>
                  <a:cubicBezTo>
                    <a:pt x="78" y="60"/>
                    <a:pt x="81" y="52"/>
                    <a:pt x="81" y="42"/>
                  </a:cubicBezTo>
                  <a:cubicBezTo>
                    <a:pt x="81" y="32"/>
                    <a:pt x="78" y="25"/>
                    <a:pt x="72" y="21"/>
                  </a:cubicBezTo>
                  <a:cubicBezTo>
                    <a:pt x="66" y="16"/>
                    <a:pt x="56" y="14"/>
                    <a:pt x="41" y="14"/>
                  </a:cubicBezTo>
                  <a:cubicBezTo>
                    <a:pt x="16" y="14"/>
                    <a:pt x="16" y="14"/>
                    <a:pt x="16" y="14"/>
                  </a:cubicBezTo>
                  <a:lnTo>
                    <a:pt x="16" y="7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9" name="Rectangle 125">
              <a:extLst>
                <a:ext uri="{FF2B5EF4-FFF2-40B4-BE49-F238E27FC236}">
                  <a16:creationId xmlns:a16="http://schemas.microsoft.com/office/drawing/2014/main" id="{2CBF46EE-A278-4674-A2B8-828891181C1A}"/>
                </a:ext>
              </a:extLst>
            </p:cNvPr>
            <p:cNvSpPr>
              <a:spLocks noChangeArrowheads="1"/>
            </p:cNvSpPr>
            <p:nvPr/>
          </p:nvSpPr>
          <p:spPr bwMode="auto">
            <a:xfrm>
              <a:off x="1841" y="3048"/>
              <a:ext cx="18" cy="18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0" name="Freeform 126">
              <a:extLst>
                <a:ext uri="{FF2B5EF4-FFF2-40B4-BE49-F238E27FC236}">
                  <a16:creationId xmlns:a16="http://schemas.microsoft.com/office/drawing/2014/main" id="{BD521801-F56F-4305-B7EC-1961CF0EA696}"/>
                </a:ext>
              </a:extLst>
            </p:cNvPr>
            <p:cNvSpPr>
              <a:spLocks noEditPoints="1"/>
            </p:cNvSpPr>
            <p:nvPr/>
          </p:nvSpPr>
          <p:spPr bwMode="auto">
            <a:xfrm>
              <a:off x="1892" y="3096"/>
              <a:ext cx="98" cy="134"/>
            </a:xfrm>
            <a:custGeom>
              <a:avLst/>
              <a:gdLst>
                <a:gd name="T0" fmla="*/ 66 w 85"/>
                <a:gd name="T1" fmla="*/ 98 h 115"/>
                <a:gd name="T2" fmla="*/ 49 w 85"/>
                <a:gd name="T3" fmla="*/ 111 h 115"/>
                <a:gd name="T4" fmla="*/ 31 w 85"/>
                <a:gd name="T5" fmla="*/ 115 h 115"/>
                <a:gd name="T6" fmla="*/ 8 w 85"/>
                <a:gd name="T7" fmla="*/ 107 h 115"/>
                <a:gd name="T8" fmla="*/ 0 w 85"/>
                <a:gd name="T9" fmla="*/ 84 h 115"/>
                <a:gd name="T10" fmla="*/ 15 w 85"/>
                <a:gd name="T11" fmla="*/ 56 h 115"/>
                <a:gd name="T12" fmla="*/ 67 w 85"/>
                <a:gd name="T13" fmla="*/ 39 h 115"/>
                <a:gd name="T14" fmla="*/ 67 w 85"/>
                <a:gd name="T15" fmla="*/ 31 h 115"/>
                <a:gd name="T16" fmla="*/ 61 w 85"/>
                <a:gd name="T17" fmla="*/ 18 h 115"/>
                <a:gd name="T18" fmla="*/ 44 w 85"/>
                <a:gd name="T19" fmla="*/ 13 h 115"/>
                <a:gd name="T20" fmla="*/ 28 w 85"/>
                <a:gd name="T21" fmla="*/ 18 h 115"/>
                <a:gd name="T22" fmla="*/ 17 w 85"/>
                <a:gd name="T23" fmla="*/ 31 h 115"/>
                <a:gd name="T24" fmla="*/ 3 w 85"/>
                <a:gd name="T25" fmla="*/ 23 h 115"/>
                <a:gd name="T26" fmla="*/ 20 w 85"/>
                <a:gd name="T27" fmla="*/ 6 h 115"/>
                <a:gd name="T28" fmla="*/ 45 w 85"/>
                <a:gd name="T29" fmla="*/ 0 h 115"/>
                <a:gd name="T30" fmla="*/ 73 w 85"/>
                <a:gd name="T31" fmla="*/ 8 h 115"/>
                <a:gd name="T32" fmla="*/ 83 w 85"/>
                <a:gd name="T33" fmla="*/ 33 h 115"/>
                <a:gd name="T34" fmla="*/ 83 w 85"/>
                <a:gd name="T35" fmla="*/ 95 h 115"/>
                <a:gd name="T36" fmla="*/ 83 w 85"/>
                <a:gd name="T37" fmla="*/ 104 h 115"/>
                <a:gd name="T38" fmla="*/ 85 w 85"/>
                <a:gd name="T39" fmla="*/ 112 h 115"/>
                <a:gd name="T40" fmla="*/ 85 w 85"/>
                <a:gd name="T41" fmla="*/ 113 h 115"/>
                <a:gd name="T42" fmla="*/ 68 w 85"/>
                <a:gd name="T43" fmla="*/ 113 h 115"/>
                <a:gd name="T44" fmla="*/ 66 w 85"/>
                <a:gd name="T45" fmla="*/ 98 h 115"/>
                <a:gd name="T46" fmla="*/ 67 w 85"/>
                <a:gd name="T47" fmla="*/ 84 h 115"/>
                <a:gd name="T48" fmla="*/ 67 w 85"/>
                <a:gd name="T49" fmla="*/ 53 h 115"/>
                <a:gd name="T50" fmla="*/ 27 w 85"/>
                <a:gd name="T51" fmla="*/ 66 h 115"/>
                <a:gd name="T52" fmla="*/ 15 w 85"/>
                <a:gd name="T53" fmla="*/ 85 h 115"/>
                <a:gd name="T54" fmla="*/ 20 w 85"/>
                <a:gd name="T55" fmla="*/ 97 h 115"/>
                <a:gd name="T56" fmla="*/ 33 w 85"/>
                <a:gd name="T57" fmla="*/ 101 h 115"/>
                <a:gd name="T58" fmla="*/ 49 w 85"/>
                <a:gd name="T59" fmla="*/ 97 h 115"/>
                <a:gd name="T60" fmla="*/ 67 w 85"/>
                <a:gd name="T61" fmla="*/ 84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5" h="115">
                  <a:moveTo>
                    <a:pt x="66" y="98"/>
                  </a:moveTo>
                  <a:cubicBezTo>
                    <a:pt x="61" y="104"/>
                    <a:pt x="55" y="108"/>
                    <a:pt x="49" y="111"/>
                  </a:cubicBezTo>
                  <a:cubicBezTo>
                    <a:pt x="44" y="114"/>
                    <a:pt x="37" y="115"/>
                    <a:pt x="31" y="115"/>
                  </a:cubicBezTo>
                  <a:cubicBezTo>
                    <a:pt x="22" y="115"/>
                    <a:pt x="14" y="112"/>
                    <a:pt x="8" y="107"/>
                  </a:cubicBezTo>
                  <a:cubicBezTo>
                    <a:pt x="3" y="101"/>
                    <a:pt x="0" y="93"/>
                    <a:pt x="0" y="84"/>
                  </a:cubicBezTo>
                  <a:cubicBezTo>
                    <a:pt x="0" y="73"/>
                    <a:pt x="5" y="63"/>
                    <a:pt x="15" y="56"/>
                  </a:cubicBezTo>
                  <a:cubicBezTo>
                    <a:pt x="25" y="49"/>
                    <a:pt x="43" y="43"/>
                    <a:pt x="67" y="39"/>
                  </a:cubicBezTo>
                  <a:cubicBezTo>
                    <a:pt x="67" y="31"/>
                    <a:pt x="67" y="31"/>
                    <a:pt x="67" y="31"/>
                  </a:cubicBezTo>
                  <a:cubicBezTo>
                    <a:pt x="67" y="26"/>
                    <a:pt x="65" y="21"/>
                    <a:pt x="61" y="18"/>
                  </a:cubicBezTo>
                  <a:cubicBezTo>
                    <a:pt x="56" y="15"/>
                    <a:pt x="51" y="13"/>
                    <a:pt x="44" y="13"/>
                  </a:cubicBezTo>
                  <a:cubicBezTo>
                    <a:pt x="38" y="13"/>
                    <a:pt x="33" y="15"/>
                    <a:pt x="28" y="18"/>
                  </a:cubicBezTo>
                  <a:cubicBezTo>
                    <a:pt x="24" y="21"/>
                    <a:pt x="20" y="25"/>
                    <a:pt x="17" y="31"/>
                  </a:cubicBezTo>
                  <a:cubicBezTo>
                    <a:pt x="3" y="23"/>
                    <a:pt x="3" y="23"/>
                    <a:pt x="3" y="23"/>
                  </a:cubicBezTo>
                  <a:cubicBezTo>
                    <a:pt x="8" y="16"/>
                    <a:pt x="13" y="10"/>
                    <a:pt x="20" y="6"/>
                  </a:cubicBezTo>
                  <a:cubicBezTo>
                    <a:pt x="27" y="2"/>
                    <a:pt x="35" y="0"/>
                    <a:pt x="45" y="0"/>
                  </a:cubicBezTo>
                  <a:cubicBezTo>
                    <a:pt x="57" y="0"/>
                    <a:pt x="66" y="3"/>
                    <a:pt x="73" y="8"/>
                  </a:cubicBezTo>
                  <a:cubicBezTo>
                    <a:pt x="79" y="14"/>
                    <a:pt x="83" y="22"/>
                    <a:pt x="83" y="33"/>
                  </a:cubicBezTo>
                  <a:cubicBezTo>
                    <a:pt x="83" y="95"/>
                    <a:pt x="83" y="95"/>
                    <a:pt x="83" y="95"/>
                  </a:cubicBezTo>
                  <a:cubicBezTo>
                    <a:pt x="83" y="98"/>
                    <a:pt x="83" y="101"/>
                    <a:pt x="83" y="104"/>
                  </a:cubicBezTo>
                  <a:cubicBezTo>
                    <a:pt x="84" y="107"/>
                    <a:pt x="84" y="109"/>
                    <a:pt x="85" y="112"/>
                  </a:cubicBezTo>
                  <a:cubicBezTo>
                    <a:pt x="85" y="113"/>
                    <a:pt x="85" y="113"/>
                    <a:pt x="85" y="113"/>
                  </a:cubicBezTo>
                  <a:cubicBezTo>
                    <a:pt x="68" y="113"/>
                    <a:pt x="68" y="113"/>
                    <a:pt x="68" y="113"/>
                  </a:cubicBezTo>
                  <a:lnTo>
                    <a:pt x="66" y="98"/>
                  </a:lnTo>
                  <a:close/>
                  <a:moveTo>
                    <a:pt x="67" y="84"/>
                  </a:moveTo>
                  <a:cubicBezTo>
                    <a:pt x="67" y="53"/>
                    <a:pt x="67" y="53"/>
                    <a:pt x="67" y="53"/>
                  </a:cubicBezTo>
                  <a:cubicBezTo>
                    <a:pt x="48" y="57"/>
                    <a:pt x="35" y="61"/>
                    <a:pt x="27" y="66"/>
                  </a:cubicBezTo>
                  <a:cubicBezTo>
                    <a:pt x="19" y="71"/>
                    <a:pt x="15" y="77"/>
                    <a:pt x="15" y="85"/>
                  </a:cubicBezTo>
                  <a:cubicBezTo>
                    <a:pt x="15" y="90"/>
                    <a:pt x="17" y="94"/>
                    <a:pt x="20" y="97"/>
                  </a:cubicBezTo>
                  <a:cubicBezTo>
                    <a:pt x="23" y="100"/>
                    <a:pt x="28" y="101"/>
                    <a:pt x="33" y="101"/>
                  </a:cubicBezTo>
                  <a:cubicBezTo>
                    <a:pt x="38" y="101"/>
                    <a:pt x="43" y="100"/>
                    <a:pt x="49" y="97"/>
                  </a:cubicBezTo>
                  <a:cubicBezTo>
                    <a:pt x="54" y="94"/>
                    <a:pt x="60" y="90"/>
                    <a:pt x="67" y="8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1" name="Freeform 127">
              <a:extLst>
                <a:ext uri="{FF2B5EF4-FFF2-40B4-BE49-F238E27FC236}">
                  <a16:creationId xmlns:a16="http://schemas.microsoft.com/office/drawing/2014/main" id="{CA743545-34B1-4E2F-93DB-0686B6198521}"/>
                </a:ext>
              </a:extLst>
            </p:cNvPr>
            <p:cNvSpPr>
              <a:spLocks/>
            </p:cNvSpPr>
            <p:nvPr/>
          </p:nvSpPr>
          <p:spPr bwMode="auto">
            <a:xfrm>
              <a:off x="2015" y="3095"/>
              <a:ext cx="101" cy="135"/>
            </a:xfrm>
            <a:custGeom>
              <a:avLst/>
              <a:gdLst>
                <a:gd name="T0" fmla="*/ 87 w 87"/>
                <a:gd name="T1" fmla="*/ 88 h 116"/>
                <a:gd name="T2" fmla="*/ 70 w 87"/>
                <a:gd name="T3" fmla="*/ 109 h 116"/>
                <a:gd name="T4" fmla="*/ 45 w 87"/>
                <a:gd name="T5" fmla="*/ 116 h 116"/>
                <a:gd name="T6" fmla="*/ 11 w 87"/>
                <a:gd name="T7" fmla="*/ 102 h 116"/>
                <a:gd name="T8" fmla="*/ 0 w 87"/>
                <a:gd name="T9" fmla="*/ 58 h 116"/>
                <a:gd name="T10" fmla="*/ 12 w 87"/>
                <a:gd name="T11" fmla="*/ 16 h 116"/>
                <a:gd name="T12" fmla="*/ 45 w 87"/>
                <a:gd name="T13" fmla="*/ 0 h 116"/>
                <a:gd name="T14" fmla="*/ 70 w 87"/>
                <a:gd name="T15" fmla="*/ 8 h 116"/>
                <a:gd name="T16" fmla="*/ 85 w 87"/>
                <a:gd name="T17" fmla="*/ 31 h 116"/>
                <a:gd name="T18" fmla="*/ 70 w 87"/>
                <a:gd name="T19" fmla="*/ 36 h 116"/>
                <a:gd name="T20" fmla="*/ 60 w 87"/>
                <a:gd name="T21" fmla="*/ 20 h 116"/>
                <a:gd name="T22" fmla="*/ 44 w 87"/>
                <a:gd name="T23" fmla="*/ 14 h 116"/>
                <a:gd name="T24" fmla="*/ 23 w 87"/>
                <a:gd name="T25" fmla="*/ 25 h 116"/>
                <a:gd name="T26" fmla="*/ 16 w 87"/>
                <a:gd name="T27" fmla="*/ 58 h 116"/>
                <a:gd name="T28" fmla="*/ 23 w 87"/>
                <a:gd name="T29" fmla="*/ 92 h 116"/>
                <a:gd name="T30" fmla="*/ 45 w 87"/>
                <a:gd name="T31" fmla="*/ 103 h 116"/>
                <a:gd name="T32" fmla="*/ 62 w 87"/>
                <a:gd name="T33" fmla="*/ 97 h 116"/>
                <a:gd name="T34" fmla="*/ 74 w 87"/>
                <a:gd name="T35" fmla="*/ 81 h 116"/>
                <a:gd name="T36" fmla="*/ 87 w 87"/>
                <a:gd name="T37" fmla="*/ 8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7" h="116">
                  <a:moveTo>
                    <a:pt x="87" y="88"/>
                  </a:moveTo>
                  <a:cubicBezTo>
                    <a:pt x="83" y="97"/>
                    <a:pt x="77" y="104"/>
                    <a:pt x="70" y="109"/>
                  </a:cubicBezTo>
                  <a:cubicBezTo>
                    <a:pt x="63" y="114"/>
                    <a:pt x="54" y="116"/>
                    <a:pt x="45" y="116"/>
                  </a:cubicBezTo>
                  <a:cubicBezTo>
                    <a:pt x="30" y="116"/>
                    <a:pt x="19" y="111"/>
                    <a:pt x="11" y="102"/>
                  </a:cubicBezTo>
                  <a:cubicBezTo>
                    <a:pt x="4" y="92"/>
                    <a:pt x="0" y="77"/>
                    <a:pt x="0" y="58"/>
                  </a:cubicBezTo>
                  <a:cubicBezTo>
                    <a:pt x="0" y="40"/>
                    <a:pt x="4" y="26"/>
                    <a:pt x="12" y="16"/>
                  </a:cubicBezTo>
                  <a:cubicBezTo>
                    <a:pt x="20" y="6"/>
                    <a:pt x="31" y="0"/>
                    <a:pt x="45" y="0"/>
                  </a:cubicBezTo>
                  <a:cubicBezTo>
                    <a:pt x="54" y="0"/>
                    <a:pt x="63" y="3"/>
                    <a:pt x="70" y="8"/>
                  </a:cubicBezTo>
                  <a:cubicBezTo>
                    <a:pt x="77" y="14"/>
                    <a:pt x="82" y="21"/>
                    <a:pt x="85" y="31"/>
                  </a:cubicBezTo>
                  <a:cubicBezTo>
                    <a:pt x="70" y="36"/>
                    <a:pt x="70" y="36"/>
                    <a:pt x="70" y="36"/>
                  </a:cubicBezTo>
                  <a:cubicBezTo>
                    <a:pt x="68" y="29"/>
                    <a:pt x="64" y="23"/>
                    <a:pt x="60" y="20"/>
                  </a:cubicBezTo>
                  <a:cubicBezTo>
                    <a:pt x="55" y="16"/>
                    <a:pt x="50" y="14"/>
                    <a:pt x="44" y="14"/>
                  </a:cubicBezTo>
                  <a:cubicBezTo>
                    <a:pt x="35" y="14"/>
                    <a:pt x="28" y="18"/>
                    <a:pt x="23" y="25"/>
                  </a:cubicBezTo>
                  <a:cubicBezTo>
                    <a:pt x="18" y="33"/>
                    <a:pt x="16" y="44"/>
                    <a:pt x="16" y="58"/>
                  </a:cubicBezTo>
                  <a:cubicBezTo>
                    <a:pt x="16" y="73"/>
                    <a:pt x="18" y="84"/>
                    <a:pt x="23" y="92"/>
                  </a:cubicBezTo>
                  <a:cubicBezTo>
                    <a:pt x="28" y="99"/>
                    <a:pt x="35" y="103"/>
                    <a:pt x="45" y="103"/>
                  </a:cubicBezTo>
                  <a:cubicBezTo>
                    <a:pt x="51" y="103"/>
                    <a:pt x="57" y="101"/>
                    <a:pt x="62" y="97"/>
                  </a:cubicBezTo>
                  <a:cubicBezTo>
                    <a:pt x="67" y="93"/>
                    <a:pt x="71" y="88"/>
                    <a:pt x="74" y="81"/>
                  </a:cubicBezTo>
                  <a:lnTo>
                    <a:pt x="87" y="8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2" name="Freeform 128">
              <a:extLst>
                <a:ext uri="{FF2B5EF4-FFF2-40B4-BE49-F238E27FC236}">
                  <a16:creationId xmlns:a16="http://schemas.microsoft.com/office/drawing/2014/main" id="{0A5DF4FF-459B-4053-8974-D5F27928C1E0}"/>
                </a:ext>
              </a:extLst>
            </p:cNvPr>
            <p:cNvSpPr>
              <a:spLocks noEditPoints="1"/>
            </p:cNvSpPr>
            <p:nvPr/>
          </p:nvSpPr>
          <p:spPr bwMode="auto">
            <a:xfrm>
              <a:off x="2131" y="3096"/>
              <a:ext cx="104" cy="134"/>
            </a:xfrm>
            <a:custGeom>
              <a:avLst/>
              <a:gdLst>
                <a:gd name="T0" fmla="*/ 79 w 90"/>
                <a:gd name="T1" fmla="*/ 82 h 115"/>
                <a:gd name="T2" fmla="*/ 90 w 90"/>
                <a:gd name="T3" fmla="*/ 89 h 115"/>
                <a:gd name="T4" fmla="*/ 72 w 90"/>
                <a:gd name="T5" fmla="*/ 109 h 115"/>
                <a:gd name="T6" fmla="*/ 45 w 90"/>
                <a:gd name="T7" fmla="*/ 115 h 115"/>
                <a:gd name="T8" fmla="*/ 12 w 90"/>
                <a:gd name="T9" fmla="*/ 101 h 115"/>
                <a:gd name="T10" fmla="*/ 0 w 90"/>
                <a:gd name="T11" fmla="*/ 57 h 115"/>
                <a:gd name="T12" fmla="*/ 12 w 90"/>
                <a:gd name="T13" fmla="*/ 15 h 115"/>
                <a:gd name="T14" fmla="*/ 44 w 90"/>
                <a:gd name="T15" fmla="*/ 0 h 115"/>
                <a:gd name="T16" fmla="*/ 76 w 90"/>
                <a:gd name="T17" fmla="*/ 14 h 115"/>
                <a:gd name="T18" fmla="*/ 88 w 90"/>
                <a:gd name="T19" fmla="*/ 56 h 115"/>
                <a:gd name="T20" fmla="*/ 88 w 90"/>
                <a:gd name="T21" fmla="*/ 61 h 115"/>
                <a:gd name="T22" fmla="*/ 16 w 90"/>
                <a:gd name="T23" fmla="*/ 61 h 115"/>
                <a:gd name="T24" fmla="*/ 16 w 90"/>
                <a:gd name="T25" fmla="*/ 64 h 115"/>
                <a:gd name="T26" fmla="*/ 25 w 90"/>
                <a:gd name="T27" fmla="*/ 92 h 115"/>
                <a:gd name="T28" fmla="*/ 47 w 90"/>
                <a:gd name="T29" fmla="*/ 102 h 115"/>
                <a:gd name="T30" fmla="*/ 65 w 90"/>
                <a:gd name="T31" fmla="*/ 97 h 115"/>
                <a:gd name="T32" fmla="*/ 79 w 90"/>
                <a:gd name="T33" fmla="*/ 82 h 115"/>
                <a:gd name="T34" fmla="*/ 17 w 90"/>
                <a:gd name="T35" fmla="*/ 47 h 115"/>
                <a:gd name="T36" fmla="*/ 71 w 90"/>
                <a:gd name="T37" fmla="*/ 47 h 115"/>
                <a:gd name="T38" fmla="*/ 64 w 90"/>
                <a:gd name="T39" fmla="*/ 22 h 115"/>
                <a:gd name="T40" fmla="*/ 44 w 90"/>
                <a:gd name="T41" fmla="*/ 13 h 115"/>
                <a:gd name="T42" fmla="*/ 24 w 90"/>
                <a:gd name="T43" fmla="*/ 22 h 115"/>
                <a:gd name="T44" fmla="*/ 17 w 90"/>
                <a:gd name="T45" fmla="*/ 47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0" h="115">
                  <a:moveTo>
                    <a:pt x="79" y="82"/>
                  </a:moveTo>
                  <a:cubicBezTo>
                    <a:pt x="90" y="89"/>
                    <a:pt x="90" y="89"/>
                    <a:pt x="90" y="89"/>
                  </a:cubicBezTo>
                  <a:cubicBezTo>
                    <a:pt x="86" y="98"/>
                    <a:pt x="80" y="105"/>
                    <a:pt x="72" y="109"/>
                  </a:cubicBezTo>
                  <a:cubicBezTo>
                    <a:pt x="65" y="113"/>
                    <a:pt x="56" y="115"/>
                    <a:pt x="45" y="115"/>
                  </a:cubicBezTo>
                  <a:cubicBezTo>
                    <a:pt x="31" y="115"/>
                    <a:pt x="20" y="110"/>
                    <a:pt x="12" y="101"/>
                  </a:cubicBezTo>
                  <a:cubicBezTo>
                    <a:pt x="4" y="91"/>
                    <a:pt x="0" y="76"/>
                    <a:pt x="0" y="57"/>
                  </a:cubicBezTo>
                  <a:cubicBezTo>
                    <a:pt x="0" y="39"/>
                    <a:pt x="4" y="25"/>
                    <a:pt x="12" y="15"/>
                  </a:cubicBezTo>
                  <a:cubicBezTo>
                    <a:pt x="20" y="5"/>
                    <a:pt x="30" y="0"/>
                    <a:pt x="44" y="0"/>
                  </a:cubicBezTo>
                  <a:cubicBezTo>
                    <a:pt x="58" y="0"/>
                    <a:pt x="69" y="5"/>
                    <a:pt x="76" y="14"/>
                  </a:cubicBezTo>
                  <a:cubicBezTo>
                    <a:pt x="84" y="24"/>
                    <a:pt x="88" y="38"/>
                    <a:pt x="88" y="56"/>
                  </a:cubicBezTo>
                  <a:cubicBezTo>
                    <a:pt x="88" y="61"/>
                    <a:pt x="88" y="61"/>
                    <a:pt x="88" y="61"/>
                  </a:cubicBezTo>
                  <a:cubicBezTo>
                    <a:pt x="16" y="61"/>
                    <a:pt x="16" y="61"/>
                    <a:pt x="16" y="61"/>
                  </a:cubicBezTo>
                  <a:cubicBezTo>
                    <a:pt x="16" y="64"/>
                    <a:pt x="16" y="64"/>
                    <a:pt x="16" y="64"/>
                  </a:cubicBezTo>
                  <a:cubicBezTo>
                    <a:pt x="16" y="76"/>
                    <a:pt x="19" y="85"/>
                    <a:pt x="25" y="92"/>
                  </a:cubicBezTo>
                  <a:cubicBezTo>
                    <a:pt x="30" y="99"/>
                    <a:pt x="38" y="102"/>
                    <a:pt x="47" y="102"/>
                  </a:cubicBezTo>
                  <a:cubicBezTo>
                    <a:pt x="54" y="102"/>
                    <a:pt x="60" y="100"/>
                    <a:pt x="65" y="97"/>
                  </a:cubicBezTo>
                  <a:cubicBezTo>
                    <a:pt x="71" y="93"/>
                    <a:pt x="75" y="89"/>
                    <a:pt x="79" y="82"/>
                  </a:cubicBezTo>
                  <a:close/>
                  <a:moveTo>
                    <a:pt x="17" y="47"/>
                  </a:moveTo>
                  <a:cubicBezTo>
                    <a:pt x="71" y="47"/>
                    <a:pt x="71" y="47"/>
                    <a:pt x="71" y="47"/>
                  </a:cubicBezTo>
                  <a:cubicBezTo>
                    <a:pt x="71" y="37"/>
                    <a:pt x="68" y="28"/>
                    <a:pt x="64" y="22"/>
                  </a:cubicBezTo>
                  <a:cubicBezTo>
                    <a:pt x="59" y="16"/>
                    <a:pt x="52" y="13"/>
                    <a:pt x="44" y="13"/>
                  </a:cubicBezTo>
                  <a:cubicBezTo>
                    <a:pt x="36" y="13"/>
                    <a:pt x="29" y="16"/>
                    <a:pt x="24" y="22"/>
                  </a:cubicBezTo>
                  <a:cubicBezTo>
                    <a:pt x="20" y="28"/>
                    <a:pt x="17" y="36"/>
                    <a:pt x="17"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gr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Title 1"/>
          <p:cNvSpPr txBox="1">
            <a:spLocks noGrp="1"/>
          </p:cNvSpPr>
          <p:nvPr>
            <p:ph type="title"/>
          </p:nvPr>
        </p:nvSpPr>
        <p:spPr>
          <a:xfrm>
            <a:off x="579268" y="720313"/>
            <a:ext cx="7809156" cy="5444991"/>
          </a:xfrm>
          <a:prstGeom prst="rect">
            <a:avLst/>
          </a:prstGeom>
        </p:spPr>
        <p:txBody>
          <a:bodyPr/>
          <a:lstStyle/>
          <a:p>
            <a:pPr algn="ctr">
              <a:defRPr sz="2800"/>
            </a:pPr>
            <a:r>
              <a:rPr dirty="0"/>
              <a:t/>
            </a:r>
            <a:br>
              <a:rPr dirty="0"/>
            </a:br>
            <a:r>
              <a:rPr dirty="0"/>
              <a:t/>
            </a:r>
            <a:br>
              <a:rPr dirty="0"/>
            </a:br>
            <a:r>
              <a:rPr lang="en-AU" dirty="0" smtClean="0"/>
              <a:t>The Department of Social Services</a:t>
            </a:r>
            <a:r>
              <a:rPr dirty="0" smtClean="0"/>
              <a:t> acknowledges the traditional owners of country throughout Australia, and their continuing connection to land, </a:t>
            </a:r>
            <a:r>
              <a:rPr lang="en-AU" dirty="0" smtClean="0"/>
              <a:t>water</a:t>
            </a:r>
            <a:r>
              <a:rPr dirty="0" smtClean="0"/>
              <a:t> and community. </a:t>
            </a:r>
            <a:br>
              <a:rPr dirty="0" smtClean="0"/>
            </a:br>
            <a:r>
              <a:rPr dirty="0" smtClean="0"/>
              <a:t/>
            </a:r>
            <a:br>
              <a:rPr dirty="0" smtClean="0"/>
            </a:br>
            <a:r>
              <a:rPr dirty="0" smtClean="0"/>
              <a:t>We pay our respects to them and their cultures,   	and to </a:t>
            </a:r>
            <a:r>
              <a:rPr lang="en-AU" dirty="0" smtClean="0"/>
              <a:t>Elders</a:t>
            </a:r>
            <a:r>
              <a:rPr dirty="0" smtClean="0"/>
              <a:t> past</a:t>
            </a:r>
            <a:r>
              <a:rPr lang="en-AU" dirty="0" smtClean="0"/>
              <a:t>,</a:t>
            </a:r>
            <a:r>
              <a:rPr dirty="0" smtClean="0"/>
              <a:t> present</a:t>
            </a:r>
            <a:r>
              <a:rPr lang="en-AU" dirty="0" smtClean="0"/>
              <a:t> and emerging</a:t>
            </a:r>
            <a:r>
              <a:rPr dirty="0" smtClean="0"/>
              <a:t>. </a:t>
            </a:r>
            <a:r>
              <a:rPr dirty="0"/>
              <a:t>  </a:t>
            </a:r>
          </a:p>
        </p:txBody>
      </p:sp>
    </p:spTree>
    <p:extLst>
      <p:ext uri="{BB962C8B-B14F-4D97-AF65-F5344CB8AC3E}">
        <p14:creationId xmlns:p14="http://schemas.microsoft.com/office/powerpoint/2010/main" val="3991078053"/>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 name="Footer Placeholder 3"/>
          <p:cNvSpPr txBox="1"/>
          <p:nvPr/>
        </p:nvSpPr>
        <p:spPr>
          <a:xfrm>
            <a:off x="585925" y="6541661"/>
            <a:ext cx="7226436" cy="127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spAutoFit/>
          </a:bodyPr>
          <a:lstStyle/>
          <a:p>
            <a:pPr>
              <a:defRPr sz="900">
                <a:solidFill>
                  <a:srgbClr val="FFFFFF"/>
                </a:solidFill>
                <a:latin typeface="Georgia"/>
                <a:ea typeface="Georgia"/>
                <a:cs typeface="Georgia"/>
                <a:sym typeface="Georgia"/>
              </a:defRPr>
            </a:pPr>
            <a:r>
              <a:t>Fourth Action Plan of the National Plan to Reduce Violence Against Women and Their Children - </a:t>
            </a:r>
            <a:r>
              <a:rPr>
                <a:solidFill>
                  <a:srgbClr val="CAEE9C"/>
                </a:solidFill>
              </a:rPr>
              <a:t>Consultation</a:t>
            </a:r>
            <a:r>
              <a:rPr>
                <a:solidFill>
                  <a:srgbClr val="B0E66B"/>
                </a:solidFill>
              </a:rPr>
              <a:t> Workshop Summary</a:t>
            </a:r>
            <a:r>
              <a:t> </a:t>
            </a:r>
          </a:p>
        </p:txBody>
      </p:sp>
      <p:sp>
        <p:nvSpPr>
          <p:cNvPr id="129" name="Title 1"/>
          <p:cNvSpPr txBox="1">
            <a:spLocks noGrp="1"/>
          </p:cNvSpPr>
          <p:nvPr>
            <p:ph type="title"/>
          </p:nvPr>
        </p:nvSpPr>
        <p:spPr>
          <a:xfrm>
            <a:off x="585925" y="472165"/>
            <a:ext cx="7972150" cy="329874"/>
          </a:xfrm>
          <a:prstGeom prst="rect">
            <a:avLst/>
          </a:prstGeom>
        </p:spPr>
        <p:txBody>
          <a:bodyPr/>
          <a:lstStyle>
            <a:lvl1pPr defTabSz="886968">
              <a:defRPr sz="2328"/>
            </a:lvl1pPr>
          </a:lstStyle>
          <a:p>
            <a:r>
              <a:t>About this document</a:t>
            </a:r>
          </a:p>
        </p:txBody>
      </p:sp>
      <p:sp>
        <p:nvSpPr>
          <p:cNvPr id="130" name="Content Placeholder 2"/>
          <p:cNvSpPr txBox="1">
            <a:spLocks noGrp="1"/>
          </p:cNvSpPr>
          <p:nvPr>
            <p:ph type="body" sz="half" idx="1"/>
          </p:nvPr>
        </p:nvSpPr>
        <p:spPr>
          <a:xfrm>
            <a:off x="723899" y="1378100"/>
            <a:ext cx="7834175" cy="3317725"/>
          </a:xfrm>
          <a:prstGeom prst="rect">
            <a:avLst/>
          </a:prstGeom>
        </p:spPr>
        <p:txBody>
          <a:bodyPr numCol="2" spcCol="359999">
            <a:normAutofit/>
          </a:bodyPr>
          <a:lstStyle/>
          <a:p>
            <a:pPr>
              <a:defRPr sz="1000" b="0"/>
            </a:pPr>
            <a:r>
              <a:rPr lang="en-AU" sz="1000" dirty="0"/>
              <a:t>This material was commissioned by the Commonwealth of Australia to assist in the collection of information from consultation sessions workshops around Australia. The purpose of this material is to summarise consultations held by the Department of Social Services as part of the development of the Fourth Action Plan in </a:t>
            </a:r>
            <a:r>
              <a:rPr lang="en-AU" sz="1000" dirty="0" smtClean="0"/>
              <a:t>Port Augusta, South Australia</a:t>
            </a:r>
            <a:r>
              <a:rPr lang="en-AU" sz="1000" dirty="0" smtClean="0"/>
              <a:t>. </a:t>
            </a:r>
            <a:r>
              <a:rPr lang="en-AU" dirty="0"/>
              <a:t>This session was facilitated by </a:t>
            </a:r>
            <a:r>
              <a:rPr lang="en-AU" dirty="0" err="1" smtClean="0"/>
              <a:t>ThinkPlace</a:t>
            </a:r>
            <a:r>
              <a:rPr lang="en-AU" dirty="0" smtClean="0"/>
              <a:t>.</a:t>
            </a:r>
            <a:endParaRPr lang="en-AU" sz="1000" dirty="0" smtClean="0"/>
          </a:p>
          <a:p>
            <a:pPr>
              <a:defRPr sz="1000" b="0"/>
            </a:pPr>
            <a:r>
              <a:rPr lang="en-AU" sz="1000" dirty="0" smtClean="0"/>
              <a:t>The </a:t>
            </a:r>
            <a:r>
              <a:rPr lang="en-AU" sz="1000" dirty="0"/>
              <a:t>Department of Social Services thanks all participants of this discussion for their contributions as part of the development of the Fourth Action Plan.  The views expressed in this material do not necessarily reflect those of the Commonwealth, or indicate a particular course of action. </a:t>
            </a:r>
          </a:p>
          <a:p>
            <a:pPr>
              <a:defRPr sz="1000" b="0"/>
            </a:pPr>
            <a:endParaRPr lang="en-AU" sz="1000" dirty="0"/>
          </a:p>
          <a:p>
            <a:pPr>
              <a:defRPr sz="1000" b="0"/>
            </a:pPr>
            <a:endParaRPr lang="en-AU" sz="1000" dirty="0"/>
          </a:p>
          <a:p>
            <a:pPr>
              <a:defRPr sz="1000" b="0"/>
            </a:pPr>
            <a:endParaRPr lang="en-AU" sz="1000" dirty="0"/>
          </a:p>
          <a:p>
            <a:pPr>
              <a:defRPr sz="1000" b="0"/>
            </a:pPr>
            <a:endParaRPr lang="en-AU" sz="1000" dirty="0"/>
          </a:p>
          <a:p>
            <a:pPr>
              <a:defRPr sz="1000" b="0"/>
            </a:pPr>
            <a:endParaRPr lang="en-AU" sz="1000" dirty="0"/>
          </a:p>
          <a:p>
            <a:pPr>
              <a:defRPr sz="1000" b="0"/>
            </a:pPr>
            <a:endParaRPr lang="en-AU" sz="1000" dirty="0"/>
          </a:p>
          <a:p>
            <a:pPr>
              <a:defRPr sz="1000" b="0"/>
            </a:pPr>
            <a:r>
              <a:rPr lang="en-AU" sz="1000" dirty="0"/>
              <a:t>Copyright notice — 2018</a:t>
            </a:r>
          </a:p>
          <a:p>
            <a:pPr>
              <a:defRPr sz="1000" b="0"/>
            </a:pPr>
            <a:r>
              <a:rPr lang="en-AU" sz="1000" dirty="0"/>
              <a:t>This document is licensed under the Creative Commons Attribution 4.0 International Licence </a:t>
            </a:r>
            <a:r>
              <a:rPr lang="en-AU" sz="1000" dirty="0" err="1"/>
              <a:t>Licence</a:t>
            </a:r>
            <a:r>
              <a:rPr lang="en-AU" sz="1000" dirty="0"/>
              <a:t> URL: https://creativecommons.org/licenses/by/4.0/legalcode Please attribute: © Commonwealth of Australia (Department of Social Services) 2018 Notice identifying other material or rights in this publication: 1. Australian Commonwealth Coat of Arms — not Licensed under Creative Commons, see https://www.itsanhonour.gov.au/coat-arms/index.cfm 2. Certain images and photographs (as marked) — not licensed under Creative Commons’ </a:t>
            </a:r>
          </a:p>
          <a:p>
            <a:pPr>
              <a:defRPr sz="1000" b="0"/>
            </a:pPr>
            <a:endParaRPr lang="en-AU" dirty="0"/>
          </a:p>
          <a:p>
            <a:pPr>
              <a:defRPr sz="1000" b="0"/>
            </a:pPr>
            <a:endParaRPr dirty="0"/>
          </a:p>
        </p:txBody>
      </p:sp>
      <p:sp>
        <p:nvSpPr>
          <p:cNvPr id="131" name="Slide Number Placeholder 4"/>
          <p:cNvSpPr txBox="1">
            <a:spLocks noGrp="1"/>
          </p:cNvSpPr>
          <p:nvPr>
            <p:ph type="sldNum" sz="quarter" idx="2"/>
          </p:nvPr>
        </p:nvSpPr>
        <p:spPr>
          <a:xfrm>
            <a:off x="8599488" y="6541661"/>
            <a:ext cx="127001" cy="1270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3</a:t>
            </a:fld>
            <a:endParaRPr/>
          </a:p>
        </p:txBody>
      </p:sp>
    </p:spTree>
    <p:extLst>
      <p:ext uri="{BB962C8B-B14F-4D97-AF65-F5344CB8AC3E}">
        <p14:creationId xmlns:p14="http://schemas.microsoft.com/office/powerpoint/2010/main" val="2746465810"/>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 name="Footer Placeholder 3"/>
          <p:cNvSpPr txBox="1"/>
          <p:nvPr/>
        </p:nvSpPr>
        <p:spPr>
          <a:xfrm>
            <a:off x="585926" y="6557261"/>
            <a:ext cx="7174887" cy="127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spAutoFit/>
          </a:bodyPr>
          <a:lstStyle>
            <a:lvl1pPr>
              <a:defRPr sz="900">
                <a:solidFill>
                  <a:srgbClr val="FFFFFF"/>
                </a:solidFill>
                <a:latin typeface="Georgia"/>
                <a:ea typeface="Georgia"/>
                <a:cs typeface="Georgia"/>
                <a:sym typeface="Georgia"/>
              </a:defRPr>
            </a:lvl1pPr>
          </a:lstStyle>
          <a:p>
            <a:r>
              <a:t>Fourth Action Plan of the National Plan to Reduce Violence Against Women and Their Children - Consultation Workshop Summary </a:t>
            </a:r>
          </a:p>
        </p:txBody>
      </p:sp>
      <p:sp>
        <p:nvSpPr>
          <p:cNvPr id="139" name="Title 1"/>
          <p:cNvSpPr txBox="1">
            <a:spLocks noGrp="1"/>
          </p:cNvSpPr>
          <p:nvPr>
            <p:ph type="title"/>
          </p:nvPr>
        </p:nvSpPr>
        <p:spPr>
          <a:xfrm>
            <a:off x="585925" y="472165"/>
            <a:ext cx="7972150" cy="329874"/>
          </a:xfrm>
          <a:prstGeom prst="rect">
            <a:avLst/>
          </a:prstGeom>
        </p:spPr>
        <p:txBody>
          <a:bodyPr/>
          <a:lstStyle>
            <a:lvl1pPr defTabSz="886968">
              <a:defRPr sz="2328"/>
            </a:lvl1pPr>
          </a:lstStyle>
          <a:p>
            <a:r>
              <a:t>Participants of Port Augusta Consultation</a:t>
            </a:r>
          </a:p>
        </p:txBody>
      </p:sp>
      <p:graphicFrame>
        <p:nvGraphicFramePr>
          <p:cNvPr id="140" name="Content Placeholder 7"/>
          <p:cNvGraphicFramePr/>
          <p:nvPr>
            <p:extLst>
              <p:ext uri="{D42A27DB-BD31-4B8C-83A1-F6EECF244321}">
                <p14:modId xmlns:p14="http://schemas.microsoft.com/office/powerpoint/2010/main" val="487812588"/>
              </p:ext>
            </p:extLst>
          </p:nvPr>
        </p:nvGraphicFramePr>
        <p:xfrm>
          <a:off x="585787" y="1125537"/>
          <a:ext cx="7972148" cy="2951536"/>
        </p:xfrm>
        <a:graphic>
          <a:graphicData uri="http://schemas.openxmlformats.org/drawingml/2006/table">
            <a:tbl>
              <a:tblPr bandRow="1">
                <a:tableStyleId>{4C3C2611-4C71-4FC5-86AE-919BDF0F9419}</a:tableStyleId>
              </a:tblPr>
              <a:tblGrid>
                <a:gridCol w="7972148">
                  <a:extLst>
                    <a:ext uri="{9D8B030D-6E8A-4147-A177-3AD203B41FA5}">
                      <a16:colId xmlns:a16="http://schemas.microsoft.com/office/drawing/2014/main" val="20000"/>
                    </a:ext>
                  </a:extLst>
                </a:gridCol>
              </a:tblGrid>
              <a:tr h="368942">
                <a:tc>
                  <a:txBody>
                    <a:bodyPr/>
                    <a:lstStyle/>
                    <a:p>
                      <a:pPr algn="l" defTabSz="891916">
                        <a:defRPr sz="1800"/>
                      </a:pPr>
                      <a:r>
                        <a:rPr sz="1200" dirty="0">
                          <a:sym typeface="Arial"/>
                        </a:rPr>
                        <a:t>Communities for Children</a:t>
                      </a:r>
                    </a:p>
                  </a:txBody>
                  <a:tcPr anchor="ctr" horzOverflow="overflow"/>
                </a:tc>
                <a:extLst>
                  <a:ext uri="{0D108BD9-81ED-4DB2-BD59-A6C34878D82A}">
                    <a16:rowId xmlns:a16="http://schemas.microsoft.com/office/drawing/2014/main" val="10000"/>
                  </a:ext>
                </a:extLst>
              </a:tr>
              <a:tr h="368942">
                <a:tc>
                  <a:txBody>
                    <a:bodyPr/>
                    <a:lstStyle/>
                    <a:p>
                      <a:pPr algn="l" defTabSz="891916">
                        <a:defRPr sz="1800"/>
                      </a:pPr>
                      <a:r>
                        <a:rPr sz="1200">
                          <a:sym typeface="Arial"/>
                        </a:rPr>
                        <a:t>Port Augusta Children’s Centre</a:t>
                      </a:r>
                    </a:p>
                  </a:txBody>
                  <a:tcPr anchor="ctr" horzOverflow="overflow"/>
                </a:tc>
                <a:extLst>
                  <a:ext uri="{0D108BD9-81ED-4DB2-BD59-A6C34878D82A}">
                    <a16:rowId xmlns:a16="http://schemas.microsoft.com/office/drawing/2014/main" val="10001"/>
                  </a:ext>
                </a:extLst>
              </a:tr>
              <a:tr h="368942">
                <a:tc>
                  <a:txBody>
                    <a:bodyPr/>
                    <a:lstStyle/>
                    <a:p>
                      <a:pPr algn="l" defTabSz="891916">
                        <a:defRPr sz="1800"/>
                      </a:pPr>
                      <a:r>
                        <a:rPr sz="1200" dirty="0">
                          <a:sym typeface="Arial"/>
                        </a:rPr>
                        <a:t>South Australia Police</a:t>
                      </a:r>
                    </a:p>
                  </a:txBody>
                  <a:tcPr anchor="ctr" horzOverflow="overflow"/>
                </a:tc>
                <a:extLst>
                  <a:ext uri="{0D108BD9-81ED-4DB2-BD59-A6C34878D82A}">
                    <a16:rowId xmlns:a16="http://schemas.microsoft.com/office/drawing/2014/main" val="10002"/>
                  </a:ext>
                </a:extLst>
              </a:tr>
              <a:tr h="368942">
                <a:tc>
                  <a:txBody>
                    <a:bodyPr/>
                    <a:lstStyle/>
                    <a:p>
                      <a:pPr algn="l">
                        <a:defRPr sz="1800"/>
                      </a:pPr>
                      <a:r>
                        <a:rPr sz="1200">
                          <a:sym typeface="Arial"/>
                        </a:rPr>
                        <a:t>Uniting Country South Australia</a:t>
                      </a:r>
                    </a:p>
                  </a:txBody>
                  <a:tcPr anchor="ctr" horzOverflow="overflow"/>
                </a:tc>
                <a:extLst>
                  <a:ext uri="{0D108BD9-81ED-4DB2-BD59-A6C34878D82A}">
                    <a16:rowId xmlns:a16="http://schemas.microsoft.com/office/drawing/2014/main" val="10003"/>
                  </a:ext>
                </a:extLst>
              </a:tr>
              <a:tr h="368942">
                <a:tc>
                  <a:txBody>
                    <a:bodyPr/>
                    <a:lstStyle/>
                    <a:p>
                      <a:pPr algn="l">
                        <a:defRPr sz="1800"/>
                      </a:pPr>
                      <a:r>
                        <a:rPr sz="1200" dirty="0">
                          <a:sym typeface="Arial"/>
                        </a:rPr>
                        <a:t>Devonport Community Council</a:t>
                      </a:r>
                    </a:p>
                  </a:txBody>
                  <a:tcPr anchor="ctr" horzOverflow="overflow"/>
                </a:tc>
                <a:extLst>
                  <a:ext uri="{0D108BD9-81ED-4DB2-BD59-A6C34878D82A}">
                    <a16:rowId xmlns:a16="http://schemas.microsoft.com/office/drawing/2014/main" val="10004"/>
                  </a:ext>
                </a:extLst>
              </a:tr>
              <a:tr h="368942">
                <a:tc>
                  <a:txBody>
                    <a:bodyPr/>
                    <a:lstStyle/>
                    <a:p>
                      <a:pPr algn="l" defTabSz="685800">
                        <a:defRPr sz="1800"/>
                      </a:pPr>
                      <a:r>
                        <a:rPr sz="1200">
                          <a:sym typeface="Arial"/>
                        </a:rPr>
                        <a:t>Aboriginal Drug and Alcohol Council of South Australia</a:t>
                      </a:r>
                    </a:p>
                  </a:txBody>
                  <a:tcPr anchor="ctr" horzOverflow="overflow"/>
                </a:tc>
                <a:extLst>
                  <a:ext uri="{0D108BD9-81ED-4DB2-BD59-A6C34878D82A}">
                    <a16:rowId xmlns:a16="http://schemas.microsoft.com/office/drawing/2014/main" val="2120084071"/>
                  </a:ext>
                </a:extLst>
              </a:tr>
              <a:tr h="368942">
                <a:tc>
                  <a:txBody>
                    <a:bodyPr/>
                    <a:lstStyle/>
                    <a:p>
                      <a:pPr algn="l">
                        <a:defRPr sz="1800"/>
                      </a:pPr>
                      <a:r>
                        <a:rPr sz="1200" dirty="0">
                          <a:sym typeface="Arial"/>
                        </a:rPr>
                        <a:t>Department of Social Services (Commonwealth)</a:t>
                      </a:r>
                    </a:p>
                  </a:txBody>
                  <a:tcPr horzOverflow="overflow"/>
                </a:tc>
                <a:extLst>
                  <a:ext uri="{0D108BD9-81ED-4DB2-BD59-A6C34878D82A}">
                    <a16:rowId xmlns:a16="http://schemas.microsoft.com/office/drawing/2014/main" val="1805056526"/>
                  </a:ext>
                </a:extLst>
              </a:tr>
              <a:tr h="368942">
                <a:tc>
                  <a:txBody>
                    <a:bodyPr/>
                    <a:lstStyle/>
                    <a:p>
                      <a:pPr algn="l" defTabSz="685800">
                        <a:defRPr sz="1800"/>
                      </a:pPr>
                      <a:r>
                        <a:rPr sz="1200" dirty="0">
                          <a:sym typeface="Arial"/>
                        </a:rPr>
                        <a:t>Office for Women (South Australian Government)</a:t>
                      </a:r>
                    </a:p>
                  </a:txBody>
                  <a:tcPr anchor="ctr" horzOverflow="overflow"/>
                </a:tc>
                <a:extLst>
                  <a:ext uri="{0D108BD9-81ED-4DB2-BD59-A6C34878D82A}">
                    <a16:rowId xmlns:a16="http://schemas.microsoft.com/office/drawing/2014/main" val="1879390861"/>
                  </a:ext>
                </a:extLst>
              </a:tr>
            </a:tbl>
          </a:graphicData>
        </a:graphic>
      </p:graphicFrame>
      <p:sp>
        <p:nvSpPr>
          <p:cNvPr id="141" name="Slide Number Placeholder 4"/>
          <p:cNvSpPr txBox="1">
            <a:spLocks noGrp="1"/>
          </p:cNvSpPr>
          <p:nvPr>
            <p:ph type="sldNum" sz="quarter" idx="2"/>
          </p:nvPr>
        </p:nvSpPr>
        <p:spPr>
          <a:xfrm>
            <a:off x="8599488" y="6541661"/>
            <a:ext cx="127001" cy="1270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4</a:t>
            </a:fld>
            <a:endParaRP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 name="Title 1"/>
          <p:cNvSpPr txBox="1">
            <a:spLocks noGrp="1"/>
          </p:cNvSpPr>
          <p:nvPr>
            <p:ph type="title"/>
          </p:nvPr>
        </p:nvSpPr>
        <p:spPr>
          <a:xfrm>
            <a:off x="579267" y="3987307"/>
            <a:ext cx="6120002" cy="2160000"/>
          </a:xfrm>
          <a:prstGeom prst="rect">
            <a:avLst/>
          </a:prstGeom>
        </p:spPr>
        <p:txBody>
          <a:bodyPr/>
          <a:lstStyle/>
          <a:p>
            <a:r>
              <a:t>Key themes</a:t>
            </a:r>
          </a:p>
        </p:txBody>
      </p:sp>
      <p:sp>
        <p:nvSpPr>
          <p:cNvPr id="144" name="Slide Number Placeholder 3"/>
          <p:cNvSpPr txBox="1">
            <a:spLocks noGrp="1"/>
          </p:cNvSpPr>
          <p:nvPr>
            <p:ph type="sldNum" sz="quarter" idx="2"/>
          </p:nvPr>
        </p:nvSpPr>
        <p:spPr>
          <a:xfrm>
            <a:off x="8599488" y="6541661"/>
            <a:ext cx="127001" cy="1270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5</a:t>
            </a:fld>
            <a:endParaRPr/>
          </a:p>
        </p:txBody>
      </p:sp>
    </p:spTree>
    <p:extLst>
      <p:ext uri="{BB962C8B-B14F-4D97-AF65-F5344CB8AC3E}">
        <p14:creationId xmlns:p14="http://schemas.microsoft.com/office/powerpoint/2010/main" val="706523379"/>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 name="Footer Placeholder 3"/>
          <p:cNvSpPr txBox="1"/>
          <p:nvPr/>
        </p:nvSpPr>
        <p:spPr>
          <a:xfrm>
            <a:off x="585926" y="6557261"/>
            <a:ext cx="7174887" cy="127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spAutoFit/>
          </a:bodyPr>
          <a:lstStyle>
            <a:lvl1pPr>
              <a:defRPr sz="900">
                <a:solidFill>
                  <a:srgbClr val="FFFFFF"/>
                </a:solidFill>
                <a:latin typeface="Georgia"/>
                <a:ea typeface="Georgia"/>
                <a:cs typeface="Georgia"/>
                <a:sym typeface="Georgia"/>
              </a:defRPr>
            </a:lvl1pPr>
          </a:lstStyle>
          <a:p>
            <a:r>
              <a:t>Insert presentation title in footer</a:t>
            </a:r>
          </a:p>
        </p:txBody>
      </p:sp>
      <p:sp>
        <p:nvSpPr>
          <p:cNvPr id="144" name="Title 1"/>
          <p:cNvSpPr txBox="1">
            <a:spLocks noGrp="1"/>
          </p:cNvSpPr>
          <p:nvPr>
            <p:ph type="title"/>
          </p:nvPr>
        </p:nvSpPr>
        <p:spPr/>
        <p:txBody>
          <a:bodyPr/>
          <a:lstStyle>
            <a:lvl1pPr defTabSz="886968">
              <a:defRPr sz="2328"/>
            </a:lvl1pPr>
          </a:lstStyle>
          <a:p>
            <a:r>
              <a:rPr lang="en-AU"/>
              <a:t>Key themes</a:t>
            </a:r>
          </a:p>
        </p:txBody>
      </p:sp>
      <p:sp>
        <p:nvSpPr>
          <p:cNvPr id="145" name="Content Placeholder 2"/>
          <p:cNvSpPr txBox="1">
            <a:spLocks noGrp="1"/>
          </p:cNvSpPr>
          <p:nvPr>
            <p:ph type="body" sz="half" idx="1"/>
          </p:nvPr>
        </p:nvSpPr>
        <p:spPr/>
        <p:txBody>
          <a:bodyPr/>
          <a:lstStyle/>
          <a:p>
            <a:r>
              <a:rPr lang="en-AU" dirty="0"/>
              <a:t>Impacts of violence on children</a:t>
            </a:r>
          </a:p>
          <a:p>
            <a:pPr lvl="1"/>
            <a:r>
              <a:rPr lang="en-AU" dirty="0"/>
              <a:t>A children’s safety hub should be established to help children who experienced violence.</a:t>
            </a:r>
          </a:p>
          <a:p>
            <a:pPr lvl="1"/>
            <a:r>
              <a:rPr lang="en-AU" dirty="0"/>
              <a:t>The Multi-Agency Protection Service (MAPS) initiative should be expanded to include children services.</a:t>
            </a:r>
          </a:p>
          <a:p>
            <a:endParaRPr lang="en-AU" dirty="0"/>
          </a:p>
          <a:p>
            <a:r>
              <a:rPr lang="en-AU" dirty="0"/>
              <a:t>Primary prevention</a:t>
            </a:r>
          </a:p>
          <a:p>
            <a:pPr lvl="1"/>
            <a:r>
              <a:rPr lang="en-AU" dirty="0"/>
              <a:t>More programs are required around respectful relationships to increase understandings of healthy relationships, and to empower both men and women.</a:t>
            </a:r>
          </a:p>
          <a:p>
            <a:pPr lvl="1"/>
            <a:r>
              <a:rPr lang="en-AU" dirty="0"/>
              <a:t>Consideration should be given to establishing a shopfront for women to attain information around </a:t>
            </a:r>
            <a:br>
              <a:rPr lang="en-AU" dirty="0"/>
            </a:br>
            <a:r>
              <a:rPr lang="en-AU" dirty="0"/>
              <a:t>gaining support for domestic, family and sexual violence.</a:t>
            </a:r>
          </a:p>
          <a:p>
            <a:pPr lvl="1"/>
            <a:r>
              <a:rPr lang="en-AU" dirty="0"/>
              <a:t>Messaging needs to be universal (i.e. transcending socio-economic boundaries and beyond non-physical forms of violence) as many families will not even realise they are in a violent situation or messages does not apply to them.</a:t>
            </a:r>
          </a:p>
          <a:p>
            <a:endParaRPr lang="en-AU" dirty="0"/>
          </a:p>
        </p:txBody>
      </p:sp>
      <p:sp>
        <p:nvSpPr>
          <p:cNvPr id="146" name="Slide Number Placeholder 4"/>
          <p:cNvSpPr txBox="1">
            <a:spLocks noGrp="1"/>
          </p:cNvSpPr>
          <p:nvPr>
            <p:ph type="sldNum" sz="quarter" idx="2"/>
          </p:nvPr>
        </p:nvSpPr>
        <p:spPr/>
        <p:txBody>
          <a:bodyPr/>
          <a:lstStyle/>
          <a:p>
            <a:fld id="{86CB4B4D-7CA3-9044-876B-883B54F8677D}" type="slidenum">
              <a:rPr lang="en-AU" smtClean="0"/>
              <a:pPr/>
              <a:t>6</a:t>
            </a:fld>
            <a:endParaRPr lang="en-AU"/>
          </a:p>
        </p:txBody>
      </p:sp>
      <p:sp>
        <p:nvSpPr>
          <p:cNvPr id="9" name="Text Placeholder 8">
            <a:extLst>
              <a:ext uri="{FF2B5EF4-FFF2-40B4-BE49-F238E27FC236}">
                <a16:creationId xmlns:a16="http://schemas.microsoft.com/office/drawing/2014/main" id="{93F05F36-BBA2-4274-ABA2-7054342AB920}"/>
              </a:ext>
            </a:extLst>
          </p:cNvPr>
          <p:cNvSpPr>
            <a:spLocks noGrp="1"/>
          </p:cNvSpPr>
          <p:nvPr>
            <p:ph type="body" sz="half" idx="10"/>
          </p:nvPr>
        </p:nvSpPr>
        <p:spPr/>
        <p:txBody>
          <a:bodyPr/>
          <a:lstStyle/>
          <a:p>
            <a:r>
              <a:rPr lang="en-AU" dirty="0"/>
              <a:t>Men’s services</a:t>
            </a:r>
          </a:p>
          <a:p>
            <a:pPr lvl="1"/>
            <a:r>
              <a:rPr lang="en-AU" dirty="0"/>
              <a:t>All domestic violence programs should have a male worker to both address violence experienced by men, and to work with male perpetrators of violence.</a:t>
            </a:r>
          </a:p>
          <a:p>
            <a:pPr lvl="1"/>
            <a:r>
              <a:rPr lang="en-AU" dirty="0"/>
              <a:t>Whilst acknowledging that male victims are much rarer, there is a lack responses for male victims of domestic violence.</a:t>
            </a:r>
          </a:p>
          <a:p>
            <a:pPr lvl="1"/>
            <a:r>
              <a:rPr lang="en-AU" dirty="0"/>
              <a:t>If we say women have the right to be safe in their own home, this needs to be met with system responses in place to wrap around perpetrators.</a:t>
            </a:r>
          </a:p>
          <a:p>
            <a:endParaRPr lang="en-AU" dirty="0"/>
          </a:p>
          <a:p>
            <a:r>
              <a:rPr lang="en-AU" dirty="0"/>
              <a:t>Drugs, alcohol and mental health are strongly correlated with domestic violence</a:t>
            </a:r>
          </a:p>
          <a:p>
            <a:pPr lvl="1"/>
            <a:r>
              <a:rPr lang="en-AU" dirty="0"/>
              <a:t>Drugs and alcohol are strongly related to domestic violence incidents. There is a lack of outreach support for alcohol and other drugs issues. There also needs to be more counselling for alcohol and other drugs rehabilitation.</a:t>
            </a:r>
          </a:p>
          <a:p>
            <a:pPr lvl="1"/>
            <a:r>
              <a:rPr lang="en-AU" dirty="0"/>
              <a:t>Addiction is a big issue and catalyst for violence in Port Augusta that impacts a whole array of services, including health and domestic violence.</a:t>
            </a:r>
          </a:p>
          <a:p>
            <a:pPr lvl="1"/>
            <a:r>
              <a:rPr lang="en-AU" dirty="0"/>
              <a:t>More responses are needed to support people with mental health issues are frequently being abused both physically and sexually.</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Footer Placeholder 3"/>
          <p:cNvSpPr txBox="1"/>
          <p:nvPr/>
        </p:nvSpPr>
        <p:spPr>
          <a:xfrm>
            <a:off x="585926" y="6557261"/>
            <a:ext cx="7174887" cy="127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spAutoFit/>
          </a:bodyPr>
          <a:lstStyle>
            <a:lvl1pPr>
              <a:defRPr sz="900">
                <a:solidFill>
                  <a:srgbClr val="FFFFFF"/>
                </a:solidFill>
                <a:latin typeface="Georgia"/>
                <a:ea typeface="Georgia"/>
                <a:cs typeface="Georgia"/>
                <a:sym typeface="Georgia"/>
              </a:defRPr>
            </a:lvl1pPr>
          </a:lstStyle>
          <a:p>
            <a:r>
              <a:t>Insert presentation title in footer</a:t>
            </a:r>
          </a:p>
        </p:txBody>
      </p:sp>
      <p:sp>
        <p:nvSpPr>
          <p:cNvPr id="149" name="Title 1"/>
          <p:cNvSpPr txBox="1">
            <a:spLocks noGrp="1"/>
          </p:cNvSpPr>
          <p:nvPr>
            <p:ph type="title"/>
          </p:nvPr>
        </p:nvSpPr>
        <p:spPr/>
        <p:txBody>
          <a:bodyPr/>
          <a:lstStyle>
            <a:lvl1pPr defTabSz="886968">
              <a:defRPr sz="2328"/>
            </a:lvl1pPr>
          </a:lstStyle>
          <a:p>
            <a:r>
              <a:rPr lang="en-AU"/>
              <a:t>Key themes</a:t>
            </a:r>
          </a:p>
        </p:txBody>
      </p:sp>
      <p:sp>
        <p:nvSpPr>
          <p:cNvPr id="150" name="Content Placeholder 2"/>
          <p:cNvSpPr txBox="1">
            <a:spLocks noGrp="1"/>
          </p:cNvSpPr>
          <p:nvPr>
            <p:ph type="body" sz="half" idx="1"/>
          </p:nvPr>
        </p:nvSpPr>
        <p:spPr/>
        <p:txBody>
          <a:bodyPr/>
          <a:lstStyle/>
          <a:p>
            <a:r>
              <a:rPr lang="en-AU" dirty="0"/>
              <a:t>Responses for regional areas</a:t>
            </a:r>
          </a:p>
          <a:p>
            <a:pPr lvl="1"/>
            <a:r>
              <a:rPr lang="en-AU" dirty="0"/>
              <a:t>Appropriate funding for regions should not based on statistics, but also take into account the geographic reach and safety of workers (e.g. two workers to visit one client to ensure safety of workers).</a:t>
            </a:r>
          </a:p>
          <a:p>
            <a:pPr lvl="1"/>
            <a:r>
              <a:rPr lang="en-AU" dirty="0"/>
              <a:t>There needs to be better understanding the South Australian Family Safety Framework process. Meetings under this framework should be fortnightly in regards to high risk clients.</a:t>
            </a:r>
          </a:p>
          <a:p>
            <a:endParaRPr lang="en-AU" dirty="0"/>
          </a:p>
          <a:p>
            <a:r>
              <a:rPr lang="en-AU" dirty="0"/>
              <a:t>Workforce capability</a:t>
            </a:r>
          </a:p>
          <a:p>
            <a:pPr lvl="1"/>
            <a:r>
              <a:rPr lang="en-AU" dirty="0"/>
              <a:t>There is a lack of trauma-based training or psychologists available in Port Augusta and other regional areas.</a:t>
            </a:r>
          </a:p>
          <a:p>
            <a:pPr lvl="1"/>
            <a:r>
              <a:rPr lang="en-AU" dirty="0"/>
              <a:t>Consideration should be given to a central database for services, to find information about other services for referral purposes and resources to assist responses.</a:t>
            </a:r>
          </a:p>
          <a:p>
            <a:pPr lvl="1"/>
            <a:r>
              <a:rPr lang="en-AU" dirty="0"/>
              <a:t>Mainstream services should have skillsets expanded around trauma informed practices and how to work with victims of domestic violence.</a:t>
            </a:r>
          </a:p>
          <a:p>
            <a:endParaRPr lang="en-AU" dirty="0"/>
          </a:p>
        </p:txBody>
      </p:sp>
      <p:sp>
        <p:nvSpPr>
          <p:cNvPr id="151" name="Slide Number Placeholder 4"/>
          <p:cNvSpPr txBox="1">
            <a:spLocks noGrp="1"/>
          </p:cNvSpPr>
          <p:nvPr>
            <p:ph type="sldNum" sz="quarter" idx="2"/>
          </p:nvPr>
        </p:nvSpPr>
        <p:spPr/>
        <p:txBody>
          <a:bodyPr/>
          <a:lstStyle/>
          <a:p>
            <a:fld id="{86CB4B4D-7CA3-9044-876B-883B54F8677D}" type="slidenum">
              <a:rPr lang="en-AU" smtClean="0"/>
              <a:pPr/>
              <a:t>7</a:t>
            </a:fld>
            <a:endParaRPr lang="en-AU"/>
          </a:p>
        </p:txBody>
      </p:sp>
      <p:sp>
        <p:nvSpPr>
          <p:cNvPr id="5" name="Text Placeholder 4">
            <a:extLst>
              <a:ext uri="{FF2B5EF4-FFF2-40B4-BE49-F238E27FC236}">
                <a16:creationId xmlns:a16="http://schemas.microsoft.com/office/drawing/2014/main" id="{C549E800-2A4A-47FA-BAF2-CAE9BC6D2154}"/>
              </a:ext>
            </a:extLst>
          </p:cNvPr>
          <p:cNvSpPr>
            <a:spLocks noGrp="1"/>
          </p:cNvSpPr>
          <p:nvPr>
            <p:ph type="body" sz="half" idx="10"/>
          </p:nvPr>
        </p:nvSpPr>
        <p:spPr/>
        <p:txBody>
          <a:bodyPr/>
          <a:lstStyle/>
          <a:p>
            <a:r>
              <a:rPr lang="en-AU" dirty="0"/>
              <a:t>Access to justice</a:t>
            </a:r>
          </a:p>
          <a:p>
            <a:pPr lvl="1"/>
            <a:r>
              <a:rPr lang="en-AU" dirty="0"/>
              <a:t>Judicial systems must expedite intervention orders. Many women are withdrawing before they are processed.</a:t>
            </a:r>
          </a:p>
          <a:p>
            <a:pPr lvl="1"/>
            <a:r>
              <a:rPr lang="en-AU" dirty="0"/>
              <a:t>Situations need to be dealt with quicker; as by the time the goes through court, families may have reunited and the chance for intervention may have been missed.</a:t>
            </a:r>
          </a:p>
          <a:p>
            <a:endParaRPr lang="en-AU" dirty="0"/>
          </a:p>
          <a:p>
            <a:r>
              <a:rPr lang="en-AU" dirty="0"/>
              <a:t>Adequate and appropriate crisis accommodation</a:t>
            </a:r>
          </a:p>
          <a:p>
            <a:pPr lvl="1"/>
            <a:r>
              <a:rPr lang="en-AU" dirty="0"/>
              <a:t>There are not enough options for crisis accommodation in regional areas. Many hotels and caravan parks in regional areas are not accepting referrals for victims of domestic violence and for homelessness reasons.</a:t>
            </a:r>
          </a:p>
          <a:p>
            <a:pPr lvl="1"/>
            <a:r>
              <a:rPr lang="en-AU" dirty="0"/>
              <a:t>There are examples of women getting deliberately inebriated to go into a sobering unit, because there is no other safe accommodation available.</a:t>
            </a:r>
          </a:p>
          <a:p>
            <a:pPr lvl="1"/>
            <a:r>
              <a:rPr lang="en-AU" dirty="0"/>
              <a:t>It is important that responses are based on a right for all people to feel safe in their own homes and communities.</a:t>
            </a: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 name="Title 1"/>
          <p:cNvSpPr txBox="1">
            <a:spLocks noGrp="1"/>
          </p:cNvSpPr>
          <p:nvPr>
            <p:ph type="title"/>
          </p:nvPr>
        </p:nvSpPr>
        <p:spPr>
          <a:xfrm>
            <a:off x="579267" y="3987307"/>
            <a:ext cx="6120002" cy="2160000"/>
          </a:xfrm>
          <a:prstGeom prst="rect">
            <a:avLst/>
          </a:prstGeom>
        </p:spPr>
        <p:txBody>
          <a:bodyPr/>
          <a:lstStyle/>
          <a:p>
            <a:r>
              <a:t>Priority actions</a:t>
            </a:r>
          </a:p>
        </p:txBody>
      </p:sp>
      <p:sp>
        <p:nvSpPr>
          <p:cNvPr id="154" name="Slide Number Placeholder 3"/>
          <p:cNvSpPr txBox="1">
            <a:spLocks noGrp="1"/>
          </p:cNvSpPr>
          <p:nvPr>
            <p:ph type="sldNum" sz="quarter" idx="2"/>
          </p:nvPr>
        </p:nvSpPr>
        <p:spPr>
          <a:xfrm>
            <a:off x="8599488" y="6541661"/>
            <a:ext cx="127001" cy="1270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8</a:t>
            </a:fld>
            <a:endParaRP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 name="Footer Placeholder 3"/>
          <p:cNvSpPr txBox="1"/>
          <p:nvPr/>
        </p:nvSpPr>
        <p:spPr>
          <a:xfrm>
            <a:off x="585926" y="6557261"/>
            <a:ext cx="7174887" cy="127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spAutoFit/>
          </a:bodyPr>
          <a:lstStyle>
            <a:lvl1pPr>
              <a:defRPr sz="900">
                <a:solidFill>
                  <a:srgbClr val="FFFFFF"/>
                </a:solidFill>
                <a:latin typeface="Georgia"/>
                <a:ea typeface="Georgia"/>
                <a:cs typeface="Georgia"/>
                <a:sym typeface="Georgia"/>
              </a:defRPr>
            </a:lvl1pPr>
          </a:lstStyle>
          <a:p>
            <a:r>
              <a:t>Fourth Action Plan of the National Plan to Reduce Violence Against Women and Their Children - Consultation Workshop Summary </a:t>
            </a:r>
          </a:p>
        </p:txBody>
      </p:sp>
      <p:sp>
        <p:nvSpPr>
          <p:cNvPr id="157" name="Title 1"/>
          <p:cNvSpPr txBox="1">
            <a:spLocks noGrp="1"/>
          </p:cNvSpPr>
          <p:nvPr>
            <p:ph type="title"/>
          </p:nvPr>
        </p:nvSpPr>
        <p:spPr/>
        <p:txBody>
          <a:bodyPr/>
          <a:lstStyle>
            <a:lvl1pPr defTabSz="886968">
              <a:defRPr sz="2328"/>
            </a:lvl1pPr>
          </a:lstStyle>
          <a:p>
            <a:r>
              <a:rPr lang="en-AU"/>
              <a:t>Priority actions</a:t>
            </a:r>
          </a:p>
        </p:txBody>
      </p:sp>
      <p:sp>
        <p:nvSpPr>
          <p:cNvPr id="158" name="Content Placeholder 2"/>
          <p:cNvSpPr txBox="1">
            <a:spLocks noGrp="1"/>
          </p:cNvSpPr>
          <p:nvPr>
            <p:ph type="body" sz="half" idx="1"/>
          </p:nvPr>
        </p:nvSpPr>
        <p:spPr/>
        <p:txBody>
          <a:bodyPr/>
          <a:lstStyle/>
          <a:p>
            <a:r>
              <a:rPr lang="en-AU" dirty="0"/>
              <a:t>Workforce capability</a:t>
            </a:r>
          </a:p>
          <a:p>
            <a:pPr lvl="1"/>
            <a:r>
              <a:rPr lang="en-AU" dirty="0"/>
              <a:t>There needs to be the workforce to appropriately support additional crisis accommodation that is needed.</a:t>
            </a:r>
          </a:p>
          <a:p>
            <a:pPr lvl="1"/>
            <a:r>
              <a:rPr lang="en-AU" dirty="0"/>
              <a:t>Education is required for first responders (i.e. Police) to better identify violence and understand that physical abuse is not the only form of violence that requires a response.</a:t>
            </a:r>
          </a:p>
          <a:p>
            <a:pPr lvl="1"/>
            <a:r>
              <a:rPr lang="en-AU" dirty="0"/>
              <a:t>More information around sexual violence (including language used by women around sexual violence) is needed to make it more comfortable for disclosures.</a:t>
            </a:r>
          </a:p>
          <a:p>
            <a:endParaRPr lang="en-AU" dirty="0"/>
          </a:p>
          <a:p>
            <a:r>
              <a:rPr lang="en-AU" dirty="0"/>
              <a:t>Responses for regional areas</a:t>
            </a:r>
          </a:p>
          <a:p>
            <a:pPr lvl="1"/>
            <a:r>
              <a:rPr lang="en-AU" dirty="0"/>
              <a:t>More services are needed to address the significant alcohol and other drugs abuse, as it is a key factor associated with the use of violence.</a:t>
            </a:r>
          </a:p>
          <a:p>
            <a:pPr lvl="1"/>
            <a:r>
              <a:rPr lang="en-AU" dirty="0"/>
              <a:t>Funding and resources need to reflect the time and resources that are required to travel for outreach and service provision in regional and remote areas.</a:t>
            </a:r>
          </a:p>
        </p:txBody>
      </p:sp>
      <p:sp>
        <p:nvSpPr>
          <p:cNvPr id="159" name="Slide Number Placeholder 4"/>
          <p:cNvSpPr txBox="1">
            <a:spLocks noGrp="1"/>
          </p:cNvSpPr>
          <p:nvPr>
            <p:ph type="sldNum" sz="quarter" idx="2"/>
          </p:nvPr>
        </p:nvSpPr>
        <p:spPr/>
        <p:txBody>
          <a:bodyPr/>
          <a:lstStyle/>
          <a:p>
            <a:fld id="{86CB4B4D-7CA3-9044-876B-883B54F8677D}" type="slidenum">
              <a:rPr lang="en-AU" smtClean="0"/>
              <a:pPr/>
              <a:t>9</a:t>
            </a:fld>
            <a:endParaRPr lang="en-AU"/>
          </a:p>
        </p:txBody>
      </p:sp>
      <p:sp>
        <p:nvSpPr>
          <p:cNvPr id="5" name="Text Placeholder 4">
            <a:extLst>
              <a:ext uri="{FF2B5EF4-FFF2-40B4-BE49-F238E27FC236}">
                <a16:creationId xmlns:a16="http://schemas.microsoft.com/office/drawing/2014/main" id="{F8534F1B-1CAC-4440-AF29-9DAB7D7EEBCA}"/>
              </a:ext>
            </a:extLst>
          </p:cNvPr>
          <p:cNvSpPr>
            <a:spLocks noGrp="1"/>
          </p:cNvSpPr>
          <p:nvPr>
            <p:ph type="body" sz="half" idx="10"/>
          </p:nvPr>
        </p:nvSpPr>
        <p:spPr/>
        <p:txBody>
          <a:bodyPr/>
          <a:lstStyle/>
          <a:p>
            <a:r>
              <a:rPr lang="en-AU" dirty="0"/>
              <a:t>Primary prevention and community education</a:t>
            </a:r>
          </a:p>
          <a:p>
            <a:pPr lvl="1"/>
            <a:r>
              <a:rPr lang="en-AU" dirty="0"/>
              <a:t>Universal messaging is required around all types of domestic, family and sexual violence (including around power imbalances).</a:t>
            </a:r>
          </a:p>
          <a:p>
            <a:pPr lvl="1"/>
            <a:r>
              <a:rPr lang="en-AU" dirty="0"/>
              <a:t>The promotion of bystander interventions and training </a:t>
            </a:r>
            <a:br>
              <a:rPr lang="en-AU" dirty="0"/>
            </a:br>
            <a:r>
              <a:rPr lang="en-AU" dirty="0"/>
              <a:t>to change the ‘shut eye’ society worrying about repercussions to one that better responds to violence.</a:t>
            </a:r>
          </a:p>
          <a:p>
            <a:pPr lvl="1"/>
            <a:endParaRPr lang="en-AU" dirty="0"/>
          </a:p>
          <a:p>
            <a:r>
              <a:rPr lang="en-AU" dirty="0"/>
              <a:t>Whole of community approach to addressing violence</a:t>
            </a:r>
          </a:p>
          <a:p>
            <a:pPr lvl="1"/>
            <a:r>
              <a:rPr lang="en-AU" dirty="0"/>
              <a:t>Everyone should be involved including corporates (e.g. Commonwealth Bank offering financial assistance to victims).</a:t>
            </a:r>
          </a:p>
          <a:p>
            <a:pPr lvl="1"/>
            <a:r>
              <a:rPr lang="en-AU" dirty="0"/>
              <a:t>Mandatory reporting for domestic violence should be </a:t>
            </a:r>
            <a:br>
              <a:rPr lang="en-AU" dirty="0"/>
            </a:br>
            <a:r>
              <a:rPr lang="en-AU" dirty="0"/>
              <a:t>for everyone who may see violence (e.g. contractors </a:t>
            </a:r>
            <a:br>
              <a:rPr lang="en-AU" dirty="0"/>
            </a:br>
            <a:r>
              <a:rPr lang="en-AU" dirty="0"/>
              <a:t>and electricians going into the house for service).</a:t>
            </a:r>
          </a:p>
        </p:txBody>
      </p:sp>
    </p:spTree>
  </p:cSld>
  <p:clrMapOvr>
    <a:masterClrMapping/>
  </p:clrMapOvr>
  <p:transition spd="med"/>
</p:sld>
</file>

<file path=ppt/theme/theme1.xml><?xml version="1.0" encoding="utf-8"?>
<a:theme xmlns:a="http://schemas.openxmlformats.org/drawingml/2006/main" name="DSS PPT template_Green">
  <a:themeElements>
    <a:clrScheme name="DSS PPT template_Green">
      <a:dk1>
        <a:srgbClr val="000000"/>
      </a:dk1>
      <a:lt1>
        <a:srgbClr val="FFFFFF"/>
      </a:lt1>
      <a:dk2>
        <a:srgbClr val="A7A7A7"/>
      </a:dk2>
      <a:lt2>
        <a:srgbClr val="535353"/>
      </a:lt2>
      <a:accent1>
        <a:srgbClr val="005A70"/>
      </a:accent1>
      <a:accent2>
        <a:srgbClr val="00B0B9"/>
      </a:accent2>
      <a:accent3>
        <a:srgbClr val="A6192E"/>
      </a:accent3>
      <a:accent4>
        <a:srgbClr val="78BE20"/>
      </a:accent4>
      <a:accent5>
        <a:srgbClr val="275D38"/>
      </a:accent5>
      <a:accent6>
        <a:srgbClr val="500778"/>
      </a:accent6>
      <a:hlink>
        <a:srgbClr val="0000FF"/>
      </a:hlink>
      <a:folHlink>
        <a:srgbClr val="FF00FF"/>
      </a:folHlink>
    </a:clrScheme>
    <a:fontScheme name="DSS PPT template_Green">
      <a:majorFont>
        <a:latin typeface="Helvetica"/>
        <a:ea typeface="Helvetica"/>
        <a:cs typeface="Helvetica"/>
      </a:majorFont>
      <a:minorFont>
        <a:latin typeface="Calibri"/>
        <a:ea typeface="Calibri"/>
        <a:cs typeface="Calibri"/>
      </a:minorFont>
    </a:fontScheme>
    <a:fmtScheme name="DSS PPT template_Green">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DSS PPT template_Green">
  <a:themeElements>
    <a:clrScheme name="DSS PPT template_Green">
      <a:dk1>
        <a:srgbClr val="000000"/>
      </a:dk1>
      <a:lt1>
        <a:srgbClr val="FFFFFF"/>
      </a:lt1>
      <a:dk2>
        <a:srgbClr val="A7A7A7"/>
      </a:dk2>
      <a:lt2>
        <a:srgbClr val="535353"/>
      </a:lt2>
      <a:accent1>
        <a:srgbClr val="005A70"/>
      </a:accent1>
      <a:accent2>
        <a:srgbClr val="00B0B9"/>
      </a:accent2>
      <a:accent3>
        <a:srgbClr val="A6192E"/>
      </a:accent3>
      <a:accent4>
        <a:srgbClr val="78BE20"/>
      </a:accent4>
      <a:accent5>
        <a:srgbClr val="275D38"/>
      </a:accent5>
      <a:accent6>
        <a:srgbClr val="500778"/>
      </a:accent6>
      <a:hlink>
        <a:srgbClr val="0000FF"/>
      </a:hlink>
      <a:folHlink>
        <a:srgbClr val="FF00FF"/>
      </a:folHlink>
    </a:clrScheme>
    <a:fontScheme name="DSS PPT template_Green">
      <a:majorFont>
        <a:latin typeface="Helvetica"/>
        <a:ea typeface="Helvetica"/>
        <a:cs typeface="Helvetica"/>
      </a:majorFont>
      <a:minorFont>
        <a:latin typeface="Calibri"/>
        <a:ea typeface="Calibri"/>
        <a:cs typeface="Calibri"/>
      </a:minorFont>
    </a:fontScheme>
    <a:fmtScheme name="DSS PPT template_Green">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7</TotalTime>
  <Words>1052</Words>
  <Application>Microsoft Office PowerPoint</Application>
  <PresentationFormat>On-screen Show (4:3)</PresentationFormat>
  <Paragraphs>91</Paragraphs>
  <Slides>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Georgia</vt:lpstr>
      <vt:lpstr>DSS PPT template_Green</vt:lpstr>
      <vt:lpstr>PowerPoint Presentation</vt:lpstr>
      <vt:lpstr>  The Department of Social Services acknowledges the traditional owners of country throughout Australia, and their continuing connection to land, water and community.   We pay our respects to them and their cultures,    and to Elders past, present and emerging.   </vt:lpstr>
      <vt:lpstr>About this document</vt:lpstr>
      <vt:lpstr>Participants of Port Augusta Consultation</vt:lpstr>
      <vt:lpstr>Key themes</vt:lpstr>
      <vt:lpstr>Key themes</vt:lpstr>
      <vt:lpstr>Key themes</vt:lpstr>
      <vt:lpstr>Priority actions</vt:lpstr>
      <vt:lpstr>Priority actions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Wai Ko</dc:creator>
  <cp:lastModifiedBy>PATTERSON, Alex</cp:lastModifiedBy>
  <cp:revision>5</cp:revision>
  <dcterms:modified xsi:type="dcterms:W3CDTF">2018-09-28T02:28:55Z</dcterms:modified>
</cp:coreProperties>
</file>