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5" r:id="rId3"/>
    <p:sldId id="267" r:id="rId4"/>
    <p:sldId id="259" r:id="rId5"/>
    <p:sldId id="264" r:id="rId6"/>
    <p:sldId id="260" r:id="rId7"/>
    <p:sldId id="261" r:id="rId8"/>
    <p:sldId id="262" r:id="rId9"/>
    <p:sldId id="263"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1143000" y="685800"/>
            <a:ext cx="4572000" cy="3429000"/>
          </a:xfrm>
          <a:prstGeom prst="rect">
            <a:avLst/>
          </a:prstGeom>
        </p:spPr>
        <p:txBody>
          <a:bodyPr/>
          <a:lstStyle/>
          <a:p>
            <a:endParaRPr/>
          </a:p>
        </p:txBody>
      </p:sp>
      <p:sp>
        <p:nvSpPr>
          <p:cNvPr id="122" name="Shape 12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31"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32"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33"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 name="Body Level One…">
            <a:extLst>
              <a:ext uri="{FF2B5EF4-FFF2-40B4-BE49-F238E27FC236}">
                <a16:creationId xmlns:a16="http://schemas.microsoft.com/office/drawing/2014/main" id="{996BCD4B-4BFD-4E96-B5C2-385357CA0695}"/>
              </a:ext>
            </a:extLst>
          </p:cNvPr>
          <p:cNvSpPr txBox="1">
            <a:spLocks noGrp="1"/>
          </p:cNvSpPr>
          <p:nvPr>
            <p:ph type="body" sz="half" idx="10"/>
          </p:nvPr>
        </p:nvSpPr>
        <p:spPr>
          <a:xfrm>
            <a:off x="4772488"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Two Columns">
    <p:spTree>
      <p:nvGrpSpPr>
        <p:cNvPr id="1" name=""/>
        <p:cNvGrpSpPr/>
        <p:nvPr/>
      </p:nvGrpSpPr>
      <p:grpSpPr>
        <a:xfrm>
          <a:off x="0" y="0"/>
          <a:ext cx="0" cy="0"/>
          <a:chOff x="0" y="0"/>
          <a:chExt cx="0" cy="0"/>
        </a:xfrm>
      </p:grpSpPr>
      <p:sp>
        <p:nvSpPr>
          <p:cNvPr id="69" name="Title Text"/>
          <p:cNvSpPr txBox="1">
            <a:spLocks noGrp="1"/>
          </p:cNvSpPr>
          <p:nvPr>
            <p:ph type="title"/>
          </p:nvPr>
        </p:nvSpPr>
        <p:spPr>
          <a:prstGeom prst="rect">
            <a:avLst/>
          </a:prstGeom>
        </p:spPr>
        <p:txBody>
          <a:bodyPr/>
          <a:lstStyle/>
          <a:p>
            <a:r>
              <a:t>Title Text</a:t>
            </a:r>
          </a:p>
        </p:txBody>
      </p:sp>
      <p:sp>
        <p:nvSpPr>
          <p:cNvPr id="7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5" r:id="rId5"/>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p:nvPr/>
        </p:nvSpPr>
        <p:spPr>
          <a:xfrm>
            <a:off x="467544" y="3356991"/>
            <a:ext cx="6552728"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ct val="80000"/>
              </a:lnSpc>
              <a:defRPr sz="4400">
                <a:solidFill>
                  <a:srgbClr val="FFFFFF"/>
                </a:solidFill>
                <a:latin typeface="Georgia"/>
                <a:ea typeface="Georgia"/>
                <a:cs typeface="Georgia"/>
                <a:sym typeface="Georgia"/>
              </a:defRPr>
            </a:lvl1pPr>
          </a:lstStyle>
          <a:p>
            <a:r>
              <a:t>Port Augusta Consultation Summary</a:t>
            </a:r>
          </a:p>
        </p:txBody>
      </p:sp>
      <p:sp>
        <p:nvSpPr>
          <p:cNvPr id="125" name="Subtitle 2"/>
          <p:cNvSpPr txBox="1"/>
          <p:nvPr/>
        </p:nvSpPr>
        <p:spPr>
          <a:xfrm>
            <a:off x="467543" y="4490380"/>
            <a:ext cx="6120002" cy="965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defRPr sz="1600" b="1">
                <a:solidFill>
                  <a:srgbClr val="FFFFFF"/>
                </a:solidFill>
                <a:latin typeface="Georgia"/>
                <a:ea typeface="Georgia"/>
                <a:cs typeface="Georgia"/>
                <a:sym typeface="Georgia"/>
              </a:defRPr>
            </a:pPr>
            <a:r>
              <a:t>Fourth Action Plan of the </a:t>
            </a:r>
            <a:r>
              <a:rPr i="1"/>
              <a:t>National Plan to Reduce Violence against Women and their Children 2010-2022</a:t>
            </a:r>
          </a:p>
          <a:p>
            <a:pPr>
              <a:defRPr sz="1600" b="1">
                <a:solidFill>
                  <a:srgbClr val="FFFFFF"/>
                </a:solidFill>
                <a:latin typeface="Georgia"/>
                <a:ea typeface="Georgia"/>
                <a:cs typeface="Georgia"/>
                <a:sym typeface="Georgia"/>
              </a:defRPr>
            </a:pPr>
            <a:endParaRPr i="1"/>
          </a:p>
          <a:p>
            <a:pPr>
              <a:defRPr sz="1600" b="1">
                <a:solidFill>
                  <a:srgbClr val="FFFFFF"/>
                </a:solidFill>
                <a:latin typeface="Georgia"/>
                <a:ea typeface="Georgia"/>
                <a:cs typeface="Georgia"/>
                <a:sym typeface="Georgia"/>
              </a:defRPr>
            </a:pPr>
            <a:r>
              <a:t>Summary of Consultation - 18 September 2018</a:t>
            </a:r>
          </a:p>
        </p:txBody>
      </p:sp>
      <p:sp>
        <p:nvSpPr>
          <p:cNvPr id="4" name="Rectangle 3">
            <a:extLst>
              <a:ext uri="{FF2B5EF4-FFF2-40B4-BE49-F238E27FC236}">
                <a16:creationId xmlns:a16="http://schemas.microsoft.com/office/drawing/2014/main" id="{14C40FB0-16DD-4CF2-9AEB-3EC80BEC46B9}"/>
              </a:ext>
            </a:extLst>
          </p:cNvPr>
          <p:cNvSpPr/>
          <p:nvPr/>
        </p:nvSpPr>
        <p:spPr>
          <a:xfrm>
            <a:off x="2132613" y="6086651"/>
            <a:ext cx="3835515" cy="400110"/>
          </a:xfrm>
          <a:prstGeom prst="rect">
            <a:avLst/>
          </a:prstGeom>
        </p:spPr>
        <p:txBody>
          <a:bodyPr wrap="square">
            <a:spAutoFit/>
          </a:bodyPr>
          <a:lstStyle/>
          <a:p>
            <a:pPr>
              <a:defRPr b="0"/>
            </a:pPr>
            <a:r>
              <a:rPr lang="en-AU" sz="1000" dirty="0">
                <a:solidFill>
                  <a:schemeClr val="bg1"/>
                </a:solidFill>
              </a:rPr>
              <a:t>Community engagement workshops facilitated by ThinkPlace, and report written in collaboration between ThinkPlace and DSS.</a:t>
            </a:r>
          </a:p>
        </p:txBody>
      </p:sp>
      <p:grpSp>
        <p:nvGrpSpPr>
          <p:cNvPr id="5" name="Group 112">
            <a:extLst>
              <a:ext uri="{FF2B5EF4-FFF2-40B4-BE49-F238E27FC236}">
                <a16:creationId xmlns:a16="http://schemas.microsoft.com/office/drawing/2014/main" id="{66A32D45-2C07-4152-A382-D6C4F83B5400}"/>
              </a:ext>
            </a:extLst>
          </p:cNvPr>
          <p:cNvGrpSpPr>
            <a:grpSpLocks noChangeAspect="1"/>
          </p:cNvGrpSpPr>
          <p:nvPr/>
        </p:nvGrpSpPr>
        <p:grpSpPr bwMode="auto">
          <a:xfrm>
            <a:off x="467543" y="6115030"/>
            <a:ext cx="1331845" cy="295966"/>
            <a:chOff x="632" y="2931"/>
            <a:chExt cx="1602" cy="356"/>
          </a:xfrm>
        </p:grpSpPr>
        <p:sp>
          <p:nvSpPr>
            <p:cNvPr id="6" name="AutoShape 111">
              <a:extLst>
                <a:ext uri="{FF2B5EF4-FFF2-40B4-BE49-F238E27FC236}">
                  <a16:creationId xmlns:a16="http://schemas.microsoft.com/office/drawing/2014/main" id="{6F2DB064-2E45-4E5E-915B-76B28D3A3B5B}"/>
                </a:ext>
              </a:extLst>
            </p:cNvPr>
            <p:cNvSpPr>
              <a:spLocks noChangeAspect="1" noChangeArrowheads="1" noTextEdit="1"/>
            </p:cNvSpPr>
            <p:nvPr/>
          </p:nvSpPr>
          <p:spPr bwMode="auto">
            <a:xfrm>
              <a:off x="632" y="2931"/>
              <a:ext cx="160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113">
              <a:extLst>
                <a:ext uri="{FF2B5EF4-FFF2-40B4-BE49-F238E27FC236}">
                  <a16:creationId xmlns:a16="http://schemas.microsoft.com/office/drawing/2014/main" id="{26876E54-0B6E-48AE-B269-B50FE320F3A9}"/>
                </a:ext>
              </a:extLst>
            </p:cNvPr>
            <p:cNvSpPr>
              <a:spLocks/>
            </p:cNvSpPr>
            <p:nvPr/>
          </p:nvSpPr>
          <p:spPr bwMode="auto">
            <a:xfrm>
              <a:off x="745" y="2932"/>
              <a:ext cx="159" cy="139"/>
            </a:xfrm>
            <a:custGeom>
              <a:avLst/>
              <a:gdLst>
                <a:gd name="T0" fmla="*/ 137 w 137"/>
                <a:gd name="T1" fmla="*/ 69 h 119"/>
                <a:gd name="T2" fmla="*/ 68 w 137"/>
                <a:gd name="T3" fmla="*/ 0 h 119"/>
                <a:gd name="T4" fmla="*/ 0 w 137"/>
                <a:gd name="T5" fmla="*/ 69 h 119"/>
                <a:gd name="T6" fmla="*/ 0 w 137"/>
                <a:gd name="T7" fmla="*/ 119 h 119"/>
                <a:gd name="T8" fmla="*/ 68 w 137"/>
                <a:gd name="T9" fmla="*/ 79 h 119"/>
                <a:gd name="T10" fmla="*/ 137 w 137"/>
                <a:gd name="T11" fmla="*/ 119 h 119"/>
                <a:gd name="T12" fmla="*/ 137 w 137"/>
                <a:gd name="T13" fmla="*/ 6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137" y="69"/>
                  </a:moveTo>
                  <a:cubicBezTo>
                    <a:pt x="137" y="31"/>
                    <a:pt x="106" y="0"/>
                    <a:pt x="68" y="0"/>
                  </a:cubicBezTo>
                  <a:cubicBezTo>
                    <a:pt x="30" y="0"/>
                    <a:pt x="0" y="31"/>
                    <a:pt x="0" y="69"/>
                  </a:cubicBezTo>
                  <a:cubicBezTo>
                    <a:pt x="0" y="119"/>
                    <a:pt x="0" y="119"/>
                    <a:pt x="0" y="119"/>
                  </a:cubicBezTo>
                  <a:cubicBezTo>
                    <a:pt x="68" y="79"/>
                    <a:pt x="68" y="79"/>
                    <a:pt x="68" y="79"/>
                  </a:cubicBezTo>
                  <a:cubicBezTo>
                    <a:pt x="137" y="119"/>
                    <a:pt x="137" y="119"/>
                    <a:pt x="137" y="119"/>
                  </a:cubicBezTo>
                  <a:lnTo>
                    <a:pt x="13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114">
              <a:extLst>
                <a:ext uri="{FF2B5EF4-FFF2-40B4-BE49-F238E27FC236}">
                  <a16:creationId xmlns:a16="http://schemas.microsoft.com/office/drawing/2014/main" id="{4AABFE98-6024-4EF6-930C-E1AD0DEF67BC}"/>
                </a:ext>
              </a:extLst>
            </p:cNvPr>
            <p:cNvSpPr>
              <a:spLocks/>
            </p:cNvSpPr>
            <p:nvPr/>
          </p:nvSpPr>
          <p:spPr bwMode="auto">
            <a:xfrm>
              <a:off x="846" y="3109"/>
              <a:ext cx="171" cy="180"/>
            </a:xfrm>
            <a:custGeom>
              <a:avLst/>
              <a:gdLst>
                <a:gd name="T0" fmla="*/ 144 w 148"/>
                <a:gd name="T1" fmla="*/ 66 h 155"/>
                <a:gd name="T2" fmla="*/ 112 w 148"/>
                <a:gd name="T3" fmla="*/ 25 h 155"/>
                <a:gd name="T4" fmla="*/ 68 w 148"/>
                <a:gd name="T5" fmla="*/ 0 h 155"/>
                <a:gd name="T6" fmla="*/ 68 w 148"/>
                <a:gd name="T7" fmla="*/ 79 h 155"/>
                <a:gd name="T8" fmla="*/ 0 w 148"/>
                <a:gd name="T9" fmla="*/ 118 h 155"/>
                <a:gd name="T10" fmla="*/ 43 w 148"/>
                <a:gd name="T11" fmla="*/ 143 h 155"/>
                <a:gd name="T12" fmla="*/ 95 w 148"/>
                <a:gd name="T13" fmla="*/ 150 h 155"/>
                <a:gd name="T14" fmla="*/ 137 w 148"/>
                <a:gd name="T15" fmla="*/ 118 h 155"/>
                <a:gd name="T16" fmla="*/ 144 w 148"/>
                <a:gd name="T1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144" y="66"/>
                  </a:moveTo>
                  <a:cubicBezTo>
                    <a:pt x="139" y="49"/>
                    <a:pt x="128" y="34"/>
                    <a:pt x="112" y="25"/>
                  </a:cubicBezTo>
                  <a:cubicBezTo>
                    <a:pt x="68" y="0"/>
                    <a:pt x="68" y="0"/>
                    <a:pt x="68" y="0"/>
                  </a:cubicBezTo>
                  <a:cubicBezTo>
                    <a:pt x="68" y="79"/>
                    <a:pt x="68" y="79"/>
                    <a:pt x="68" y="79"/>
                  </a:cubicBezTo>
                  <a:cubicBezTo>
                    <a:pt x="0" y="118"/>
                    <a:pt x="0" y="118"/>
                    <a:pt x="0" y="118"/>
                  </a:cubicBezTo>
                  <a:cubicBezTo>
                    <a:pt x="43" y="143"/>
                    <a:pt x="43" y="143"/>
                    <a:pt x="43" y="143"/>
                  </a:cubicBezTo>
                  <a:cubicBezTo>
                    <a:pt x="59" y="152"/>
                    <a:pt x="78" y="155"/>
                    <a:pt x="95" y="150"/>
                  </a:cubicBezTo>
                  <a:cubicBezTo>
                    <a:pt x="113" y="145"/>
                    <a:pt x="128" y="134"/>
                    <a:pt x="137" y="118"/>
                  </a:cubicBezTo>
                  <a:cubicBezTo>
                    <a:pt x="146" y="102"/>
                    <a:pt x="148" y="84"/>
                    <a:pt x="144" y="6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15">
              <a:extLst>
                <a:ext uri="{FF2B5EF4-FFF2-40B4-BE49-F238E27FC236}">
                  <a16:creationId xmlns:a16="http://schemas.microsoft.com/office/drawing/2014/main" id="{0E45C507-576A-477A-A16E-AC05A3727F9C}"/>
                </a:ext>
              </a:extLst>
            </p:cNvPr>
            <p:cNvSpPr>
              <a:spLocks/>
            </p:cNvSpPr>
            <p:nvPr/>
          </p:nvSpPr>
          <p:spPr bwMode="auto">
            <a:xfrm>
              <a:off x="631" y="3109"/>
              <a:ext cx="171" cy="180"/>
            </a:xfrm>
            <a:custGeom>
              <a:avLst/>
              <a:gdLst>
                <a:gd name="T0" fmla="*/ 80 w 148"/>
                <a:gd name="T1" fmla="*/ 0 h 155"/>
                <a:gd name="T2" fmla="*/ 36 w 148"/>
                <a:gd name="T3" fmla="*/ 25 h 155"/>
                <a:gd name="T4" fmla="*/ 5 w 148"/>
                <a:gd name="T5" fmla="*/ 66 h 155"/>
                <a:gd name="T6" fmla="*/ 11 w 148"/>
                <a:gd name="T7" fmla="*/ 118 h 155"/>
                <a:gd name="T8" fmla="*/ 53 w 148"/>
                <a:gd name="T9" fmla="*/ 150 h 155"/>
                <a:gd name="T10" fmla="*/ 105 w 148"/>
                <a:gd name="T11" fmla="*/ 143 h 155"/>
                <a:gd name="T12" fmla="*/ 148 w 148"/>
                <a:gd name="T13" fmla="*/ 118 h 155"/>
                <a:gd name="T14" fmla="*/ 80 w 148"/>
                <a:gd name="T15" fmla="*/ 79 h 155"/>
                <a:gd name="T16" fmla="*/ 80 w 14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80" y="0"/>
                  </a:moveTo>
                  <a:cubicBezTo>
                    <a:pt x="36" y="25"/>
                    <a:pt x="36" y="25"/>
                    <a:pt x="36" y="25"/>
                  </a:cubicBezTo>
                  <a:cubicBezTo>
                    <a:pt x="21" y="34"/>
                    <a:pt x="9" y="49"/>
                    <a:pt x="5" y="66"/>
                  </a:cubicBezTo>
                  <a:cubicBezTo>
                    <a:pt x="0" y="84"/>
                    <a:pt x="2" y="102"/>
                    <a:pt x="11" y="118"/>
                  </a:cubicBezTo>
                  <a:cubicBezTo>
                    <a:pt x="21" y="134"/>
                    <a:pt x="35" y="145"/>
                    <a:pt x="53" y="150"/>
                  </a:cubicBezTo>
                  <a:cubicBezTo>
                    <a:pt x="71" y="155"/>
                    <a:pt x="89" y="152"/>
                    <a:pt x="105" y="143"/>
                  </a:cubicBezTo>
                  <a:cubicBezTo>
                    <a:pt x="148" y="118"/>
                    <a:pt x="148" y="118"/>
                    <a:pt x="148" y="118"/>
                  </a:cubicBezTo>
                  <a:cubicBezTo>
                    <a:pt x="80" y="79"/>
                    <a:pt x="80" y="79"/>
                    <a:pt x="80" y="79"/>
                  </a:cubicBezTo>
                  <a:lnTo>
                    <a:pt x="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16">
              <a:extLst>
                <a:ext uri="{FF2B5EF4-FFF2-40B4-BE49-F238E27FC236}">
                  <a16:creationId xmlns:a16="http://schemas.microsoft.com/office/drawing/2014/main" id="{B4E1F828-ECAE-4754-A854-5827EADB6036}"/>
                </a:ext>
              </a:extLst>
            </p:cNvPr>
            <p:cNvSpPr>
              <a:spLocks/>
            </p:cNvSpPr>
            <p:nvPr/>
          </p:nvSpPr>
          <p:spPr bwMode="auto">
            <a:xfrm>
              <a:off x="756" y="3050"/>
              <a:ext cx="136" cy="79"/>
            </a:xfrm>
            <a:custGeom>
              <a:avLst/>
              <a:gdLst>
                <a:gd name="T0" fmla="*/ 68 w 136"/>
                <a:gd name="T1" fmla="*/ 0 h 79"/>
                <a:gd name="T2" fmla="*/ 0 w 136"/>
                <a:gd name="T3" fmla="*/ 39 h 79"/>
                <a:gd name="T4" fmla="*/ 68 w 136"/>
                <a:gd name="T5" fmla="*/ 79 h 79"/>
                <a:gd name="T6" fmla="*/ 136 w 136"/>
                <a:gd name="T7" fmla="*/ 39 h 79"/>
                <a:gd name="T8" fmla="*/ 68 w 136"/>
                <a:gd name="T9" fmla="*/ 0 h 79"/>
              </a:gdLst>
              <a:ahLst/>
              <a:cxnLst>
                <a:cxn ang="0">
                  <a:pos x="T0" y="T1"/>
                </a:cxn>
                <a:cxn ang="0">
                  <a:pos x="T2" y="T3"/>
                </a:cxn>
                <a:cxn ang="0">
                  <a:pos x="T4" y="T5"/>
                </a:cxn>
                <a:cxn ang="0">
                  <a:pos x="T6" y="T7"/>
                </a:cxn>
                <a:cxn ang="0">
                  <a:pos x="T8" y="T9"/>
                </a:cxn>
              </a:cxnLst>
              <a:rect l="0" t="0" r="r" b="b"/>
              <a:pathLst>
                <a:path w="136" h="79">
                  <a:moveTo>
                    <a:pt x="68" y="0"/>
                  </a:moveTo>
                  <a:lnTo>
                    <a:pt x="0" y="39"/>
                  </a:lnTo>
                  <a:lnTo>
                    <a:pt x="68" y="79"/>
                  </a:lnTo>
                  <a:lnTo>
                    <a:pt x="136" y="39"/>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1" name="Freeform 117">
              <a:extLst>
                <a:ext uri="{FF2B5EF4-FFF2-40B4-BE49-F238E27FC236}">
                  <a16:creationId xmlns:a16="http://schemas.microsoft.com/office/drawing/2014/main" id="{2B1DEF8F-DF14-4CB0-A7D4-3BDCC02EA0D3}"/>
                </a:ext>
              </a:extLst>
            </p:cNvPr>
            <p:cNvSpPr>
              <a:spLocks/>
            </p:cNvSpPr>
            <p:nvPr/>
          </p:nvSpPr>
          <p:spPr bwMode="auto">
            <a:xfrm>
              <a:off x="745" y="3109"/>
              <a:ext cx="68" cy="119"/>
            </a:xfrm>
            <a:custGeom>
              <a:avLst/>
              <a:gdLst>
                <a:gd name="T0" fmla="*/ 0 w 68"/>
                <a:gd name="T1" fmla="*/ 79 h 119"/>
                <a:gd name="T2" fmla="*/ 68 w 68"/>
                <a:gd name="T3" fmla="*/ 119 h 119"/>
                <a:gd name="T4" fmla="*/ 68 w 68"/>
                <a:gd name="T5" fmla="*/ 40 h 119"/>
                <a:gd name="T6" fmla="*/ 0 w 68"/>
                <a:gd name="T7" fmla="*/ 0 h 119"/>
                <a:gd name="T8" fmla="*/ 0 w 68"/>
                <a:gd name="T9" fmla="*/ 79 h 119"/>
              </a:gdLst>
              <a:ahLst/>
              <a:cxnLst>
                <a:cxn ang="0">
                  <a:pos x="T0" y="T1"/>
                </a:cxn>
                <a:cxn ang="0">
                  <a:pos x="T2" y="T3"/>
                </a:cxn>
                <a:cxn ang="0">
                  <a:pos x="T4" y="T5"/>
                </a:cxn>
                <a:cxn ang="0">
                  <a:pos x="T6" y="T7"/>
                </a:cxn>
                <a:cxn ang="0">
                  <a:pos x="T8" y="T9"/>
                </a:cxn>
              </a:cxnLst>
              <a:rect l="0" t="0" r="r" b="b"/>
              <a:pathLst>
                <a:path w="68" h="119">
                  <a:moveTo>
                    <a:pt x="0" y="79"/>
                  </a:moveTo>
                  <a:lnTo>
                    <a:pt x="68" y="119"/>
                  </a:lnTo>
                  <a:lnTo>
                    <a:pt x="68" y="40"/>
                  </a:lnTo>
                  <a:lnTo>
                    <a:pt x="0" y="0"/>
                  </a:lnTo>
                  <a:lnTo>
                    <a:pt x="0" y="7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18">
              <a:extLst>
                <a:ext uri="{FF2B5EF4-FFF2-40B4-BE49-F238E27FC236}">
                  <a16:creationId xmlns:a16="http://schemas.microsoft.com/office/drawing/2014/main" id="{87069034-0BAC-4186-B7FE-FC8816EA9CDA}"/>
                </a:ext>
              </a:extLst>
            </p:cNvPr>
            <p:cNvSpPr>
              <a:spLocks/>
            </p:cNvSpPr>
            <p:nvPr/>
          </p:nvSpPr>
          <p:spPr bwMode="auto">
            <a:xfrm>
              <a:off x="835" y="3109"/>
              <a:ext cx="69" cy="119"/>
            </a:xfrm>
            <a:custGeom>
              <a:avLst/>
              <a:gdLst>
                <a:gd name="T0" fmla="*/ 69 w 69"/>
                <a:gd name="T1" fmla="*/ 0 h 119"/>
                <a:gd name="T2" fmla="*/ 0 w 69"/>
                <a:gd name="T3" fmla="*/ 40 h 119"/>
                <a:gd name="T4" fmla="*/ 0 w 69"/>
                <a:gd name="T5" fmla="*/ 119 h 119"/>
                <a:gd name="T6" fmla="*/ 69 w 69"/>
                <a:gd name="T7" fmla="*/ 79 h 119"/>
                <a:gd name="T8" fmla="*/ 69 w 69"/>
                <a:gd name="T9" fmla="*/ 0 h 119"/>
              </a:gdLst>
              <a:ahLst/>
              <a:cxnLst>
                <a:cxn ang="0">
                  <a:pos x="T0" y="T1"/>
                </a:cxn>
                <a:cxn ang="0">
                  <a:pos x="T2" y="T3"/>
                </a:cxn>
                <a:cxn ang="0">
                  <a:pos x="T4" y="T5"/>
                </a:cxn>
                <a:cxn ang="0">
                  <a:pos x="T6" y="T7"/>
                </a:cxn>
                <a:cxn ang="0">
                  <a:pos x="T8" y="T9"/>
                </a:cxn>
              </a:cxnLst>
              <a:rect l="0" t="0" r="r" b="b"/>
              <a:pathLst>
                <a:path w="69" h="119">
                  <a:moveTo>
                    <a:pt x="69" y="0"/>
                  </a:moveTo>
                  <a:lnTo>
                    <a:pt x="0" y="40"/>
                  </a:lnTo>
                  <a:lnTo>
                    <a:pt x="0" y="119"/>
                  </a:lnTo>
                  <a:lnTo>
                    <a:pt x="69" y="79"/>
                  </a:lnTo>
                  <a:lnTo>
                    <a:pt x="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19">
              <a:extLst>
                <a:ext uri="{FF2B5EF4-FFF2-40B4-BE49-F238E27FC236}">
                  <a16:creationId xmlns:a16="http://schemas.microsoft.com/office/drawing/2014/main" id="{BC173FC9-CC77-4C45-9C9A-DAB8FCA7F8AC}"/>
                </a:ext>
              </a:extLst>
            </p:cNvPr>
            <p:cNvSpPr>
              <a:spLocks/>
            </p:cNvSpPr>
            <p:nvPr/>
          </p:nvSpPr>
          <p:spPr bwMode="auto">
            <a:xfrm>
              <a:off x="1083" y="3047"/>
              <a:ext cx="128" cy="181"/>
            </a:xfrm>
            <a:custGeom>
              <a:avLst/>
              <a:gdLst>
                <a:gd name="T0" fmla="*/ 47 w 128"/>
                <a:gd name="T1" fmla="*/ 181 h 181"/>
                <a:gd name="T2" fmla="*/ 47 w 128"/>
                <a:gd name="T3" fmla="*/ 31 h 181"/>
                <a:gd name="T4" fmla="*/ 0 w 128"/>
                <a:gd name="T5" fmla="*/ 31 h 181"/>
                <a:gd name="T6" fmla="*/ 0 w 128"/>
                <a:gd name="T7" fmla="*/ 0 h 181"/>
                <a:gd name="T8" fmla="*/ 128 w 128"/>
                <a:gd name="T9" fmla="*/ 0 h 181"/>
                <a:gd name="T10" fmla="*/ 128 w 128"/>
                <a:gd name="T11" fmla="*/ 31 h 181"/>
                <a:gd name="T12" fmla="*/ 81 w 128"/>
                <a:gd name="T13" fmla="*/ 31 h 181"/>
                <a:gd name="T14" fmla="*/ 81 w 128"/>
                <a:gd name="T15" fmla="*/ 181 h 181"/>
                <a:gd name="T16" fmla="*/ 47 w 128"/>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81">
                  <a:moveTo>
                    <a:pt x="47" y="181"/>
                  </a:moveTo>
                  <a:lnTo>
                    <a:pt x="47" y="31"/>
                  </a:lnTo>
                  <a:lnTo>
                    <a:pt x="0" y="31"/>
                  </a:lnTo>
                  <a:lnTo>
                    <a:pt x="0" y="0"/>
                  </a:lnTo>
                  <a:lnTo>
                    <a:pt x="128" y="0"/>
                  </a:lnTo>
                  <a:lnTo>
                    <a:pt x="128" y="31"/>
                  </a:lnTo>
                  <a:lnTo>
                    <a:pt x="81" y="31"/>
                  </a:lnTo>
                  <a:lnTo>
                    <a:pt x="81" y="181"/>
                  </a:lnTo>
                  <a:lnTo>
                    <a:pt x="47"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20">
              <a:extLst>
                <a:ext uri="{FF2B5EF4-FFF2-40B4-BE49-F238E27FC236}">
                  <a16:creationId xmlns:a16="http://schemas.microsoft.com/office/drawing/2014/main" id="{41771BA3-F679-4BC9-963F-AEBE4F41A5C3}"/>
                </a:ext>
              </a:extLst>
            </p:cNvPr>
            <p:cNvSpPr>
              <a:spLocks/>
            </p:cNvSpPr>
            <p:nvPr/>
          </p:nvSpPr>
          <p:spPr bwMode="auto">
            <a:xfrm>
              <a:off x="1232" y="3047"/>
              <a:ext cx="105" cy="181"/>
            </a:xfrm>
            <a:custGeom>
              <a:avLst/>
              <a:gdLst>
                <a:gd name="T0" fmla="*/ 0 w 91"/>
                <a:gd name="T1" fmla="*/ 155 h 155"/>
                <a:gd name="T2" fmla="*/ 0 w 91"/>
                <a:gd name="T3" fmla="*/ 0 h 155"/>
                <a:gd name="T4" fmla="*/ 27 w 91"/>
                <a:gd name="T5" fmla="*/ 0 h 155"/>
                <a:gd name="T6" fmla="*/ 27 w 91"/>
                <a:gd name="T7" fmla="*/ 56 h 155"/>
                <a:gd name="T8" fmla="*/ 43 w 91"/>
                <a:gd name="T9" fmla="*/ 45 h 155"/>
                <a:gd name="T10" fmla="*/ 60 w 91"/>
                <a:gd name="T11" fmla="*/ 41 h 155"/>
                <a:gd name="T12" fmla="*/ 83 w 91"/>
                <a:gd name="T13" fmla="*/ 50 h 155"/>
                <a:gd name="T14" fmla="*/ 91 w 91"/>
                <a:gd name="T15" fmla="*/ 78 h 155"/>
                <a:gd name="T16" fmla="*/ 91 w 91"/>
                <a:gd name="T17" fmla="*/ 155 h 155"/>
                <a:gd name="T18" fmla="*/ 65 w 91"/>
                <a:gd name="T19" fmla="*/ 155 h 155"/>
                <a:gd name="T20" fmla="*/ 65 w 91"/>
                <a:gd name="T21" fmla="*/ 83 h 155"/>
                <a:gd name="T22" fmla="*/ 62 w 91"/>
                <a:gd name="T23" fmla="*/ 67 h 155"/>
                <a:gd name="T24" fmla="*/ 52 w 91"/>
                <a:gd name="T25" fmla="*/ 63 h 155"/>
                <a:gd name="T26" fmla="*/ 40 w 91"/>
                <a:gd name="T27" fmla="*/ 66 h 155"/>
                <a:gd name="T28" fmla="*/ 27 w 91"/>
                <a:gd name="T29" fmla="*/ 75 h 155"/>
                <a:gd name="T30" fmla="*/ 27 w 91"/>
                <a:gd name="T31" fmla="*/ 155 h 155"/>
                <a:gd name="T32" fmla="*/ 0 w 91"/>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55">
                  <a:moveTo>
                    <a:pt x="0" y="155"/>
                  </a:moveTo>
                  <a:cubicBezTo>
                    <a:pt x="0" y="0"/>
                    <a:pt x="0" y="0"/>
                    <a:pt x="0" y="0"/>
                  </a:cubicBezTo>
                  <a:cubicBezTo>
                    <a:pt x="27" y="0"/>
                    <a:pt x="27" y="0"/>
                    <a:pt x="27" y="0"/>
                  </a:cubicBezTo>
                  <a:cubicBezTo>
                    <a:pt x="27" y="56"/>
                    <a:pt x="27" y="56"/>
                    <a:pt x="27" y="56"/>
                  </a:cubicBezTo>
                  <a:cubicBezTo>
                    <a:pt x="32" y="51"/>
                    <a:pt x="38" y="47"/>
                    <a:pt x="43" y="45"/>
                  </a:cubicBezTo>
                  <a:cubicBezTo>
                    <a:pt x="49" y="42"/>
                    <a:pt x="54" y="41"/>
                    <a:pt x="60" y="41"/>
                  </a:cubicBezTo>
                  <a:cubicBezTo>
                    <a:pt x="70" y="41"/>
                    <a:pt x="78" y="44"/>
                    <a:pt x="83" y="50"/>
                  </a:cubicBezTo>
                  <a:cubicBezTo>
                    <a:pt x="88" y="56"/>
                    <a:pt x="91" y="66"/>
                    <a:pt x="91" y="78"/>
                  </a:cubicBezTo>
                  <a:cubicBezTo>
                    <a:pt x="91" y="155"/>
                    <a:pt x="91" y="155"/>
                    <a:pt x="91" y="155"/>
                  </a:cubicBezTo>
                  <a:cubicBezTo>
                    <a:pt x="65" y="155"/>
                    <a:pt x="65" y="155"/>
                    <a:pt x="65" y="155"/>
                  </a:cubicBezTo>
                  <a:cubicBezTo>
                    <a:pt x="65" y="83"/>
                    <a:pt x="65" y="83"/>
                    <a:pt x="65" y="83"/>
                  </a:cubicBezTo>
                  <a:cubicBezTo>
                    <a:pt x="65" y="76"/>
                    <a:pt x="64" y="71"/>
                    <a:pt x="62" y="67"/>
                  </a:cubicBezTo>
                  <a:cubicBezTo>
                    <a:pt x="59" y="64"/>
                    <a:pt x="56" y="63"/>
                    <a:pt x="52" y="63"/>
                  </a:cubicBezTo>
                  <a:cubicBezTo>
                    <a:pt x="48" y="63"/>
                    <a:pt x="44" y="64"/>
                    <a:pt x="40" y="66"/>
                  </a:cubicBezTo>
                  <a:cubicBezTo>
                    <a:pt x="36" y="68"/>
                    <a:pt x="31" y="71"/>
                    <a:pt x="27" y="75"/>
                  </a:cubicBezTo>
                  <a:cubicBezTo>
                    <a:pt x="27" y="155"/>
                    <a:pt x="27" y="155"/>
                    <a:pt x="27" y="155"/>
                  </a:cubicBezTo>
                  <a:lnTo>
                    <a:pt x="0"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21">
              <a:extLst>
                <a:ext uri="{FF2B5EF4-FFF2-40B4-BE49-F238E27FC236}">
                  <a16:creationId xmlns:a16="http://schemas.microsoft.com/office/drawing/2014/main" id="{CAFFF2F6-E2D3-458E-84F1-942FE4D3796B}"/>
                </a:ext>
              </a:extLst>
            </p:cNvPr>
            <p:cNvSpPr>
              <a:spLocks noEditPoints="1"/>
            </p:cNvSpPr>
            <p:nvPr/>
          </p:nvSpPr>
          <p:spPr bwMode="auto">
            <a:xfrm>
              <a:off x="1368" y="3047"/>
              <a:ext cx="31" cy="181"/>
            </a:xfrm>
            <a:custGeom>
              <a:avLst/>
              <a:gdLst>
                <a:gd name="T0" fmla="*/ 0 w 31"/>
                <a:gd name="T1" fmla="*/ 29 h 181"/>
                <a:gd name="T2" fmla="*/ 0 w 31"/>
                <a:gd name="T3" fmla="*/ 0 h 181"/>
                <a:gd name="T4" fmla="*/ 31 w 31"/>
                <a:gd name="T5" fmla="*/ 0 h 181"/>
                <a:gd name="T6" fmla="*/ 31 w 31"/>
                <a:gd name="T7" fmla="*/ 29 h 181"/>
                <a:gd name="T8" fmla="*/ 0 w 31"/>
                <a:gd name="T9" fmla="*/ 29 h 181"/>
                <a:gd name="T10" fmla="*/ 0 w 31"/>
                <a:gd name="T11" fmla="*/ 181 h 181"/>
                <a:gd name="T12" fmla="*/ 0 w 31"/>
                <a:gd name="T13" fmla="*/ 50 h 181"/>
                <a:gd name="T14" fmla="*/ 31 w 31"/>
                <a:gd name="T15" fmla="*/ 50 h 181"/>
                <a:gd name="T16" fmla="*/ 31 w 31"/>
                <a:gd name="T17" fmla="*/ 181 h 181"/>
                <a:gd name="T18" fmla="*/ 0 w 31"/>
                <a:gd name="T1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81">
                  <a:moveTo>
                    <a:pt x="0" y="29"/>
                  </a:moveTo>
                  <a:lnTo>
                    <a:pt x="0" y="0"/>
                  </a:lnTo>
                  <a:lnTo>
                    <a:pt x="31" y="0"/>
                  </a:lnTo>
                  <a:lnTo>
                    <a:pt x="31" y="29"/>
                  </a:lnTo>
                  <a:lnTo>
                    <a:pt x="0" y="29"/>
                  </a:lnTo>
                  <a:close/>
                  <a:moveTo>
                    <a:pt x="0" y="181"/>
                  </a:moveTo>
                  <a:lnTo>
                    <a:pt x="0" y="50"/>
                  </a:lnTo>
                  <a:lnTo>
                    <a:pt x="31" y="50"/>
                  </a:lnTo>
                  <a:lnTo>
                    <a:pt x="31"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22">
              <a:extLst>
                <a:ext uri="{FF2B5EF4-FFF2-40B4-BE49-F238E27FC236}">
                  <a16:creationId xmlns:a16="http://schemas.microsoft.com/office/drawing/2014/main" id="{8ACD0F6B-DF4E-4479-9DFD-5810C3EB30BE}"/>
                </a:ext>
              </a:extLst>
            </p:cNvPr>
            <p:cNvSpPr>
              <a:spLocks/>
            </p:cNvSpPr>
            <p:nvPr/>
          </p:nvSpPr>
          <p:spPr bwMode="auto">
            <a:xfrm>
              <a:off x="1432" y="3095"/>
              <a:ext cx="104" cy="133"/>
            </a:xfrm>
            <a:custGeom>
              <a:avLst/>
              <a:gdLst>
                <a:gd name="T0" fmla="*/ 0 w 90"/>
                <a:gd name="T1" fmla="*/ 114 h 114"/>
                <a:gd name="T2" fmla="*/ 0 w 90"/>
                <a:gd name="T3" fmla="*/ 2 h 114"/>
                <a:gd name="T4" fmla="*/ 24 w 90"/>
                <a:gd name="T5" fmla="*/ 2 h 114"/>
                <a:gd name="T6" fmla="*/ 24 w 90"/>
                <a:gd name="T7" fmla="*/ 16 h 114"/>
                <a:gd name="T8" fmla="*/ 43 w 90"/>
                <a:gd name="T9" fmla="*/ 4 h 114"/>
                <a:gd name="T10" fmla="*/ 59 w 90"/>
                <a:gd name="T11" fmla="*/ 0 h 114"/>
                <a:gd name="T12" fmla="*/ 82 w 90"/>
                <a:gd name="T13" fmla="*/ 9 h 114"/>
                <a:gd name="T14" fmla="*/ 90 w 90"/>
                <a:gd name="T15" fmla="*/ 37 h 114"/>
                <a:gd name="T16" fmla="*/ 90 w 90"/>
                <a:gd name="T17" fmla="*/ 114 h 114"/>
                <a:gd name="T18" fmla="*/ 64 w 90"/>
                <a:gd name="T19" fmla="*/ 114 h 114"/>
                <a:gd name="T20" fmla="*/ 64 w 90"/>
                <a:gd name="T21" fmla="*/ 42 h 114"/>
                <a:gd name="T22" fmla="*/ 61 w 90"/>
                <a:gd name="T23" fmla="*/ 26 h 114"/>
                <a:gd name="T24" fmla="*/ 51 w 90"/>
                <a:gd name="T25" fmla="*/ 22 h 114"/>
                <a:gd name="T26" fmla="*/ 39 w 90"/>
                <a:gd name="T27" fmla="*/ 25 h 114"/>
                <a:gd name="T28" fmla="*/ 26 w 90"/>
                <a:gd name="T29" fmla="*/ 34 h 114"/>
                <a:gd name="T30" fmla="*/ 26 w 90"/>
                <a:gd name="T31" fmla="*/ 114 h 114"/>
                <a:gd name="T32" fmla="*/ 0 w 9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4">
                  <a:moveTo>
                    <a:pt x="0" y="114"/>
                  </a:moveTo>
                  <a:cubicBezTo>
                    <a:pt x="0" y="2"/>
                    <a:pt x="0" y="2"/>
                    <a:pt x="0" y="2"/>
                  </a:cubicBezTo>
                  <a:cubicBezTo>
                    <a:pt x="24" y="2"/>
                    <a:pt x="24" y="2"/>
                    <a:pt x="24" y="2"/>
                  </a:cubicBezTo>
                  <a:cubicBezTo>
                    <a:pt x="24" y="16"/>
                    <a:pt x="24" y="16"/>
                    <a:pt x="24" y="16"/>
                  </a:cubicBezTo>
                  <a:cubicBezTo>
                    <a:pt x="31" y="10"/>
                    <a:pt x="37" y="6"/>
                    <a:pt x="43" y="4"/>
                  </a:cubicBezTo>
                  <a:cubicBezTo>
                    <a:pt x="48" y="1"/>
                    <a:pt x="53" y="0"/>
                    <a:pt x="59" y="0"/>
                  </a:cubicBezTo>
                  <a:cubicBezTo>
                    <a:pt x="69" y="0"/>
                    <a:pt x="77" y="3"/>
                    <a:pt x="82" y="9"/>
                  </a:cubicBezTo>
                  <a:cubicBezTo>
                    <a:pt x="88" y="16"/>
                    <a:pt x="90" y="25"/>
                    <a:pt x="90" y="37"/>
                  </a:cubicBezTo>
                  <a:cubicBezTo>
                    <a:pt x="90" y="114"/>
                    <a:pt x="90" y="114"/>
                    <a:pt x="90" y="114"/>
                  </a:cubicBezTo>
                  <a:cubicBezTo>
                    <a:pt x="64" y="114"/>
                    <a:pt x="64" y="114"/>
                    <a:pt x="64" y="114"/>
                  </a:cubicBezTo>
                  <a:cubicBezTo>
                    <a:pt x="64" y="42"/>
                    <a:pt x="64" y="42"/>
                    <a:pt x="64" y="42"/>
                  </a:cubicBezTo>
                  <a:cubicBezTo>
                    <a:pt x="64" y="35"/>
                    <a:pt x="63" y="29"/>
                    <a:pt x="61" y="26"/>
                  </a:cubicBezTo>
                  <a:cubicBezTo>
                    <a:pt x="59" y="23"/>
                    <a:pt x="56" y="22"/>
                    <a:pt x="51" y="22"/>
                  </a:cubicBezTo>
                  <a:cubicBezTo>
                    <a:pt x="47" y="22"/>
                    <a:pt x="43" y="23"/>
                    <a:pt x="39" y="25"/>
                  </a:cubicBezTo>
                  <a:cubicBezTo>
                    <a:pt x="35" y="27"/>
                    <a:pt x="31" y="30"/>
                    <a:pt x="26" y="34"/>
                  </a:cubicBezTo>
                  <a:cubicBezTo>
                    <a:pt x="26" y="114"/>
                    <a:pt x="26" y="114"/>
                    <a:pt x="26" y="114"/>
                  </a:cubicBez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23">
              <a:extLst>
                <a:ext uri="{FF2B5EF4-FFF2-40B4-BE49-F238E27FC236}">
                  <a16:creationId xmlns:a16="http://schemas.microsoft.com/office/drawing/2014/main" id="{30AA00A1-1A98-401A-8827-D692871AC691}"/>
                </a:ext>
              </a:extLst>
            </p:cNvPr>
            <p:cNvSpPr>
              <a:spLocks/>
            </p:cNvSpPr>
            <p:nvPr/>
          </p:nvSpPr>
          <p:spPr bwMode="auto">
            <a:xfrm>
              <a:off x="1568" y="3047"/>
              <a:ext cx="108" cy="181"/>
            </a:xfrm>
            <a:custGeom>
              <a:avLst/>
              <a:gdLst>
                <a:gd name="T0" fmla="*/ 0 w 108"/>
                <a:gd name="T1" fmla="*/ 181 h 181"/>
                <a:gd name="T2" fmla="*/ 0 w 108"/>
                <a:gd name="T3" fmla="*/ 0 h 181"/>
                <a:gd name="T4" fmla="*/ 30 w 108"/>
                <a:gd name="T5" fmla="*/ 0 h 181"/>
                <a:gd name="T6" fmla="*/ 30 w 108"/>
                <a:gd name="T7" fmla="*/ 104 h 181"/>
                <a:gd name="T8" fmla="*/ 71 w 108"/>
                <a:gd name="T9" fmla="*/ 50 h 181"/>
                <a:gd name="T10" fmla="*/ 104 w 108"/>
                <a:gd name="T11" fmla="*/ 50 h 181"/>
                <a:gd name="T12" fmla="*/ 66 w 108"/>
                <a:gd name="T13" fmla="*/ 97 h 181"/>
                <a:gd name="T14" fmla="*/ 108 w 108"/>
                <a:gd name="T15" fmla="*/ 181 h 181"/>
                <a:gd name="T16" fmla="*/ 74 w 108"/>
                <a:gd name="T17" fmla="*/ 181 h 181"/>
                <a:gd name="T18" fmla="*/ 45 w 108"/>
                <a:gd name="T19" fmla="*/ 121 h 181"/>
                <a:gd name="T20" fmla="*/ 30 w 108"/>
                <a:gd name="T21" fmla="*/ 139 h 181"/>
                <a:gd name="T22" fmla="*/ 30 w 108"/>
                <a:gd name="T23" fmla="*/ 181 h 181"/>
                <a:gd name="T24" fmla="*/ 0 w 108"/>
                <a:gd name="T25"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81">
                  <a:moveTo>
                    <a:pt x="0" y="181"/>
                  </a:moveTo>
                  <a:lnTo>
                    <a:pt x="0" y="0"/>
                  </a:lnTo>
                  <a:lnTo>
                    <a:pt x="30" y="0"/>
                  </a:lnTo>
                  <a:lnTo>
                    <a:pt x="30" y="104"/>
                  </a:lnTo>
                  <a:lnTo>
                    <a:pt x="71" y="50"/>
                  </a:lnTo>
                  <a:lnTo>
                    <a:pt x="104" y="50"/>
                  </a:lnTo>
                  <a:lnTo>
                    <a:pt x="66" y="97"/>
                  </a:lnTo>
                  <a:lnTo>
                    <a:pt x="108" y="181"/>
                  </a:lnTo>
                  <a:lnTo>
                    <a:pt x="74" y="181"/>
                  </a:lnTo>
                  <a:lnTo>
                    <a:pt x="45" y="121"/>
                  </a:lnTo>
                  <a:lnTo>
                    <a:pt x="30" y="139"/>
                  </a:lnTo>
                  <a:lnTo>
                    <a:pt x="30"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24">
              <a:extLst>
                <a:ext uri="{FF2B5EF4-FFF2-40B4-BE49-F238E27FC236}">
                  <a16:creationId xmlns:a16="http://schemas.microsoft.com/office/drawing/2014/main" id="{6FD5AABF-D6F2-4C01-BBE4-96B32B580A06}"/>
                </a:ext>
              </a:extLst>
            </p:cNvPr>
            <p:cNvSpPr>
              <a:spLocks noEditPoints="1"/>
            </p:cNvSpPr>
            <p:nvPr/>
          </p:nvSpPr>
          <p:spPr bwMode="auto">
            <a:xfrm>
              <a:off x="1700" y="3048"/>
              <a:ext cx="114" cy="180"/>
            </a:xfrm>
            <a:custGeom>
              <a:avLst/>
              <a:gdLst>
                <a:gd name="T0" fmla="*/ 0 w 99"/>
                <a:gd name="T1" fmla="*/ 154 h 154"/>
                <a:gd name="T2" fmla="*/ 0 w 99"/>
                <a:gd name="T3" fmla="*/ 0 h 154"/>
                <a:gd name="T4" fmla="*/ 45 w 99"/>
                <a:gd name="T5" fmla="*/ 0 h 154"/>
                <a:gd name="T6" fmla="*/ 86 w 99"/>
                <a:gd name="T7" fmla="*/ 10 h 154"/>
                <a:gd name="T8" fmla="*/ 99 w 99"/>
                <a:gd name="T9" fmla="*/ 42 h 154"/>
                <a:gd name="T10" fmla="*/ 86 w 99"/>
                <a:gd name="T11" fmla="*/ 74 h 154"/>
                <a:gd name="T12" fmla="*/ 50 w 99"/>
                <a:gd name="T13" fmla="*/ 85 h 154"/>
                <a:gd name="T14" fmla="*/ 16 w 99"/>
                <a:gd name="T15" fmla="*/ 85 h 154"/>
                <a:gd name="T16" fmla="*/ 16 w 99"/>
                <a:gd name="T17" fmla="*/ 154 h 154"/>
                <a:gd name="T18" fmla="*/ 0 w 99"/>
                <a:gd name="T19" fmla="*/ 154 h 154"/>
                <a:gd name="T20" fmla="*/ 16 w 99"/>
                <a:gd name="T21" fmla="*/ 71 h 154"/>
                <a:gd name="T22" fmla="*/ 43 w 99"/>
                <a:gd name="T23" fmla="*/ 71 h 154"/>
                <a:gd name="T24" fmla="*/ 73 w 99"/>
                <a:gd name="T25" fmla="*/ 64 h 154"/>
                <a:gd name="T26" fmla="*/ 81 w 99"/>
                <a:gd name="T27" fmla="*/ 42 h 154"/>
                <a:gd name="T28" fmla="*/ 72 w 99"/>
                <a:gd name="T29" fmla="*/ 21 h 154"/>
                <a:gd name="T30" fmla="*/ 41 w 99"/>
                <a:gd name="T31" fmla="*/ 14 h 154"/>
                <a:gd name="T32" fmla="*/ 16 w 99"/>
                <a:gd name="T33" fmla="*/ 14 h 154"/>
                <a:gd name="T34" fmla="*/ 16 w 99"/>
                <a:gd name="T35" fmla="*/ 7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54">
                  <a:moveTo>
                    <a:pt x="0" y="154"/>
                  </a:moveTo>
                  <a:cubicBezTo>
                    <a:pt x="0" y="0"/>
                    <a:pt x="0" y="0"/>
                    <a:pt x="0" y="0"/>
                  </a:cubicBezTo>
                  <a:cubicBezTo>
                    <a:pt x="45" y="0"/>
                    <a:pt x="45" y="0"/>
                    <a:pt x="45" y="0"/>
                  </a:cubicBezTo>
                  <a:cubicBezTo>
                    <a:pt x="63" y="0"/>
                    <a:pt x="77" y="3"/>
                    <a:pt x="86" y="10"/>
                  </a:cubicBezTo>
                  <a:cubicBezTo>
                    <a:pt x="94" y="17"/>
                    <a:pt x="99" y="28"/>
                    <a:pt x="99" y="42"/>
                  </a:cubicBezTo>
                  <a:cubicBezTo>
                    <a:pt x="99" y="56"/>
                    <a:pt x="95" y="66"/>
                    <a:pt x="86" y="74"/>
                  </a:cubicBezTo>
                  <a:cubicBezTo>
                    <a:pt x="77" y="82"/>
                    <a:pt x="65" y="85"/>
                    <a:pt x="50" y="85"/>
                  </a:cubicBezTo>
                  <a:cubicBezTo>
                    <a:pt x="16" y="85"/>
                    <a:pt x="16" y="85"/>
                    <a:pt x="16" y="85"/>
                  </a:cubicBezTo>
                  <a:cubicBezTo>
                    <a:pt x="16" y="154"/>
                    <a:pt x="16" y="154"/>
                    <a:pt x="16" y="154"/>
                  </a:cubicBezTo>
                  <a:lnTo>
                    <a:pt x="0" y="154"/>
                  </a:lnTo>
                  <a:close/>
                  <a:moveTo>
                    <a:pt x="16" y="71"/>
                  </a:moveTo>
                  <a:cubicBezTo>
                    <a:pt x="43" y="71"/>
                    <a:pt x="43" y="71"/>
                    <a:pt x="43" y="71"/>
                  </a:cubicBezTo>
                  <a:cubicBezTo>
                    <a:pt x="57" y="71"/>
                    <a:pt x="67" y="69"/>
                    <a:pt x="73" y="64"/>
                  </a:cubicBezTo>
                  <a:cubicBezTo>
                    <a:pt x="78" y="60"/>
                    <a:pt x="81" y="52"/>
                    <a:pt x="81" y="42"/>
                  </a:cubicBezTo>
                  <a:cubicBezTo>
                    <a:pt x="81" y="32"/>
                    <a:pt x="78" y="25"/>
                    <a:pt x="72" y="21"/>
                  </a:cubicBezTo>
                  <a:cubicBezTo>
                    <a:pt x="66" y="16"/>
                    <a:pt x="56" y="14"/>
                    <a:pt x="41" y="14"/>
                  </a:cubicBezTo>
                  <a:cubicBezTo>
                    <a:pt x="16" y="14"/>
                    <a:pt x="16" y="14"/>
                    <a:pt x="16" y="14"/>
                  </a:cubicBezTo>
                  <a:lnTo>
                    <a:pt x="16"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Rectangle 125">
              <a:extLst>
                <a:ext uri="{FF2B5EF4-FFF2-40B4-BE49-F238E27FC236}">
                  <a16:creationId xmlns:a16="http://schemas.microsoft.com/office/drawing/2014/main" id="{2CBF46EE-A278-4674-A2B8-828891181C1A}"/>
                </a:ext>
              </a:extLst>
            </p:cNvPr>
            <p:cNvSpPr>
              <a:spLocks noChangeArrowheads="1"/>
            </p:cNvSpPr>
            <p:nvPr/>
          </p:nvSpPr>
          <p:spPr bwMode="auto">
            <a:xfrm>
              <a:off x="1841" y="3048"/>
              <a:ext cx="18"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126">
              <a:extLst>
                <a:ext uri="{FF2B5EF4-FFF2-40B4-BE49-F238E27FC236}">
                  <a16:creationId xmlns:a16="http://schemas.microsoft.com/office/drawing/2014/main" id="{BD521801-F56F-4305-B7EC-1961CF0EA696}"/>
                </a:ext>
              </a:extLst>
            </p:cNvPr>
            <p:cNvSpPr>
              <a:spLocks noEditPoints="1"/>
            </p:cNvSpPr>
            <p:nvPr/>
          </p:nvSpPr>
          <p:spPr bwMode="auto">
            <a:xfrm>
              <a:off x="1892" y="3096"/>
              <a:ext cx="98" cy="134"/>
            </a:xfrm>
            <a:custGeom>
              <a:avLst/>
              <a:gdLst>
                <a:gd name="T0" fmla="*/ 66 w 85"/>
                <a:gd name="T1" fmla="*/ 98 h 115"/>
                <a:gd name="T2" fmla="*/ 49 w 85"/>
                <a:gd name="T3" fmla="*/ 111 h 115"/>
                <a:gd name="T4" fmla="*/ 31 w 85"/>
                <a:gd name="T5" fmla="*/ 115 h 115"/>
                <a:gd name="T6" fmla="*/ 8 w 85"/>
                <a:gd name="T7" fmla="*/ 107 h 115"/>
                <a:gd name="T8" fmla="*/ 0 w 85"/>
                <a:gd name="T9" fmla="*/ 84 h 115"/>
                <a:gd name="T10" fmla="*/ 15 w 85"/>
                <a:gd name="T11" fmla="*/ 56 h 115"/>
                <a:gd name="T12" fmla="*/ 67 w 85"/>
                <a:gd name="T13" fmla="*/ 39 h 115"/>
                <a:gd name="T14" fmla="*/ 67 w 85"/>
                <a:gd name="T15" fmla="*/ 31 h 115"/>
                <a:gd name="T16" fmla="*/ 61 w 85"/>
                <a:gd name="T17" fmla="*/ 18 h 115"/>
                <a:gd name="T18" fmla="*/ 44 w 85"/>
                <a:gd name="T19" fmla="*/ 13 h 115"/>
                <a:gd name="T20" fmla="*/ 28 w 85"/>
                <a:gd name="T21" fmla="*/ 18 h 115"/>
                <a:gd name="T22" fmla="*/ 17 w 85"/>
                <a:gd name="T23" fmla="*/ 31 h 115"/>
                <a:gd name="T24" fmla="*/ 3 w 85"/>
                <a:gd name="T25" fmla="*/ 23 h 115"/>
                <a:gd name="T26" fmla="*/ 20 w 85"/>
                <a:gd name="T27" fmla="*/ 6 h 115"/>
                <a:gd name="T28" fmla="*/ 45 w 85"/>
                <a:gd name="T29" fmla="*/ 0 h 115"/>
                <a:gd name="T30" fmla="*/ 73 w 85"/>
                <a:gd name="T31" fmla="*/ 8 h 115"/>
                <a:gd name="T32" fmla="*/ 83 w 85"/>
                <a:gd name="T33" fmla="*/ 33 h 115"/>
                <a:gd name="T34" fmla="*/ 83 w 85"/>
                <a:gd name="T35" fmla="*/ 95 h 115"/>
                <a:gd name="T36" fmla="*/ 83 w 85"/>
                <a:gd name="T37" fmla="*/ 104 h 115"/>
                <a:gd name="T38" fmla="*/ 85 w 85"/>
                <a:gd name="T39" fmla="*/ 112 h 115"/>
                <a:gd name="T40" fmla="*/ 85 w 85"/>
                <a:gd name="T41" fmla="*/ 113 h 115"/>
                <a:gd name="T42" fmla="*/ 68 w 85"/>
                <a:gd name="T43" fmla="*/ 113 h 115"/>
                <a:gd name="T44" fmla="*/ 66 w 85"/>
                <a:gd name="T45" fmla="*/ 98 h 115"/>
                <a:gd name="T46" fmla="*/ 67 w 85"/>
                <a:gd name="T47" fmla="*/ 84 h 115"/>
                <a:gd name="T48" fmla="*/ 67 w 85"/>
                <a:gd name="T49" fmla="*/ 53 h 115"/>
                <a:gd name="T50" fmla="*/ 27 w 85"/>
                <a:gd name="T51" fmla="*/ 66 h 115"/>
                <a:gd name="T52" fmla="*/ 15 w 85"/>
                <a:gd name="T53" fmla="*/ 85 h 115"/>
                <a:gd name="T54" fmla="*/ 20 w 85"/>
                <a:gd name="T55" fmla="*/ 97 h 115"/>
                <a:gd name="T56" fmla="*/ 33 w 85"/>
                <a:gd name="T57" fmla="*/ 101 h 115"/>
                <a:gd name="T58" fmla="*/ 49 w 85"/>
                <a:gd name="T59" fmla="*/ 97 h 115"/>
                <a:gd name="T60" fmla="*/ 67 w 85"/>
                <a:gd name="T61" fmla="*/ 8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15">
                  <a:moveTo>
                    <a:pt x="66" y="98"/>
                  </a:moveTo>
                  <a:cubicBezTo>
                    <a:pt x="61" y="104"/>
                    <a:pt x="55" y="108"/>
                    <a:pt x="49" y="111"/>
                  </a:cubicBezTo>
                  <a:cubicBezTo>
                    <a:pt x="44" y="114"/>
                    <a:pt x="37" y="115"/>
                    <a:pt x="31" y="115"/>
                  </a:cubicBezTo>
                  <a:cubicBezTo>
                    <a:pt x="22" y="115"/>
                    <a:pt x="14" y="112"/>
                    <a:pt x="8" y="107"/>
                  </a:cubicBezTo>
                  <a:cubicBezTo>
                    <a:pt x="3" y="101"/>
                    <a:pt x="0" y="93"/>
                    <a:pt x="0" y="84"/>
                  </a:cubicBezTo>
                  <a:cubicBezTo>
                    <a:pt x="0" y="73"/>
                    <a:pt x="5" y="63"/>
                    <a:pt x="15" y="56"/>
                  </a:cubicBezTo>
                  <a:cubicBezTo>
                    <a:pt x="25" y="49"/>
                    <a:pt x="43" y="43"/>
                    <a:pt x="67" y="39"/>
                  </a:cubicBezTo>
                  <a:cubicBezTo>
                    <a:pt x="67" y="31"/>
                    <a:pt x="67" y="31"/>
                    <a:pt x="67" y="31"/>
                  </a:cubicBezTo>
                  <a:cubicBezTo>
                    <a:pt x="67" y="26"/>
                    <a:pt x="65" y="21"/>
                    <a:pt x="61" y="18"/>
                  </a:cubicBezTo>
                  <a:cubicBezTo>
                    <a:pt x="56" y="15"/>
                    <a:pt x="51" y="13"/>
                    <a:pt x="44" y="13"/>
                  </a:cubicBezTo>
                  <a:cubicBezTo>
                    <a:pt x="38" y="13"/>
                    <a:pt x="33" y="15"/>
                    <a:pt x="28" y="18"/>
                  </a:cubicBezTo>
                  <a:cubicBezTo>
                    <a:pt x="24" y="21"/>
                    <a:pt x="20" y="25"/>
                    <a:pt x="17" y="31"/>
                  </a:cubicBezTo>
                  <a:cubicBezTo>
                    <a:pt x="3" y="23"/>
                    <a:pt x="3" y="23"/>
                    <a:pt x="3" y="23"/>
                  </a:cubicBezTo>
                  <a:cubicBezTo>
                    <a:pt x="8" y="16"/>
                    <a:pt x="13" y="10"/>
                    <a:pt x="20" y="6"/>
                  </a:cubicBezTo>
                  <a:cubicBezTo>
                    <a:pt x="27" y="2"/>
                    <a:pt x="35" y="0"/>
                    <a:pt x="45" y="0"/>
                  </a:cubicBezTo>
                  <a:cubicBezTo>
                    <a:pt x="57" y="0"/>
                    <a:pt x="66" y="3"/>
                    <a:pt x="73" y="8"/>
                  </a:cubicBezTo>
                  <a:cubicBezTo>
                    <a:pt x="79" y="14"/>
                    <a:pt x="83" y="22"/>
                    <a:pt x="83" y="33"/>
                  </a:cubicBezTo>
                  <a:cubicBezTo>
                    <a:pt x="83" y="95"/>
                    <a:pt x="83" y="95"/>
                    <a:pt x="83" y="95"/>
                  </a:cubicBezTo>
                  <a:cubicBezTo>
                    <a:pt x="83" y="98"/>
                    <a:pt x="83" y="101"/>
                    <a:pt x="83" y="104"/>
                  </a:cubicBezTo>
                  <a:cubicBezTo>
                    <a:pt x="84" y="107"/>
                    <a:pt x="84" y="109"/>
                    <a:pt x="85" y="112"/>
                  </a:cubicBezTo>
                  <a:cubicBezTo>
                    <a:pt x="85" y="113"/>
                    <a:pt x="85" y="113"/>
                    <a:pt x="85" y="113"/>
                  </a:cubicBezTo>
                  <a:cubicBezTo>
                    <a:pt x="68" y="113"/>
                    <a:pt x="68" y="113"/>
                    <a:pt x="68" y="113"/>
                  </a:cubicBezTo>
                  <a:lnTo>
                    <a:pt x="66" y="98"/>
                  </a:lnTo>
                  <a:close/>
                  <a:moveTo>
                    <a:pt x="67" y="84"/>
                  </a:moveTo>
                  <a:cubicBezTo>
                    <a:pt x="67" y="53"/>
                    <a:pt x="67" y="53"/>
                    <a:pt x="67" y="53"/>
                  </a:cubicBezTo>
                  <a:cubicBezTo>
                    <a:pt x="48" y="57"/>
                    <a:pt x="35" y="61"/>
                    <a:pt x="27" y="66"/>
                  </a:cubicBezTo>
                  <a:cubicBezTo>
                    <a:pt x="19" y="71"/>
                    <a:pt x="15" y="77"/>
                    <a:pt x="15" y="85"/>
                  </a:cubicBezTo>
                  <a:cubicBezTo>
                    <a:pt x="15" y="90"/>
                    <a:pt x="17" y="94"/>
                    <a:pt x="20" y="97"/>
                  </a:cubicBezTo>
                  <a:cubicBezTo>
                    <a:pt x="23" y="100"/>
                    <a:pt x="28" y="101"/>
                    <a:pt x="33" y="101"/>
                  </a:cubicBezTo>
                  <a:cubicBezTo>
                    <a:pt x="38" y="101"/>
                    <a:pt x="43" y="100"/>
                    <a:pt x="49" y="97"/>
                  </a:cubicBezTo>
                  <a:cubicBezTo>
                    <a:pt x="54" y="94"/>
                    <a:pt x="60" y="90"/>
                    <a:pt x="67"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127">
              <a:extLst>
                <a:ext uri="{FF2B5EF4-FFF2-40B4-BE49-F238E27FC236}">
                  <a16:creationId xmlns:a16="http://schemas.microsoft.com/office/drawing/2014/main" id="{CA743545-34B1-4E2F-93DB-0686B6198521}"/>
                </a:ext>
              </a:extLst>
            </p:cNvPr>
            <p:cNvSpPr>
              <a:spLocks/>
            </p:cNvSpPr>
            <p:nvPr/>
          </p:nvSpPr>
          <p:spPr bwMode="auto">
            <a:xfrm>
              <a:off x="2015" y="3095"/>
              <a:ext cx="101" cy="135"/>
            </a:xfrm>
            <a:custGeom>
              <a:avLst/>
              <a:gdLst>
                <a:gd name="T0" fmla="*/ 87 w 87"/>
                <a:gd name="T1" fmla="*/ 88 h 116"/>
                <a:gd name="T2" fmla="*/ 70 w 87"/>
                <a:gd name="T3" fmla="*/ 109 h 116"/>
                <a:gd name="T4" fmla="*/ 45 w 87"/>
                <a:gd name="T5" fmla="*/ 116 h 116"/>
                <a:gd name="T6" fmla="*/ 11 w 87"/>
                <a:gd name="T7" fmla="*/ 102 h 116"/>
                <a:gd name="T8" fmla="*/ 0 w 87"/>
                <a:gd name="T9" fmla="*/ 58 h 116"/>
                <a:gd name="T10" fmla="*/ 12 w 87"/>
                <a:gd name="T11" fmla="*/ 16 h 116"/>
                <a:gd name="T12" fmla="*/ 45 w 87"/>
                <a:gd name="T13" fmla="*/ 0 h 116"/>
                <a:gd name="T14" fmla="*/ 70 w 87"/>
                <a:gd name="T15" fmla="*/ 8 h 116"/>
                <a:gd name="T16" fmla="*/ 85 w 87"/>
                <a:gd name="T17" fmla="*/ 31 h 116"/>
                <a:gd name="T18" fmla="*/ 70 w 87"/>
                <a:gd name="T19" fmla="*/ 36 h 116"/>
                <a:gd name="T20" fmla="*/ 60 w 87"/>
                <a:gd name="T21" fmla="*/ 20 h 116"/>
                <a:gd name="T22" fmla="*/ 44 w 87"/>
                <a:gd name="T23" fmla="*/ 14 h 116"/>
                <a:gd name="T24" fmla="*/ 23 w 87"/>
                <a:gd name="T25" fmla="*/ 25 h 116"/>
                <a:gd name="T26" fmla="*/ 16 w 87"/>
                <a:gd name="T27" fmla="*/ 58 h 116"/>
                <a:gd name="T28" fmla="*/ 23 w 87"/>
                <a:gd name="T29" fmla="*/ 92 h 116"/>
                <a:gd name="T30" fmla="*/ 45 w 87"/>
                <a:gd name="T31" fmla="*/ 103 h 116"/>
                <a:gd name="T32" fmla="*/ 62 w 87"/>
                <a:gd name="T33" fmla="*/ 97 h 116"/>
                <a:gd name="T34" fmla="*/ 74 w 87"/>
                <a:gd name="T35" fmla="*/ 81 h 116"/>
                <a:gd name="T36" fmla="*/ 87 w 87"/>
                <a:gd name="T37"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116">
                  <a:moveTo>
                    <a:pt x="87" y="88"/>
                  </a:moveTo>
                  <a:cubicBezTo>
                    <a:pt x="83" y="97"/>
                    <a:pt x="77" y="104"/>
                    <a:pt x="70" y="109"/>
                  </a:cubicBezTo>
                  <a:cubicBezTo>
                    <a:pt x="63" y="114"/>
                    <a:pt x="54" y="116"/>
                    <a:pt x="45" y="116"/>
                  </a:cubicBezTo>
                  <a:cubicBezTo>
                    <a:pt x="30" y="116"/>
                    <a:pt x="19" y="111"/>
                    <a:pt x="11" y="102"/>
                  </a:cubicBezTo>
                  <a:cubicBezTo>
                    <a:pt x="4" y="92"/>
                    <a:pt x="0" y="77"/>
                    <a:pt x="0" y="58"/>
                  </a:cubicBezTo>
                  <a:cubicBezTo>
                    <a:pt x="0" y="40"/>
                    <a:pt x="4" y="26"/>
                    <a:pt x="12" y="16"/>
                  </a:cubicBezTo>
                  <a:cubicBezTo>
                    <a:pt x="20" y="6"/>
                    <a:pt x="31" y="0"/>
                    <a:pt x="45" y="0"/>
                  </a:cubicBezTo>
                  <a:cubicBezTo>
                    <a:pt x="54" y="0"/>
                    <a:pt x="63" y="3"/>
                    <a:pt x="70" y="8"/>
                  </a:cubicBezTo>
                  <a:cubicBezTo>
                    <a:pt x="77" y="14"/>
                    <a:pt x="82" y="21"/>
                    <a:pt x="85" y="31"/>
                  </a:cubicBezTo>
                  <a:cubicBezTo>
                    <a:pt x="70" y="36"/>
                    <a:pt x="70" y="36"/>
                    <a:pt x="70" y="36"/>
                  </a:cubicBezTo>
                  <a:cubicBezTo>
                    <a:pt x="68" y="29"/>
                    <a:pt x="64" y="23"/>
                    <a:pt x="60" y="20"/>
                  </a:cubicBezTo>
                  <a:cubicBezTo>
                    <a:pt x="55" y="16"/>
                    <a:pt x="50" y="14"/>
                    <a:pt x="44" y="14"/>
                  </a:cubicBezTo>
                  <a:cubicBezTo>
                    <a:pt x="35" y="14"/>
                    <a:pt x="28" y="18"/>
                    <a:pt x="23" y="25"/>
                  </a:cubicBezTo>
                  <a:cubicBezTo>
                    <a:pt x="18" y="33"/>
                    <a:pt x="16" y="44"/>
                    <a:pt x="16" y="58"/>
                  </a:cubicBezTo>
                  <a:cubicBezTo>
                    <a:pt x="16" y="73"/>
                    <a:pt x="18" y="84"/>
                    <a:pt x="23" y="92"/>
                  </a:cubicBezTo>
                  <a:cubicBezTo>
                    <a:pt x="28" y="99"/>
                    <a:pt x="35" y="103"/>
                    <a:pt x="45" y="103"/>
                  </a:cubicBezTo>
                  <a:cubicBezTo>
                    <a:pt x="51" y="103"/>
                    <a:pt x="57" y="101"/>
                    <a:pt x="62" y="97"/>
                  </a:cubicBezTo>
                  <a:cubicBezTo>
                    <a:pt x="67" y="93"/>
                    <a:pt x="71" y="88"/>
                    <a:pt x="74" y="81"/>
                  </a:cubicBezTo>
                  <a:lnTo>
                    <a:pt x="87"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28">
              <a:extLst>
                <a:ext uri="{FF2B5EF4-FFF2-40B4-BE49-F238E27FC236}">
                  <a16:creationId xmlns:a16="http://schemas.microsoft.com/office/drawing/2014/main" id="{0A5DF4FF-459B-4053-8974-D5F27928C1E0}"/>
                </a:ext>
              </a:extLst>
            </p:cNvPr>
            <p:cNvSpPr>
              <a:spLocks noEditPoints="1"/>
            </p:cNvSpPr>
            <p:nvPr/>
          </p:nvSpPr>
          <p:spPr bwMode="auto">
            <a:xfrm>
              <a:off x="2131" y="3096"/>
              <a:ext cx="104" cy="134"/>
            </a:xfrm>
            <a:custGeom>
              <a:avLst/>
              <a:gdLst>
                <a:gd name="T0" fmla="*/ 79 w 90"/>
                <a:gd name="T1" fmla="*/ 82 h 115"/>
                <a:gd name="T2" fmla="*/ 90 w 90"/>
                <a:gd name="T3" fmla="*/ 89 h 115"/>
                <a:gd name="T4" fmla="*/ 72 w 90"/>
                <a:gd name="T5" fmla="*/ 109 h 115"/>
                <a:gd name="T6" fmla="*/ 45 w 90"/>
                <a:gd name="T7" fmla="*/ 115 h 115"/>
                <a:gd name="T8" fmla="*/ 12 w 90"/>
                <a:gd name="T9" fmla="*/ 101 h 115"/>
                <a:gd name="T10" fmla="*/ 0 w 90"/>
                <a:gd name="T11" fmla="*/ 57 h 115"/>
                <a:gd name="T12" fmla="*/ 12 w 90"/>
                <a:gd name="T13" fmla="*/ 15 h 115"/>
                <a:gd name="T14" fmla="*/ 44 w 90"/>
                <a:gd name="T15" fmla="*/ 0 h 115"/>
                <a:gd name="T16" fmla="*/ 76 w 90"/>
                <a:gd name="T17" fmla="*/ 14 h 115"/>
                <a:gd name="T18" fmla="*/ 88 w 90"/>
                <a:gd name="T19" fmla="*/ 56 h 115"/>
                <a:gd name="T20" fmla="*/ 88 w 90"/>
                <a:gd name="T21" fmla="*/ 61 h 115"/>
                <a:gd name="T22" fmla="*/ 16 w 90"/>
                <a:gd name="T23" fmla="*/ 61 h 115"/>
                <a:gd name="T24" fmla="*/ 16 w 90"/>
                <a:gd name="T25" fmla="*/ 64 h 115"/>
                <a:gd name="T26" fmla="*/ 25 w 90"/>
                <a:gd name="T27" fmla="*/ 92 h 115"/>
                <a:gd name="T28" fmla="*/ 47 w 90"/>
                <a:gd name="T29" fmla="*/ 102 h 115"/>
                <a:gd name="T30" fmla="*/ 65 w 90"/>
                <a:gd name="T31" fmla="*/ 97 h 115"/>
                <a:gd name="T32" fmla="*/ 79 w 90"/>
                <a:gd name="T33" fmla="*/ 82 h 115"/>
                <a:gd name="T34" fmla="*/ 17 w 90"/>
                <a:gd name="T35" fmla="*/ 47 h 115"/>
                <a:gd name="T36" fmla="*/ 71 w 90"/>
                <a:gd name="T37" fmla="*/ 47 h 115"/>
                <a:gd name="T38" fmla="*/ 64 w 90"/>
                <a:gd name="T39" fmla="*/ 22 h 115"/>
                <a:gd name="T40" fmla="*/ 44 w 90"/>
                <a:gd name="T41" fmla="*/ 13 h 115"/>
                <a:gd name="T42" fmla="*/ 24 w 90"/>
                <a:gd name="T43" fmla="*/ 22 h 115"/>
                <a:gd name="T44" fmla="*/ 17 w 90"/>
                <a:gd name="T45"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15">
                  <a:moveTo>
                    <a:pt x="79" y="82"/>
                  </a:moveTo>
                  <a:cubicBezTo>
                    <a:pt x="90" y="89"/>
                    <a:pt x="90" y="89"/>
                    <a:pt x="90" y="89"/>
                  </a:cubicBezTo>
                  <a:cubicBezTo>
                    <a:pt x="86" y="98"/>
                    <a:pt x="80" y="105"/>
                    <a:pt x="72" y="109"/>
                  </a:cubicBezTo>
                  <a:cubicBezTo>
                    <a:pt x="65" y="113"/>
                    <a:pt x="56" y="115"/>
                    <a:pt x="45" y="115"/>
                  </a:cubicBezTo>
                  <a:cubicBezTo>
                    <a:pt x="31" y="115"/>
                    <a:pt x="20" y="110"/>
                    <a:pt x="12" y="101"/>
                  </a:cubicBezTo>
                  <a:cubicBezTo>
                    <a:pt x="4" y="91"/>
                    <a:pt x="0" y="76"/>
                    <a:pt x="0" y="57"/>
                  </a:cubicBezTo>
                  <a:cubicBezTo>
                    <a:pt x="0" y="39"/>
                    <a:pt x="4" y="25"/>
                    <a:pt x="12" y="15"/>
                  </a:cubicBezTo>
                  <a:cubicBezTo>
                    <a:pt x="20" y="5"/>
                    <a:pt x="30" y="0"/>
                    <a:pt x="44" y="0"/>
                  </a:cubicBezTo>
                  <a:cubicBezTo>
                    <a:pt x="58" y="0"/>
                    <a:pt x="69" y="5"/>
                    <a:pt x="76" y="14"/>
                  </a:cubicBezTo>
                  <a:cubicBezTo>
                    <a:pt x="84" y="24"/>
                    <a:pt x="88" y="38"/>
                    <a:pt x="88" y="56"/>
                  </a:cubicBezTo>
                  <a:cubicBezTo>
                    <a:pt x="88" y="61"/>
                    <a:pt x="88" y="61"/>
                    <a:pt x="88" y="61"/>
                  </a:cubicBezTo>
                  <a:cubicBezTo>
                    <a:pt x="16" y="61"/>
                    <a:pt x="16" y="61"/>
                    <a:pt x="16" y="61"/>
                  </a:cubicBezTo>
                  <a:cubicBezTo>
                    <a:pt x="16" y="64"/>
                    <a:pt x="16" y="64"/>
                    <a:pt x="16" y="64"/>
                  </a:cubicBezTo>
                  <a:cubicBezTo>
                    <a:pt x="16" y="76"/>
                    <a:pt x="19" y="85"/>
                    <a:pt x="25" y="92"/>
                  </a:cubicBezTo>
                  <a:cubicBezTo>
                    <a:pt x="30" y="99"/>
                    <a:pt x="38" y="102"/>
                    <a:pt x="47" y="102"/>
                  </a:cubicBezTo>
                  <a:cubicBezTo>
                    <a:pt x="54" y="102"/>
                    <a:pt x="60" y="100"/>
                    <a:pt x="65" y="97"/>
                  </a:cubicBezTo>
                  <a:cubicBezTo>
                    <a:pt x="71" y="93"/>
                    <a:pt x="75" y="89"/>
                    <a:pt x="79" y="82"/>
                  </a:cubicBezTo>
                  <a:close/>
                  <a:moveTo>
                    <a:pt x="17" y="47"/>
                  </a:moveTo>
                  <a:cubicBezTo>
                    <a:pt x="71" y="47"/>
                    <a:pt x="71" y="47"/>
                    <a:pt x="71" y="47"/>
                  </a:cubicBezTo>
                  <a:cubicBezTo>
                    <a:pt x="71" y="37"/>
                    <a:pt x="68" y="28"/>
                    <a:pt x="64" y="22"/>
                  </a:cubicBezTo>
                  <a:cubicBezTo>
                    <a:pt x="59" y="16"/>
                    <a:pt x="52" y="13"/>
                    <a:pt x="44" y="13"/>
                  </a:cubicBezTo>
                  <a:cubicBezTo>
                    <a:pt x="36" y="13"/>
                    <a:pt x="29" y="16"/>
                    <a:pt x="24" y="22"/>
                  </a:cubicBezTo>
                  <a:cubicBezTo>
                    <a:pt x="20" y="28"/>
                    <a:pt x="17" y="36"/>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399107805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Plan in </a:t>
            </a:r>
            <a:r>
              <a:rPr lang="en-AU" sz="1000" dirty="0" smtClean="0"/>
              <a:t>Port Augusta, South Australia</a:t>
            </a:r>
            <a:r>
              <a:rPr lang="en-AU" sz="1000" dirty="0" smtClean="0"/>
              <a:t>. </a:t>
            </a:r>
            <a:r>
              <a:rPr lang="en-AU" dirty="0"/>
              <a:t>This session was facilitated by </a:t>
            </a:r>
            <a:r>
              <a:rPr lang="en-AU" dirty="0" err="1" smtClean="0"/>
              <a:t>ThinkPlace</a:t>
            </a:r>
            <a:r>
              <a:rPr lang="en-AU" dirty="0" smtClean="0"/>
              <a:t>.</a:t>
            </a:r>
            <a:endParaRPr lang="en-AU" sz="1000" dirty="0" smtClean="0"/>
          </a:p>
          <a:p>
            <a:pPr>
              <a:defRPr sz="1000" b="0"/>
            </a:pPr>
            <a:r>
              <a:rPr lang="en-AU" sz="1000" dirty="0" smtClean="0"/>
              <a:t>The </a:t>
            </a:r>
            <a:r>
              <a:rPr lang="en-AU" sz="1000" dirty="0"/>
              <a:t>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extLst>
      <p:ext uri="{BB962C8B-B14F-4D97-AF65-F5344CB8AC3E}">
        <p14:creationId xmlns:p14="http://schemas.microsoft.com/office/powerpoint/2010/main" val="27464658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3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Participants of Port Augusta Consultation</a:t>
            </a:r>
          </a:p>
        </p:txBody>
      </p:sp>
      <p:graphicFrame>
        <p:nvGraphicFramePr>
          <p:cNvPr id="140" name="Content Placeholder 7"/>
          <p:cNvGraphicFramePr/>
          <p:nvPr>
            <p:extLst>
              <p:ext uri="{D42A27DB-BD31-4B8C-83A1-F6EECF244321}">
                <p14:modId xmlns:p14="http://schemas.microsoft.com/office/powerpoint/2010/main" val="487812588"/>
              </p:ext>
            </p:extLst>
          </p:nvPr>
        </p:nvGraphicFramePr>
        <p:xfrm>
          <a:off x="585787" y="1125537"/>
          <a:ext cx="7972148" cy="2951536"/>
        </p:xfrm>
        <a:graphic>
          <a:graphicData uri="http://schemas.openxmlformats.org/drawingml/2006/table">
            <a:tbl>
              <a:tblPr bandRow="1">
                <a:tableStyleId>{4C3C2611-4C71-4FC5-86AE-919BDF0F9419}</a:tableStyleId>
              </a:tblPr>
              <a:tblGrid>
                <a:gridCol w="7972148">
                  <a:extLst>
                    <a:ext uri="{9D8B030D-6E8A-4147-A177-3AD203B41FA5}">
                      <a16:colId xmlns:a16="http://schemas.microsoft.com/office/drawing/2014/main" val="20000"/>
                    </a:ext>
                  </a:extLst>
                </a:gridCol>
              </a:tblGrid>
              <a:tr h="368942">
                <a:tc>
                  <a:txBody>
                    <a:bodyPr/>
                    <a:lstStyle/>
                    <a:p>
                      <a:pPr algn="l" defTabSz="891916">
                        <a:defRPr sz="1800"/>
                      </a:pPr>
                      <a:r>
                        <a:rPr sz="1200" dirty="0">
                          <a:sym typeface="Arial"/>
                        </a:rPr>
                        <a:t>Communities for Children</a:t>
                      </a:r>
                    </a:p>
                  </a:txBody>
                  <a:tcPr anchor="ctr" horzOverflow="overflow"/>
                </a:tc>
                <a:extLst>
                  <a:ext uri="{0D108BD9-81ED-4DB2-BD59-A6C34878D82A}">
                    <a16:rowId xmlns:a16="http://schemas.microsoft.com/office/drawing/2014/main" val="10000"/>
                  </a:ext>
                </a:extLst>
              </a:tr>
              <a:tr h="368942">
                <a:tc>
                  <a:txBody>
                    <a:bodyPr/>
                    <a:lstStyle/>
                    <a:p>
                      <a:pPr algn="l" defTabSz="891916">
                        <a:defRPr sz="1800"/>
                      </a:pPr>
                      <a:r>
                        <a:rPr sz="1200">
                          <a:sym typeface="Arial"/>
                        </a:rPr>
                        <a:t>Port Augusta Children’s Centre</a:t>
                      </a:r>
                    </a:p>
                  </a:txBody>
                  <a:tcPr anchor="ctr" horzOverflow="overflow"/>
                </a:tc>
                <a:extLst>
                  <a:ext uri="{0D108BD9-81ED-4DB2-BD59-A6C34878D82A}">
                    <a16:rowId xmlns:a16="http://schemas.microsoft.com/office/drawing/2014/main" val="10001"/>
                  </a:ext>
                </a:extLst>
              </a:tr>
              <a:tr h="368942">
                <a:tc>
                  <a:txBody>
                    <a:bodyPr/>
                    <a:lstStyle/>
                    <a:p>
                      <a:pPr algn="l" defTabSz="891916">
                        <a:defRPr sz="1800"/>
                      </a:pPr>
                      <a:r>
                        <a:rPr sz="1200" dirty="0">
                          <a:sym typeface="Arial"/>
                        </a:rPr>
                        <a:t>South Australia Police</a:t>
                      </a:r>
                    </a:p>
                  </a:txBody>
                  <a:tcPr anchor="ctr" horzOverflow="overflow"/>
                </a:tc>
                <a:extLst>
                  <a:ext uri="{0D108BD9-81ED-4DB2-BD59-A6C34878D82A}">
                    <a16:rowId xmlns:a16="http://schemas.microsoft.com/office/drawing/2014/main" val="10002"/>
                  </a:ext>
                </a:extLst>
              </a:tr>
              <a:tr h="368942">
                <a:tc>
                  <a:txBody>
                    <a:bodyPr/>
                    <a:lstStyle/>
                    <a:p>
                      <a:pPr algn="l">
                        <a:defRPr sz="1800"/>
                      </a:pPr>
                      <a:r>
                        <a:rPr sz="1200">
                          <a:sym typeface="Arial"/>
                        </a:rPr>
                        <a:t>Uniting Country South Australia</a:t>
                      </a:r>
                    </a:p>
                  </a:txBody>
                  <a:tcPr anchor="ctr" horzOverflow="overflow"/>
                </a:tc>
                <a:extLst>
                  <a:ext uri="{0D108BD9-81ED-4DB2-BD59-A6C34878D82A}">
                    <a16:rowId xmlns:a16="http://schemas.microsoft.com/office/drawing/2014/main" val="10003"/>
                  </a:ext>
                </a:extLst>
              </a:tr>
              <a:tr h="368942">
                <a:tc>
                  <a:txBody>
                    <a:bodyPr/>
                    <a:lstStyle/>
                    <a:p>
                      <a:pPr algn="l">
                        <a:defRPr sz="1800"/>
                      </a:pPr>
                      <a:r>
                        <a:rPr sz="1200" dirty="0">
                          <a:sym typeface="Arial"/>
                        </a:rPr>
                        <a:t>Devonport Community Council</a:t>
                      </a:r>
                    </a:p>
                  </a:txBody>
                  <a:tcPr anchor="ctr" horzOverflow="overflow"/>
                </a:tc>
                <a:extLst>
                  <a:ext uri="{0D108BD9-81ED-4DB2-BD59-A6C34878D82A}">
                    <a16:rowId xmlns:a16="http://schemas.microsoft.com/office/drawing/2014/main" val="10004"/>
                  </a:ext>
                </a:extLst>
              </a:tr>
              <a:tr h="368942">
                <a:tc>
                  <a:txBody>
                    <a:bodyPr/>
                    <a:lstStyle/>
                    <a:p>
                      <a:pPr algn="l" defTabSz="685800">
                        <a:defRPr sz="1800"/>
                      </a:pPr>
                      <a:r>
                        <a:rPr sz="1200">
                          <a:sym typeface="Arial"/>
                        </a:rPr>
                        <a:t>Aboriginal Drug and Alcohol Council of South Australia</a:t>
                      </a:r>
                    </a:p>
                  </a:txBody>
                  <a:tcPr anchor="ctr" horzOverflow="overflow"/>
                </a:tc>
                <a:extLst>
                  <a:ext uri="{0D108BD9-81ED-4DB2-BD59-A6C34878D82A}">
                    <a16:rowId xmlns:a16="http://schemas.microsoft.com/office/drawing/2014/main" val="2120084071"/>
                  </a:ext>
                </a:extLst>
              </a:tr>
              <a:tr h="368942">
                <a:tc>
                  <a:txBody>
                    <a:bodyPr/>
                    <a:lstStyle/>
                    <a:p>
                      <a:pPr algn="l">
                        <a:defRPr sz="1800"/>
                      </a:pPr>
                      <a:r>
                        <a:rPr sz="1200" dirty="0">
                          <a:sym typeface="Arial"/>
                        </a:rPr>
                        <a:t>Department of Social Services (Commonwealth)</a:t>
                      </a:r>
                    </a:p>
                  </a:txBody>
                  <a:tcPr horzOverflow="overflow"/>
                </a:tc>
                <a:extLst>
                  <a:ext uri="{0D108BD9-81ED-4DB2-BD59-A6C34878D82A}">
                    <a16:rowId xmlns:a16="http://schemas.microsoft.com/office/drawing/2014/main" val="1805056526"/>
                  </a:ext>
                </a:extLst>
              </a:tr>
              <a:tr h="368942">
                <a:tc>
                  <a:txBody>
                    <a:bodyPr/>
                    <a:lstStyle/>
                    <a:p>
                      <a:pPr algn="l" defTabSz="685800">
                        <a:defRPr sz="1800"/>
                      </a:pPr>
                      <a:r>
                        <a:rPr sz="1200" dirty="0">
                          <a:sym typeface="Arial"/>
                        </a:rPr>
                        <a:t>Office for Women (South Australian Government)</a:t>
                      </a:r>
                    </a:p>
                  </a:txBody>
                  <a:tcPr anchor="ctr" horzOverflow="overflow"/>
                </a:tc>
                <a:extLst>
                  <a:ext uri="{0D108BD9-81ED-4DB2-BD59-A6C34878D82A}">
                    <a16:rowId xmlns:a16="http://schemas.microsoft.com/office/drawing/2014/main" val="1879390861"/>
                  </a:ext>
                </a:extLst>
              </a:tr>
            </a:tbl>
          </a:graphicData>
        </a:graphic>
      </p:graphicFrame>
      <p:sp>
        <p:nvSpPr>
          <p:cNvPr id="14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xfrm>
            <a:off x="579267" y="3987307"/>
            <a:ext cx="6120002" cy="2160000"/>
          </a:xfrm>
          <a:prstGeom prst="rect">
            <a:avLst/>
          </a:prstGeom>
        </p:spPr>
        <p:txBody>
          <a:bodyPr/>
          <a:lstStyle/>
          <a:p>
            <a:r>
              <a:t>Key themes</a:t>
            </a:r>
          </a:p>
        </p:txBody>
      </p:sp>
      <p:sp>
        <p:nvSpPr>
          <p:cNvPr id="144"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Tree>
    <p:extLst>
      <p:ext uri="{BB962C8B-B14F-4D97-AF65-F5344CB8AC3E}">
        <p14:creationId xmlns:p14="http://schemas.microsoft.com/office/powerpoint/2010/main" val="7065233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Insert presentation title in footer</a:t>
            </a:r>
          </a:p>
        </p:txBody>
      </p:sp>
      <p:sp>
        <p:nvSpPr>
          <p:cNvPr id="144" name="Title 1"/>
          <p:cNvSpPr txBox="1">
            <a:spLocks noGrp="1"/>
          </p:cNvSpPr>
          <p:nvPr>
            <p:ph type="title"/>
          </p:nvPr>
        </p:nvSpPr>
        <p:spPr/>
        <p:txBody>
          <a:bodyPr/>
          <a:lstStyle>
            <a:lvl1pPr defTabSz="886968">
              <a:defRPr sz="2328"/>
            </a:lvl1pPr>
          </a:lstStyle>
          <a:p>
            <a:r>
              <a:rPr lang="en-AU"/>
              <a:t>Key themes</a:t>
            </a:r>
          </a:p>
        </p:txBody>
      </p:sp>
      <p:sp>
        <p:nvSpPr>
          <p:cNvPr id="145" name="Content Placeholder 2"/>
          <p:cNvSpPr txBox="1">
            <a:spLocks noGrp="1"/>
          </p:cNvSpPr>
          <p:nvPr>
            <p:ph type="body" sz="half" idx="1"/>
          </p:nvPr>
        </p:nvSpPr>
        <p:spPr/>
        <p:txBody>
          <a:bodyPr/>
          <a:lstStyle/>
          <a:p>
            <a:r>
              <a:rPr lang="en-AU" dirty="0"/>
              <a:t>Impacts of violence on children</a:t>
            </a:r>
          </a:p>
          <a:p>
            <a:pPr lvl="1"/>
            <a:r>
              <a:rPr lang="en-AU" dirty="0"/>
              <a:t>A children’s safety hub should be established to help children who experienced violence.</a:t>
            </a:r>
          </a:p>
          <a:p>
            <a:pPr lvl="1"/>
            <a:r>
              <a:rPr lang="en-AU" dirty="0"/>
              <a:t>The Multi-Agency Protection Service (MAPS) initiative should be expanded to include children services.</a:t>
            </a:r>
          </a:p>
          <a:p>
            <a:endParaRPr lang="en-AU" dirty="0"/>
          </a:p>
          <a:p>
            <a:r>
              <a:rPr lang="en-AU" dirty="0"/>
              <a:t>Primary prevention</a:t>
            </a:r>
          </a:p>
          <a:p>
            <a:pPr lvl="1"/>
            <a:r>
              <a:rPr lang="en-AU" dirty="0"/>
              <a:t>More programs are required around respectful relationships to increase understandings of healthy relationships, and to empower both men and women.</a:t>
            </a:r>
          </a:p>
          <a:p>
            <a:pPr lvl="1"/>
            <a:r>
              <a:rPr lang="en-AU" dirty="0"/>
              <a:t>Consideration should be given to establishing a shopfront for women to attain information around </a:t>
            </a:r>
            <a:br>
              <a:rPr lang="en-AU" dirty="0"/>
            </a:br>
            <a:r>
              <a:rPr lang="en-AU" dirty="0"/>
              <a:t>gaining support for domestic, family and sexual violence.</a:t>
            </a:r>
          </a:p>
          <a:p>
            <a:pPr lvl="1"/>
            <a:r>
              <a:rPr lang="en-AU" dirty="0"/>
              <a:t>Messaging needs to be universal (i.e. transcending socio-economic boundaries and beyond non-physical forms of violence) as many families will not even realise they are in a violent situation or messages does not apply to them.</a:t>
            </a:r>
          </a:p>
          <a:p>
            <a:endParaRPr lang="en-AU" dirty="0"/>
          </a:p>
        </p:txBody>
      </p:sp>
      <p:sp>
        <p:nvSpPr>
          <p:cNvPr id="146" name="Slide Number Placeholder 4"/>
          <p:cNvSpPr txBox="1">
            <a:spLocks noGrp="1"/>
          </p:cNvSpPr>
          <p:nvPr>
            <p:ph type="sldNum" sz="quarter" idx="2"/>
          </p:nvPr>
        </p:nvSpPr>
        <p:spPr/>
        <p:txBody>
          <a:bodyPr/>
          <a:lstStyle/>
          <a:p>
            <a:fld id="{86CB4B4D-7CA3-9044-876B-883B54F8677D}" type="slidenum">
              <a:rPr lang="en-AU" smtClean="0"/>
              <a:pPr/>
              <a:t>6</a:t>
            </a:fld>
            <a:endParaRPr lang="en-AU"/>
          </a:p>
        </p:txBody>
      </p:sp>
      <p:sp>
        <p:nvSpPr>
          <p:cNvPr id="9" name="Text Placeholder 8">
            <a:extLst>
              <a:ext uri="{FF2B5EF4-FFF2-40B4-BE49-F238E27FC236}">
                <a16:creationId xmlns:a16="http://schemas.microsoft.com/office/drawing/2014/main" id="{93F05F36-BBA2-4274-ABA2-7054342AB920}"/>
              </a:ext>
            </a:extLst>
          </p:cNvPr>
          <p:cNvSpPr>
            <a:spLocks noGrp="1"/>
          </p:cNvSpPr>
          <p:nvPr>
            <p:ph type="body" sz="half" idx="10"/>
          </p:nvPr>
        </p:nvSpPr>
        <p:spPr/>
        <p:txBody>
          <a:bodyPr/>
          <a:lstStyle/>
          <a:p>
            <a:r>
              <a:rPr lang="en-AU" dirty="0"/>
              <a:t>Men’s services</a:t>
            </a:r>
          </a:p>
          <a:p>
            <a:pPr lvl="1"/>
            <a:r>
              <a:rPr lang="en-AU" dirty="0"/>
              <a:t>All domestic violence programs should have a male worker to both address violence experienced by men, and to work with male perpetrators of violence.</a:t>
            </a:r>
          </a:p>
          <a:p>
            <a:pPr lvl="1"/>
            <a:r>
              <a:rPr lang="en-AU" dirty="0"/>
              <a:t>Whilst acknowledging that male victims are much rarer, there is a lack responses for male victims of domestic violence.</a:t>
            </a:r>
          </a:p>
          <a:p>
            <a:pPr lvl="1"/>
            <a:r>
              <a:rPr lang="en-AU" dirty="0"/>
              <a:t>If we say women have the right to be safe in their own home, this needs to be met with system responses in place to wrap around perpetrators.</a:t>
            </a:r>
          </a:p>
          <a:p>
            <a:endParaRPr lang="en-AU" dirty="0"/>
          </a:p>
          <a:p>
            <a:r>
              <a:rPr lang="en-AU" dirty="0"/>
              <a:t>Drugs, alcohol and mental health are strongly correlated with domestic violence</a:t>
            </a:r>
          </a:p>
          <a:p>
            <a:pPr lvl="1"/>
            <a:r>
              <a:rPr lang="en-AU" dirty="0"/>
              <a:t>Drugs and alcohol are strongly related to domestic violence incidents. There is a lack of outreach support for alcohol and other drugs issues. There also needs to be more counselling for alcohol and other drugs rehabilitation.</a:t>
            </a:r>
          </a:p>
          <a:p>
            <a:pPr lvl="1"/>
            <a:r>
              <a:rPr lang="en-AU" dirty="0"/>
              <a:t>Addiction is a big issue and catalyst for violence in Port Augusta that impacts a whole array of services, including health and domestic violence.</a:t>
            </a:r>
          </a:p>
          <a:p>
            <a:pPr lvl="1"/>
            <a:r>
              <a:rPr lang="en-AU" dirty="0"/>
              <a:t>More responses are needed to support people with mental health issues are frequently being abused both physically and sexually.</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Insert presentation title in footer</a:t>
            </a:r>
          </a:p>
        </p:txBody>
      </p:sp>
      <p:sp>
        <p:nvSpPr>
          <p:cNvPr id="149" name="Title 1"/>
          <p:cNvSpPr txBox="1">
            <a:spLocks noGrp="1"/>
          </p:cNvSpPr>
          <p:nvPr>
            <p:ph type="title"/>
          </p:nvPr>
        </p:nvSpPr>
        <p:spPr/>
        <p:txBody>
          <a:bodyPr/>
          <a:lstStyle>
            <a:lvl1pPr defTabSz="886968">
              <a:defRPr sz="2328"/>
            </a:lvl1pPr>
          </a:lstStyle>
          <a:p>
            <a:r>
              <a:rPr lang="en-AU"/>
              <a:t>Key themes</a:t>
            </a:r>
          </a:p>
        </p:txBody>
      </p:sp>
      <p:sp>
        <p:nvSpPr>
          <p:cNvPr id="150" name="Content Placeholder 2"/>
          <p:cNvSpPr txBox="1">
            <a:spLocks noGrp="1"/>
          </p:cNvSpPr>
          <p:nvPr>
            <p:ph type="body" sz="half" idx="1"/>
          </p:nvPr>
        </p:nvSpPr>
        <p:spPr/>
        <p:txBody>
          <a:bodyPr/>
          <a:lstStyle/>
          <a:p>
            <a:r>
              <a:rPr lang="en-AU" dirty="0"/>
              <a:t>Responses for regional areas</a:t>
            </a:r>
          </a:p>
          <a:p>
            <a:pPr lvl="1"/>
            <a:r>
              <a:rPr lang="en-AU" dirty="0"/>
              <a:t>Appropriate funding for regions should not based on statistics, but also take into account the geographic reach and safety of workers (e.g. two workers to visit one client to ensure safety of workers).</a:t>
            </a:r>
          </a:p>
          <a:p>
            <a:pPr lvl="1"/>
            <a:r>
              <a:rPr lang="en-AU" dirty="0"/>
              <a:t>There needs to be better understanding the South Australian Family Safety Framework process. Meetings under this framework should be fortnightly in regards to high risk clients.</a:t>
            </a:r>
          </a:p>
          <a:p>
            <a:endParaRPr lang="en-AU" dirty="0"/>
          </a:p>
          <a:p>
            <a:r>
              <a:rPr lang="en-AU" dirty="0"/>
              <a:t>Workforce capability</a:t>
            </a:r>
          </a:p>
          <a:p>
            <a:pPr lvl="1"/>
            <a:r>
              <a:rPr lang="en-AU" dirty="0"/>
              <a:t>There is a lack of trauma-based training or psychologists available in Port Augusta and other regional areas.</a:t>
            </a:r>
          </a:p>
          <a:p>
            <a:pPr lvl="1"/>
            <a:r>
              <a:rPr lang="en-AU" dirty="0"/>
              <a:t>Consideration should be given to a central database for services, to find information about other services for referral purposes and resources to assist responses.</a:t>
            </a:r>
          </a:p>
          <a:p>
            <a:pPr lvl="1"/>
            <a:r>
              <a:rPr lang="en-AU" dirty="0"/>
              <a:t>Mainstream services should have skillsets expanded around trauma informed practices and how to work with victims of domestic violence.</a:t>
            </a:r>
          </a:p>
          <a:p>
            <a:endParaRPr lang="en-AU" dirty="0"/>
          </a:p>
        </p:txBody>
      </p:sp>
      <p:sp>
        <p:nvSpPr>
          <p:cNvPr id="151" name="Slide Number Placeholder 4"/>
          <p:cNvSpPr txBox="1">
            <a:spLocks noGrp="1"/>
          </p:cNvSpPr>
          <p:nvPr>
            <p:ph type="sldNum" sz="quarter" idx="2"/>
          </p:nvPr>
        </p:nvSpPr>
        <p:spPr/>
        <p:txBody>
          <a:bodyPr/>
          <a:lstStyle/>
          <a:p>
            <a:fld id="{86CB4B4D-7CA3-9044-876B-883B54F8677D}" type="slidenum">
              <a:rPr lang="en-AU" smtClean="0"/>
              <a:pPr/>
              <a:t>7</a:t>
            </a:fld>
            <a:endParaRPr lang="en-AU"/>
          </a:p>
        </p:txBody>
      </p:sp>
      <p:sp>
        <p:nvSpPr>
          <p:cNvPr id="5" name="Text Placeholder 4">
            <a:extLst>
              <a:ext uri="{FF2B5EF4-FFF2-40B4-BE49-F238E27FC236}">
                <a16:creationId xmlns:a16="http://schemas.microsoft.com/office/drawing/2014/main" id="{C549E800-2A4A-47FA-BAF2-CAE9BC6D2154}"/>
              </a:ext>
            </a:extLst>
          </p:cNvPr>
          <p:cNvSpPr>
            <a:spLocks noGrp="1"/>
          </p:cNvSpPr>
          <p:nvPr>
            <p:ph type="body" sz="half" idx="10"/>
          </p:nvPr>
        </p:nvSpPr>
        <p:spPr/>
        <p:txBody>
          <a:bodyPr/>
          <a:lstStyle/>
          <a:p>
            <a:r>
              <a:rPr lang="en-AU" dirty="0"/>
              <a:t>Access to justice</a:t>
            </a:r>
          </a:p>
          <a:p>
            <a:pPr lvl="1"/>
            <a:r>
              <a:rPr lang="en-AU" dirty="0"/>
              <a:t>Judicial systems must expedite intervention orders. Many women are withdrawing before they are processed.</a:t>
            </a:r>
          </a:p>
          <a:p>
            <a:pPr lvl="1"/>
            <a:r>
              <a:rPr lang="en-AU" dirty="0"/>
              <a:t>Situations need to be dealt with quicker; as by the time the goes through court, families may have reunited and the chance for intervention may have been missed.</a:t>
            </a:r>
          </a:p>
          <a:p>
            <a:endParaRPr lang="en-AU" dirty="0"/>
          </a:p>
          <a:p>
            <a:r>
              <a:rPr lang="en-AU" dirty="0"/>
              <a:t>Adequate and appropriate crisis accommodation</a:t>
            </a:r>
          </a:p>
          <a:p>
            <a:pPr lvl="1"/>
            <a:r>
              <a:rPr lang="en-AU" dirty="0"/>
              <a:t>There are not enough options for crisis accommodation in regional areas. Many hotels and caravan parks in regional areas are not accepting referrals for victims of domestic violence and for homelessness reasons.</a:t>
            </a:r>
          </a:p>
          <a:p>
            <a:pPr lvl="1"/>
            <a:r>
              <a:rPr lang="en-AU" dirty="0"/>
              <a:t>There are examples of women getting deliberately inebriated to go into a sobering unit, because there is no other safe accommodation available.</a:t>
            </a:r>
          </a:p>
          <a:p>
            <a:pPr lvl="1"/>
            <a:r>
              <a:rPr lang="en-AU" dirty="0"/>
              <a:t>It is important that responses are based on a right for all people to feel safe in their own homes and communities.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xfrm>
            <a:off x="579267" y="3987307"/>
            <a:ext cx="6120002" cy="2160000"/>
          </a:xfrm>
          <a:prstGeom prst="rect">
            <a:avLst/>
          </a:prstGeom>
        </p:spPr>
        <p:txBody>
          <a:bodyPr/>
          <a:lstStyle/>
          <a:p>
            <a:r>
              <a:t>Priority actions</a:t>
            </a:r>
          </a:p>
        </p:txBody>
      </p:sp>
      <p:sp>
        <p:nvSpPr>
          <p:cNvPr id="154"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57" name="Title 1"/>
          <p:cNvSpPr txBox="1">
            <a:spLocks noGrp="1"/>
          </p:cNvSpPr>
          <p:nvPr>
            <p:ph type="title"/>
          </p:nvPr>
        </p:nvSpPr>
        <p:spPr/>
        <p:txBody>
          <a:bodyPr/>
          <a:lstStyle>
            <a:lvl1pPr defTabSz="886968">
              <a:defRPr sz="2328"/>
            </a:lvl1pPr>
          </a:lstStyle>
          <a:p>
            <a:r>
              <a:rPr lang="en-AU"/>
              <a:t>Priority actions</a:t>
            </a:r>
          </a:p>
        </p:txBody>
      </p:sp>
      <p:sp>
        <p:nvSpPr>
          <p:cNvPr id="158" name="Content Placeholder 2"/>
          <p:cNvSpPr txBox="1">
            <a:spLocks noGrp="1"/>
          </p:cNvSpPr>
          <p:nvPr>
            <p:ph type="body" sz="half" idx="1"/>
          </p:nvPr>
        </p:nvSpPr>
        <p:spPr/>
        <p:txBody>
          <a:bodyPr/>
          <a:lstStyle/>
          <a:p>
            <a:r>
              <a:rPr lang="en-AU" dirty="0"/>
              <a:t>Workforce capability</a:t>
            </a:r>
          </a:p>
          <a:p>
            <a:pPr lvl="1"/>
            <a:r>
              <a:rPr lang="en-AU" dirty="0"/>
              <a:t>There needs to be the workforce to appropriately support additional crisis accommodation that is needed.</a:t>
            </a:r>
          </a:p>
          <a:p>
            <a:pPr lvl="1"/>
            <a:r>
              <a:rPr lang="en-AU" dirty="0"/>
              <a:t>Education is required for first responders (i.e. Police) to better identify violence and understand that physical abuse is not the only form of violence that requires a response.</a:t>
            </a:r>
          </a:p>
          <a:p>
            <a:pPr lvl="1"/>
            <a:r>
              <a:rPr lang="en-AU" dirty="0"/>
              <a:t>More information around sexual violence (including language used by women around sexual violence) is needed to make it more comfortable for disclosures.</a:t>
            </a:r>
          </a:p>
          <a:p>
            <a:endParaRPr lang="en-AU" dirty="0"/>
          </a:p>
          <a:p>
            <a:r>
              <a:rPr lang="en-AU" dirty="0"/>
              <a:t>Responses for regional areas</a:t>
            </a:r>
          </a:p>
          <a:p>
            <a:pPr lvl="1"/>
            <a:r>
              <a:rPr lang="en-AU" dirty="0"/>
              <a:t>More services are needed to address the significant alcohol and other drugs abuse, as it is a key factor associated with the use of violence.</a:t>
            </a:r>
          </a:p>
          <a:p>
            <a:pPr lvl="1"/>
            <a:r>
              <a:rPr lang="en-AU" dirty="0"/>
              <a:t>Funding and resources need to reflect the time and resources that are required to travel for outreach and service provision in regional and remote areas.</a:t>
            </a:r>
          </a:p>
        </p:txBody>
      </p:sp>
      <p:sp>
        <p:nvSpPr>
          <p:cNvPr id="159" name="Slide Number Placeholder 4"/>
          <p:cNvSpPr txBox="1">
            <a:spLocks noGrp="1"/>
          </p:cNvSpPr>
          <p:nvPr>
            <p:ph type="sldNum" sz="quarter" idx="2"/>
          </p:nvPr>
        </p:nvSpPr>
        <p:spPr/>
        <p:txBody>
          <a:bodyPr/>
          <a:lstStyle/>
          <a:p>
            <a:fld id="{86CB4B4D-7CA3-9044-876B-883B54F8677D}" type="slidenum">
              <a:rPr lang="en-AU" smtClean="0"/>
              <a:pPr/>
              <a:t>9</a:t>
            </a:fld>
            <a:endParaRPr lang="en-AU"/>
          </a:p>
        </p:txBody>
      </p:sp>
      <p:sp>
        <p:nvSpPr>
          <p:cNvPr id="5" name="Text Placeholder 4">
            <a:extLst>
              <a:ext uri="{FF2B5EF4-FFF2-40B4-BE49-F238E27FC236}">
                <a16:creationId xmlns:a16="http://schemas.microsoft.com/office/drawing/2014/main" id="{F8534F1B-1CAC-4440-AF29-9DAB7D7EEBCA}"/>
              </a:ext>
            </a:extLst>
          </p:cNvPr>
          <p:cNvSpPr>
            <a:spLocks noGrp="1"/>
          </p:cNvSpPr>
          <p:nvPr>
            <p:ph type="body" sz="half" idx="10"/>
          </p:nvPr>
        </p:nvSpPr>
        <p:spPr/>
        <p:txBody>
          <a:bodyPr/>
          <a:lstStyle/>
          <a:p>
            <a:r>
              <a:rPr lang="en-AU" dirty="0"/>
              <a:t>Primary prevention and community education</a:t>
            </a:r>
          </a:p>
          <a:p>
            <a:pPr lvl="1"/>
            <a:r>
              <a:rPr lang="en-AU" dirty="0"/>
              <a:t>Universal messaging is required around all types of domestic, family and sexual violence (including around power imbalances).</a:t>
            </a:r>
          </a:p>
          <a:p>
            <a:pPr lvl="1"/>
            <a:r>
              <a:rPr lang="en-AU" dirty="0"/>
              <a:t>The promotion of bystander interventions and training </a:t>
            </a:r>
            <a:br>
              <a:rPr lang="en-AU" dirty="0"/>
            </a:br>
            <a:r>
              <a:rPr lang="en-AU" dirty="0"/>
              <a:t>to change the ‘shut eye’ society worrying about repercussions to one that better responds to violence.</a:t>
            </a:r>
          </a:p>
          <a:p>
            <a:pPr lvl="1"/>
            <a:endParaRPr lang="en-AU" dirty="0"/>
          </a:p>
          <a:p>
            <a:r>
              <a:rPr lang="en-AU" dirty="0"/>
              <a:t>Whole of community approach to addressing violence</a:t>
            </a:r>
          </a:p>
          <a:p>
            <a:pPr lvl="1"/>
            <a:r>
              <a:rPr lang="en-AU" dirty="0"/>
              <a:t>Everyone should be involved including corporates (e.g. Commonwealth Bank offering financial assistance to victims).</a:t>
            </a:r>
          </a:p>
          <a:p>
            <a:pPr lvl="1"/>
            <a:r>
              <a:rPr lang="en-AU" dirty="0"/>
              <a:t>Mandatory reporting for domestic violence should be </a:t>
            </a:r>
            <a:br>
              <a:rPr lang="en-AU" dirty="0"/>
            </a:br>
            <a:r>
              <a:rPr lang="en-AU" dirty="0"/>
              <a:t>for everyone who may see violence (e.g. contractors </a:t>
            </a:r>
            <a:br>
              <a:rPr lang="en-AU" dirty="0"/>
            </a:br>
            <a:r>
              <a:rPr lang="en-AU" dirty="0"/>
              <a:t>and electricians going into the house for service).</a:t>
            </a:r>
          </a:p>
        </p:txBody>
      </p:sp>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TotalTime>
  <Words>1052</Words>
  <Application>Microsoft Office PowerPoint</Application>
  <PresentationFormat>On-screen Show (4:3)</PresentationFormat>
  <Paragraphs>91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Participants of Port Augusta Consultation</vt:lpstr>
      <vt:lpstr>Key themes</vt:lpstr>
      <vt:lpstr>Key themes</vt:lpstr>
      <vt:lpstr>Key themes</vt:lpstr>
      <vt:lpstr>Priority actions</vt:lpstr>
      <vt:lpstr>Priority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 Ko</dc:creator>
  <cp:lastModifiedBy>PATTERSON, Alex</cp:lastModifiedBy>
  <cp:revision>5</cp:revision>
  <dcterms:modified xsi:type="dcterms:W3CDTF">2018-09-28T02:28:55Z</dcterms:modified>
</cp:coreProperties>
</file>