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267" r:id="rId3"/>
    <p:sldId id="268" r:id="rId4"/>
    <p:sldId id="260" r:id="rId5"/>
    <p:sldId id="261" r:id="rId6"/>
    <p:sldId id="266" r:id="rId7"/>
    <p:sldId id="262" r:id="rId8"/>
    <p:sldId id="263" r:id="rId9"/>
    <p:sldId id="264" r:id="rId10"/>
    <p:sldId id="265" r:id="rId11"/>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tham, Bridget" initials="EB" lastIdx="5" clrIdx="0">
    <p:extLst>
      <p:ext uri="{19B8F6BF-5375-455C-9EA6-DF929625EA0E}">
        <p15:presenceInfo xmlns:p15="http://schemas.microsoft.com/office/powerpoint/2012/main" userId="S-1-5-21-1529233983-3178056717-853291131-1876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1674" y="102"/>
      </p:cViewPr>
      <p:guideLst/>
    </p:cSldViewPr>
  </p:slideViewPr>
  <p:notesTextViewPr>
    <p:cViewPr>
      <p:scale>
        <a:sx n="1" d="1"/>
        <a:sy n="1" d="1"/>
      </p:scale>
      <p:origin x="0" y="0"/>
    </p:cViewPr>
  </p:notesTextViewPr>
  <p:gridSpacing cx="1800000" cy="180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1" name="Shape 121"/>
          <p:cNvSpPr>
            <a:spLocks noGrp="1" noRot="1" noChangeAspect="1"/>
          </p:cNvSpPr>
          <p:nvPr>
            <p:ph type="sldImg"/>
          </p:nvPr>
        </p:nvSpPr>
        <p:spPr>
          <a:xfrm>
            <a:off x="1143000" y="685800"/>
            <a:ext cx="4572000" cy="3429000"/>
          </a:xfrm>
          <a:prstGeom prst="rect">
            <a:avLst/>
          </a:prstGeom>
        </p:spPr>
        <p:txBody>
          <a:bodyPr/>
          <a:lstStyle/>
          <a:p>
            <a:endParaRPr/>
          </a:p>
        </p:txBody>
      </p:sp>
      <p:sp>
        <p:nvSpPr>
          <p:cNvPr id="122" name="Shape 12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2"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2" cy="1080001"/>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457200">
              <a:spcBef>
                <a:spcPts val="0"/>
              </a:spcBef>
              <a:buSzTx/>
              <a:buNone/>
              <a:defRPr sz="1600">
                <a:solidFill>
                  <a:srgbClr val="FFFFFF"/>
                </a:solidFill>
                <a:latin typeface="Georgia"/>
                <a:ea typeface="Georgia"/>
                <a:cs typeface="Georgia"/>
                <a:sym typeface="Georgia"/>
              </a:defRPr>
            </a:lvl2pPr>
            <a:lvl3pPr marL="0" indent="914400">
              <a:spcBef>
                <a:spcPts val="0"/>
              </a:spcBef>
              <a:buSzTx/>
              <a:buNone/>
              <a:defRPr sz="1600">
                <a:solidFill>
                  <a:srgbClr val="FFFFFF"/>
                </a:solidFill>
                <a:latin typeface="Georgia"/>
                <a:ea typeface="Georgia"/>
                <a:cs typeface="Georgia"/>
                <a:sym typeface="Georgia"/>
              </a:defRPr>
            </a:lvl3pPr>
            <a:lvl4pPr indent="1371600">
              <a:spcBef>
                <a:spcPts val="0"/>
              </a:spcBef>
              <a:defRPr sz="1600">
                <a:solidFill>
                  <a:srgbClr val="FFFFFF"/>
                </a:solidFill>
                <a:latin typeface="Georgia"/>
                <a:ea typeface="Georgia"/>
                <a:cs typeface="Georgia"/>
                <a:sym typeface="Georgia"/>
              </a:defRPr>
            </a:lvl4pPr>
            <a:lvl5pPr indent="1828800">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icture">
    <p:spTree>
      <p:nvGrpSpPr>
        <p:cNvPr id="1" name=""/>
        <p:cNvGrpSpPr/>
        <p:nvPr/>
      </p:nvGrpSpPr>
      <p:grpSpPr>
        <a:xfrm>
          <a:off x="0" y="0"/>
          <a:ext cx="0" cy="0"/>
          <a:chOff x="0" y="0"/>
          <a:chExt cx="0" cy="0"/>
        </a:xfrm>
      </p:grpSpPr>
      <p:sp>
        <p:nvSpPr>
          <p:cNvPr id="9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99"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100" name="Picture Placeholder 8"/>
          <p:cNvSpPr>
            <a:spLocks noGrp="1"/>
          </p:cNvSpPr>
          <p:nvPr>
            <p:ph type="pic" idx="13"/>
          </p:nvPr>
        </p:nvSpPr>
        <p:spPr>
          <a:xfrm>
            <a:off x="585926" y="1529176"/>
            <a:ext cx="7974001" cy="4348096"/>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07" name="Title Text"/>
          <p:cNvSpPr txBox="1">
            <a:spLocks noGrp="1"/>
          </p:cNvSpPr>
          <p:nvPr>
            <p:ph type="title"/>
          </p:nvPr>
        </p:nvSpPr>
        <p:spPr>
          <a:xfrm>
            <a:off x="585926" y="472164"/>
            <a:ext cx="7972149" cy="508564"/>
          </a:xfrm>
          <a:prstGeom prst="rect">
            <a:avLst/>
          </a:prstGeom>
        </p:spPr>
        <p:txBody>
          <a:bodyPr/>
          <a:lstStyle/>
          <a:p>
            <a:r>
              <a:t>Title Text</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2"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31" name="Rectangle 7"/>
          <p:cNvSpPr/>
          <p:nvPr/>
        </p:nvSpPr>
        <p:spPr>
          <a:xfrm>
            <a:off x="0" y="-21601"/>
            <a:ext cx="9144000" cy="6879602"/>
          </a:xfrm>
          <a:prstGeom prst="rect">
            <a:avLst/>
          </a:prstGeom>
          <a:solidFill>
            <a:srgbClr val="C2E189"/>
          </a:solidFill>
          <a:ln w="12700">
            <a:miter lim="400000"/>
          </a:ln>
        </p:spPr>
        <p:txBody>
          <a:bodyPr lIns="45719" rIns="45719" anchor="ctr"/>
          <a:lstStyle/>
          <a:p>
            <a:pPr algn="ctr">
              <a:defRPr>
                <a:solidFill>
                  <a:srgbClr val="FFFFFF"/>
                </a:solidFill>
              </a:defRPr>
            </a:pPr>
            <a:endParaRPr/>
          </a:p>
        </p:txBody>
      </p:sp>
      <p:sp>
        <p:nvSpPr>
          <p:cNvPr id="32" name="Title Text"/>
          <p:cNvSpPr txBox="1">
            <a:spLocks noGrp="1"/>
          </p:cNvSpPr>
          <p:nvPr>
            <p:ph type="title"/>
          </p:nvPr>
        </p:nvSpPr>
        <p:spPr>
          <a:xfrm>
            <a:off x="579267" y="720313"/>
            <a:ext cx="7200002" cy="5164550"/>
          </a:xfrm>
          <a:prstGeom prst="rect">
            <a:avLst/>
          </a:prstGeom>
        </p:spPr>
        <p:txBody>
          <a:bodyPr/>
          <a:lstStyle>
            <a:lvl1pPr>
              <a:lnSpc>
                <a:spcPct val="110000"/>
              </a:lnSpc>
              <a:defRPr sz="4000" i="1"/>
            </a:lvl1pPr>
          </a:lstStyle>
          <a:p>
            <a:r>
              <a:t>Title Text</a:t>
            </a:r>
          </a:p>
        </p:txBody>
      </p:sp>
      <p:sp>
        <p:nvSpPr>
          <p:cNvPr id="33"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End">
    <p:spTree>
      <p:nvGrpSpPr>
        <p:cNvPr id="1" name=""/>
        <p:cNvGrpSpPr/>
        <p:nvPr/>
      </p:nvGrpSpPr>
      <p:grpSpPr>
        <a:xfrm>
          <a:off x="0" y="0"/>
          <a:ext cx="0" cy="0"/>
          <a:chOff x="0" y="0"/>
          <a:chExt cx="0" cy="0"/>
        </a:xfrm>
      </p:grpSpPr>
      <p:sp>
        <p:nvSpPr>
          <p:cNvPr id="40" name="Rectangle 8"/>
          <p:cNvSpPr/>
          <p:nvPr/>
        </p:nvSpPr>
        <p:spPr>
          <a:xfrm>
            <a:off x="0" y="0"/>
            <a:ext cx="9144000" cy="6332400"/>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41" name="Title Text"/>
          <p:cNvSpPr txBox="1">
            <a:spLocks noGrp="1"/>
          </p:cNvSpPr>
          <p:nvPr>
            <p:ph type="title"/>
          </p:nvPr>
        </p:nvSpPr>
        <p:spPr>
          <a:xfrm>
            <a:off x="579267" y="1529174"/>
            <a:ext cx="6120002" cy="1081384"/>
          </a:xfrm>
          <a:prstGeom prst="rect">
            <a:avLst/>
          </a:prstGeom>
        </p:spPr>
        <p:txBody>
          <a:bodyPr anchor="b"/>
          <a:lstStyle>
            <a:lvl1pPr>
              <a:defRPr sz="6300">
                <a:solidFill>
                  <a:srgbClr val="FFFFFF"/>
                </a:solidFill>
              </a:defRPr>
            </a:lvl1pPr>
          </a:lstStyle>
          <a:p>
            <a:r>
              <a:t>Title Text</a:t>
            </a:r>
          </a:p>
        </p:txBody>
      </p:sp>
      <p:sp>
        <p:nvSpPr>
          <p:cNvPr id="42" name="Body Level One…"/>
          <p:cNvSpPr txBox="1">
            <a:spLocks noGrp="1"/>
          </p:cNvSpPr>
          <p:nvPr>
            <p:ph type="body" sz="quarter" idx="1"/>
          </p:nvPr>
        </p:nvSpPr>
        <p:spPr>
          <a:xfrm>
            <a:off x="579267" y="3004846"/>
            <a:ext cx="6120002" cy="1080001"/>
          </a:xfrm>
          <a:prstGeom prst="rect">
            <a:avLst/>
          </a:prstGeom>
        </p:spPr>
        <p:txBody>
          <a:bodyPr/>
          <a:lstStyle>
            <a:lvl1pPr>
              <a:lnSpc>
                <a:spcPct val="95000"/>
              </a:lnSpc>
              <a:spcBef>
                <a:spcPts val="0"/>
              </a:spcBef>
              <a:defRPr sz="2500" i="1">
                <a:solidFill>
                  <a:srgbClr val="FFFFFF"/>
                </a:solidFill>
                <a:latin typeface="Georgia"/>
                <a:ea typeface="Georgia"/>
                <a:cs typeface="Georgia"/>
                <a:sym typeface="Georgia"/>
              </a:defRPr>
            </a:lvl1pPr>
            <a:lvl2pPr marL="0" indent="457200">
              <a:lnSpc>
                <a:spcPct val="95000"/>
              </a:lnSpc>
              <a:spcBef>
                <a:spcPts val="0"/>
              </a:spcBef>
              <a:buSzTx/>
              <a:buNone/>
              <a:defRPr sz="2500" i="1">
                <a:solidFill>
                  <a:srgbClr val="FFFFFF"/>
                </a:solidFill>
                <a:latin typeface="Georgia"/>
                <a:ea typeface="Georgia"/>
                <a:cs typeface="Georgia"/>
                <a:sym typeface="Georgia"/>
              </a:defRPr>
            </a:lvl2pPr>
            <a:lvl3pPr marL="0" indent="914400">
              <a:lnSpc>
                <a:spcPct val="95000"/>
              </a:lnSpc>
              <a:spcBef>
                <a:spcPts val="0"/>
              </a:spcBef>
              <a:buSzTx/>
              <a:buNone/>
              <a:defRPr sz="2500" i="1">
                <a:solidFill>
                  <a:srgbClr val="FFFFFF"/>
                </a:solidFill>
                <a:latin typeface="Georgia"/>
                <a:ea typeface="Georgia"/>
                <a:cs typeface="Georgia"/>
                <a:sym typeface="Georgia"/>
              </a:defRPr>
            </a:lvl3pPr>
            <a:lvl4pPr indent="1371600">
              <a:lnSpc>
                <a:spcPct val="95000"/>
              </a:lnSpc>
              <a:spcBef>
                <a:spcPts val="0"/>
              </a:spcBef>
              <a:defRPr sz="2500" i="1">
                <a:solidFill>
                  <a:srgbClr val="FFFFFF"/>
                </a:solidFill>
                <a:latin typeface="Georgia"/>
                <a:ea typeface="Georgia"/>
                <a:cs typeface="Georgia"/>
                <a:sym typeface="Georgia"/>
              </a:defRPr>
            </a:lvl4pPr>
            <a:lvl5pPr indent="1828800">
              <a:lnSpc>
                <a:spcPct val="95000"/>
              </a:lnSpc>
              <a:spcBef>
                <a:spcPts val="0"/>
              </a:spcBef>
              <a:defRPr sz="2500" i="1">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43"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wo Columns">
    <p:spTree>
      <p:nvGrpSpPr>
        <p:cNvPr id="1" name=""/>
        <p:cNvGrpSpPr/>
        <p:nvPr/>
      </p:nvGrpSpPr>
      <p:grpSpPr>
        <a:xfrm>
          <a:off x="0" y="0"/>
          <a:ext cx="0" cy="0"/>
          <a:chOff x="0" y="0"/>
          <a:chExt cx="0" cy="0"/>
        </a:xfrm>
      </p:grpSpPr>
      <p:sp>
        <p:nvSpPr>
          <p:cNvPr id="50" name="Title Text"/>
          <p:cNvSpPr txBox="1">
            <a:spLocks noGrp="1"/>
          </p:cNvSpPr>
          <p:nvPr>
            <p:ph type="title"/>
          </p:nvPr>
        </p:nvSpPr>
        <p:spPr>
          <a:prstGeom prst="rect">
            <a:avLst/>
          </a:prstGeom>
        </p:spPr>
        <p:txBody>
          <a:bodyPr/>
          <a:lstStyle/>
          <a:p>
            <a:r>
              <a:t>Title Text</a:t>
            </a:r>
          </a:p>
        </p:txBody>
      </p:sp>
      <p:sp>
        <p:nvSpPr>
          <p:cNvPr id="51" name="Body Level One…"/>
          <p:cNvSpPr txBox="1">
            <a:spLocks noGrp="1"/>
          </p:cNvSpPr>
          <p:nvPr>
            <p:ph type="body" sz="half" idx="1"/>
          </p:nvPr>
        </p:nvSpPr>
        <p:spPr>
          <a:xfrm>
            <a:off x="585926"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 name="Body Level One…">
            <a:extLst>
              <a:ext uri="{FF2B5EF4-FFF2-40B4-BE49-F238E27FC236}">
                <a16:creationId xmlns:a16="http://schemas.microsoft.com/office/drawing/2014/main" id="{C64280DB-4D4B-402F-8DDD-D2B3FB46C78C}"/>
              </a:ext>
            </a:extLst>
          </p:cNvPr>
          <p:cNvSpPr txBox="1">
            <a:spLocks noGrp="1"/>
          </p:cNvSpPr>
          <p:nvPr>
            <p:ph type="body" sz="half" idx="10"/>
          </p:nvPr>
        </p:nvSpPr>
        <p:spPr>
          <a:xfrm>
            <a:off x="4772488"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2_Two Columns">
    <p:spTree>
      <p:nvGrpSpPr>
        <p:cNvPr id="1" name=""/>
        <p:cNvGrpSpPr/>
        <p:nvPr/>
      </p:nvGrpSpPr>
      <p:grpSpPr>
        <a:xfrm>
          <a:off x="0" y="0"/>
          <a:ext cx="0" cy="0"/>
          <a:chOff x="0" y="0"/>
          <a:chExt cx="0" cy="0"/>
        </a:xfrm>
      </p:grpSpPr>
      <p:sp>
        <p:nvSpPr>
          <p:cNvPr id="59" name="Title Text"/>
          <p:cNvSpPr txBox="1">
            <a:spLocks noGrp="1"/>
          </p:cNvSpPr>
          <p:nvPr>
            <p:ph type="title"/>
          </p:nvPr>
        </p:nvSpPr>
        <p:spPr>
          <a:xfrm>
            <a:off x="585926" y="472165"/>
            <a:ext cx="3785586" cy="508563"/>
          </a:xfrm>
          <a:prstGeom prst="rect">
            <a:avLst/>
          </a:prstGeom>
        </p:spPr>
        <p:txBody>
          <a:bodyPr/>
          <a:lstStyle>
            <a:lvl1pPr>
              <a:lnSpc>
                <a:spcPct val="100000"/>
              </a:lnSpc>
            </a:lvl1pPr>
          </a:lstStyle>
          <a:p>
            <a:r>
              <a:t>Title Text</a:t>
            </a:r>
          </a:p>
        </p:txBody>
      </p:sp>
      <p:sp>
        <p:nvSpPr>
          <p:cNvPr id="60" name="Body Level One…"/>
          <p:cNvSpPr txBox="1">
            <a:spLocks noGrp="1"/>
          </p:cNvSpPr>
          <p:nvPr>
            <p:ph type="body" sz="half" idx="1"/>
          </p:nvPr>
        </p:nvSpPr>
        <p:spPr>
          <a:xfrm>
            <a:off x="585926"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2" name="Text Placeholder 4"/>
          <p:cNvSpPr>
            <a:spLocks noGrp="1"/>
          </p:cNvSpPr>
          <p:nvPr>
            <p:ph type="body" sz="quarter" idx="13"/>
          </p:nvPr>
        </p:nvSpPr>
        <p:spPr>
          <a:xfrm>
            <a:off x="4772025" y="471487"/>
            <a:ext cx="3786188" cy="508562"/>
          </a:xfrm>
          <a:prstGeom prst="rect">
            <a:avLst/>
          </a:prstGeom>
        </p:spPr>
        <p:txBody>
          <a:bodyPr/>
          <a:lstStyle/>
          <a:p>
            <a:pPr>
              <a:lnSpc>
                <a:spcPct val="80000"/>
              </a:lnSpc>
              <a:spcBef>
                <a:spcPts val="0"/>
              </a:spcBef>
              <a:defRPr sz="2400" b="0">
                <a:solidFill>
                  <a:schemeClr val="accent5"/>
                </a:solidFill>
                <a:latin typeface="Georgia"/>
                <a:ea typeface="Georgia"/>
                <a:cs typeface="Georgia"/>
                <a:sym typeface="Georgia"/>
              </a:defRPr>
            </a:pPr>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69" name="Title Text"/>
          <p:cNvSpPr txBox="1">
            <a:spLocks noGrp="1"/>
          </p:cNvSpPr>
          <p:nvPr>
            <p:ph type="title"/>
          </p:nvPr>
        </p:nvSpPr>
        <p:spPr>
          <a:prstGeom prst="rect">
            <a:avLst/>
          </a:prstGeom>
        </p:spPr>
        <p:txBody>
          <a:bodyPr/>
          <a:lstStyle/>
          <a:p>
            <a:r>
              <a:t>Title Text</a:t>
            </a:r>
          </a:p>
        </p:txBody>
      </p:sp>
      <p:sp>
        <p:nvSpPr>
          <p:cNvPr id="70"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ext and Chart">
    <p:spTree>
      <p:nvGrpSpPr>
        <p:cNvPr id="1" name=""/>
        <p:cNvGrpSpPr/>
        <p:nvPr/>
      </p:nvGrpSpPr>
      <p:grpSpPr>
        <a:xfrm>
          <a:off x="0" y="0"/>
          <a:ext cx="0" cy="0"/>
          <a:chOff x="0" y="0"/>
          <a:chExt cx="0" cy="0"/>
        </a:xfrm>
      </p:grpSpPr>
      <p:sp>
        <p:nvSpPr>
          <p:cNvPr id="7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79" name="Body Level One…"/>
          <p:cNvSpPr txBox="1">
            <a:spLocks noGrp="1"/>
          </p:cNvSpPr>
          <p:nvPr>
            <p:ph type="body" sz="half" idx="1"/>
          </p:nvPr>
        </p:nvSpPr>
        <p:spPr>
          <a:xfrm>
            <a:off x="585926" y="1529176"/>
            <a:ext cx="4490131" cy="4525963"/>
          </a:xfrm>
          <a:prstGeom prst="rect">
            <a:avLst/>
          </a:prstGeom>
        </p:spPr>
        <p:txBody>
          <a:bodyPr/>
          <a:lstStyle>
            <a:lvl4pPr marL="1128077" indent="-320039">
              <a:buSzPct val="100000"/>
              <a:buChar char="–"/>
            </a:lvl4pPr>
            <a:lvl5pPr marL="1392872"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80"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81" name="Text Placeholder 2"/>
          <p:cNvSpPr>
            <a:spLocks noGrp="1"/>
          </p:cNvSpPr>
          <p:nvPr>
            <p:ph type="body" sz="quarter" idx="13"/>
          </p:nvPr>
        </p:nvSpPr>
        <p:spPr>
          <a:xfrm>
            <a:off x="5678073" y="1529177"/>
            <a:ext cx="2880001" cy="477177"/>
          </a:xfrm>
          <a:prstGeom prst="rect">
            <a:avLst/>
          </a:prstGeom>
        </p:spPr>
        <p:txBody>
          <a:bodyPr/>
          <a:lstStyle/>
          <a:p>
            <a:pPr>
              <a:lnSpc>
                <a:spcPct val="90000"/>
              </a:lnSpc>
              <a:spcBef>
                <a:spcPts val="0"/>
              </a:spcBef>
              <a:defRPr sz="1600">
                <a:latin typeface="Georgia"/>
                <a:ea typeface="Georgia"/>
                <a:cs typeface="Georgia"/>
                <a:sym typeface="Georgia"/>
              </a:defRPr>
            </a:pPr>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ext and Picture">
    <p:spTree>
      <p:nvGrpSpPr>
        <p:cNvPr id="1" name=""/>
        <p:cNvGrpSpPr/>
        <p:nvPr/>
      </p:nvGrpSpPr>
      <p:grpSpPr>
        <a:xfrm>
          <a:off x="0" y="0"/>
          <a:ext cx="0" cy="0"/>
          <a:chOff x="0" y="0"/>
          <a:chExt cx="0" cy="0"/>
        </a:xfrm>
      </p:grpSpPr>
      <p:sp>
        <p:nvSpPr>
          <p:cNvPr id="8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89" name="Body Level One…"/>
          <p:cNvSpPr txBox="1">
            <a:spLocks noGrp="1"/>
          </p:cNvSpPr>
          <p:nvPr>
            <p:ph type="body" sz="half" idx="1"/>
          </p:nvPr>
        </p:nvSpPr>
        <p:spPr>
          <a:xfrm>
            <a:off x="585926" y="1529176"/>
            <a:ext cx="4490131" cy="4525963"/>
          </a:xfrm>
          <a:prstGeom prst="rect">
            <a:avLst/>
          </a:prstGeom>
        </p:spPr>
        <p:txBody>
          <a:bodyPr/>
          <a:lstStyle>
            <a:lvl4pPr marL="1128077" indent="-320039">
              <a:buSzPct val="100000"/>
              <a:buChar char="–"/>
            </a:lvl4pPr>
            <a:lvl5pPr marL="1392872"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90"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91" name="Picture Placeholder 8"/>
          <p:cNvSpPr>
            <a:spLocks noGrp="1"/>
          </p:cNvSpPr>
          <p:nvPr>
            <p:ph type="pic" sz="quarter" idx="13"/>
          </p:nvPr>
        </p:nvSpPr>
        <p:spPr>
          <a:xfrm>
            <a:off x="5678073" y="1529176"/>
            <a:ext cx="2880001" cy="3240000"/>
          </a:xfrm>
          <a:prstGeom prst="rect">
            <a:avLst/>
          </a:prstGeom>
        </p:spPr>
        <p:txBody>
          <a:bodyPr lIns="91439" tIns="45719" rIns="91439" bIns="45719">
            <a:noAutofit/>
          </a:bodyPr>
          <a:lstStyle/>
          <a:p>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3" name="Title Text"/>
          <p:cNvSpPr txBox="1">
            <a:spLocks noGrp="1"/>
          </p:cNvSpPr>
          <p:nvPr>
            <p:ph type="title"/>
          </p:nvPr>
        </p:nvSpPr>
        <p:spPr>
          <a:xfrm>
            <a:off x="585926" y="472165"/>
            <a:ext cx="7972149" cy="3298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r>
              <a:t>Title Text</a:t>
            </a:r>
          </a:p>
        </p:txBody>
      </p:sp>
      <p:sp>
        <p:nvSpPr>
          <p:cNvPr id="4" name="Body Level One…"/>
          <p:cNvSpPr txBox="1">
            <a:spLocks noGrp="1"/>
          </p:cNvSpPr>
          <p:nvPr>
            <p:ph type="body" idx="1"/>
          </p:nvPr>
        </p:nvSpPr>
        <p:spPr>
          <a:xfrm>
            <a:off x="585926" y="1125687"/>
            <a:ext cx="7972149" cy="50032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Slide Number"/>
          <p:cNvSpPr txBox="1">
            <a:spLocks noGrp="1"/>
          </p:cNvSpPr>
          <p:nvPr>
            <p:ph type="sldNum" sz="quarter" idx="2"/>
          </p:nvPr>
        </p:nvSpPr>
        <p:spPr>
          <a:xfrm>
            <a:off x="8594521"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2pPr>
      <a:lvl3pPr marL="8629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3pPr>
      <a:lvl4pPr marL="0" marR="0" indent="8080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4pPr>
      <a:lvl5pPr marL="0" marR="0" indent="10747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457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914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1371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18288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22860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2743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3200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3657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itle 1"/>
          <p:cNvSpPr txBox="1"/>
          <p:nvPr/>
        </p:nvSpPr>
        <p:spPr>
          <a:xfrm>
            <a:off x="467544" y="3356991"/>
            <a:ext cx="6552728" cy="1143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nSpc>
                <a:spcPct val="80000"/>
              </a:lnSpc>
              <a:defRPr sz="4400">
                <a:solidFill>
                  <a:srgbClr val="FFFFFF"/>
                </a:solidFill>
                <a:latin typeface="Georgia"/>
                <a:ea typeface="Georgia"/>
                <a:cs typeface="Georgia"/>
                <a:sym typeface="Georgia"/>
              </a:defRPr>
            </a:lvl1pPr>
          </a:lstStyle>
          <a:p>
            <a:r>
              <a:t>Hobart Consultation Summary</a:t>
            </a:r>
          </a:p>
        </p:txBody>
      </p:sp>
      <p:sp>
        <p:nvSpPr>
          <p:cNvPr id="125" name="Subtitle 2"/>
          <p:cNvSpPr txBox="1"/>
          <p:nvPr/>
        </p:nvSpPr>
        <p:spPr>
          <a:xfrm>
            <a:off x="467543" y="4490380"/>
            <a:ext cx="6120002" cy="965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defRPr sz="1600" b="1">
                <a:solidFill>
                  <a:srgbClr val="FFFFFF"/>
                </a:solidFill>
                <a:latin typeface="Georgia"/>
                <a:ea typeface="Georgia"/>
                <a:cs typeface="Georgia"/>
                <a:sym typeface="Georgia"/>
              </a:defRPr>
            </a:pPr>
            <a:r>
              <a:t>Fourth Action Plan of the </a:t>
            </a:r>
            <a:r>
              <a:rPr i="1"/>
              <a:t>National Plan to Reduce Violence against Women and their Children 2010-2022</a:t>
            </a:r>
          </a:p>
          <a:p>
            <a:pPr>
              <a:defRPr sz="1600" b="1">
                <a:solidFill>
                  <a:srgbClr val="FFFFFF"/>
                </a:solidFill>
                <a:latin typeface="Georgia"/>
                <a:ea typeface="Georgia"/>
                <a:cs typeface="Georgia"/>
                <a:sym typeface="Georgia"/>
              </a:defRPr>
            </a:pPr>
            <a:endParaRPr i="1"/>
          </a:p>
          <a:p>
            <a:pPr>
              <a:defRPr sz="1600" b="1">
                <a:solidFill>
                  <a:srgbClr val="FFFFFF"/>
                </a:solidFill>
                <a:latin typeface="Georgia"/>
                <a:ea typeface="Georgia"/>
                <a:cs typeface="Georgia"/>
                <a:sym typeface="Georgia"/>
              </a:defRPr>
            </a:pPr>
            <a:r>
              <a:t>Summary of Consultation - 21 September 2018</a:t>
            </a:r>
          </a:p>
        </p:txBody>
      </p:sp>
      <p:sp>
        <p:nvSpPr>
          <p:cNvPr id="4" name="Rectangle 3">
            <a:extLst>
              <a:ext uri="{FF2B5EF4-FFF2-40B4-BE49-F238E27FC236}">
                <a16:creationId xmlns:a16="http://schemas.microsoft.com/office/drawing/2014/main" id="{ACD92E19-9260-4974-B3DF-7FA935434E6A}"/>
              </a:ext>
            </a:extLst>
          </p:cNvPr>
          <p:cNvSpPr/>
          <p:nvPr/>
        </p:nvSpPr>
        <p:spPr>
          <a:xfrm>
            <a:off x="2132613" y="6086651"/>
            <a:ext cx="3835515" cy="400110"/>
          </a:xfrm>
          <a:prstGeom prst="rect">
            <a:avLst/>
          </a:prstGeom>
        </p:spPr>
        <p:txBody>
          <a:bodyPr wrap="square">
            <a:spAutoFit/>
          </a:bodyPr>
          <a:lstStyle/>
          <a:p>
            <a:pPr>
              <a:defRPr b="0"/>
            </a:pPr>
            <a:r>
              <a:rPr lang="en-AU" sz="1000" dirty="0">
                <a:solidFill>
                  <a:schemeClr val="bg1"/>
                </a:solidFill>
              </a:rPr>
              <a:t>Community engagement workshops facilitated by ThinkPlace, and report written in collaboration between ThinkPlace and DSS.</a:t>
            </a:r>
          </a:p>
        </p:txBody>
      </p:sp>
      <p:grpSp>
        <p:nvGrpSpPr>
          <p:cNvPr id="5" name="Group 112">
            <a:extLst>
              <a:ext uri="{FF2B5EF4-FFF2-40B4-BE49-F238E27FC236}">
                <a16:creationId xmlns:a16="http://schemas.microsoft.com/office/drawing/2014/main" id="{70F9F135-BB6E-4833-9C3A-757968F5C3B9}"/>
              </a:ext>
            </a:extLst>
          </p:cNvPr>
          <p:cNvGrpSpPr>
            <a:grpSpLocks noChangeAspect="1"/>
          </p:cNvGrpSpPr>
          <p:nvPr/>
        </p:nvGrpSpPr>
        <p:grpSpPr bwMode="auto">
          <a:xfrm>
            <a:off x="467543" y="6115030"/>
            <a:ext cx="1331845" cy="295966"/>
            <a:chOff x="632" y="2931"/>
            <a:chExt cx="1602" cy="356"/>
          </a:xfrm>
        </p:grpSpPr>
        <p:sp>
          <p:nvSpPr>
            <p:cNvPr id="6" name="AutoShape 111">
              <a:extLst>
                <a:ext uri="{FF2B5EF4-FFF2-40B4-BE49-F238E27FC236}">
                  <a16:creationId xmlns:a16="http://schemas.microsoft.com/office/drawing/2014/main" id="{D9A957BC-545C-4C56-BA52-48DF437A2D36}"/>
                </a:ext>
              </a:extLst>
            </p:cNvPr>
            <p:cNvSpPr>
              <a:spLocks noChangeAspect="1" noChangeArrowheads="1" noTextEdit="1"/>
            </p:cNvSpPr>
            <p:nvPr/>
          </p:nvSpPr>
          <p:spPr bwMode="auto">
            <a:xfrm>
              <a:off x="632" y="2931"/>
              <a:ext cx="16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 name="Freeform 113">
              <a:extLst>
                <a:ext uri="{FF2B5EF4-FFF2-40B4-BE49-F238E27FC236}">
                  <a16:creationId xmlns:a16="http://schemas.microsoft.com/office/drawing/2014/main" id="{C898D782-7716-44BE-8B1C-6E13D87E1B2D}"/>
                </a:ext>
              </a:extLst>
            </p:cNvPr>
            <p:cNvSpPr>
              <a:spLocks/>
            </p:cNvSpPr>
            <p:nvPr/>
          </p:nvSpPr>
          <p:spPr bwMode="auto">
            <a:xfrm>
              <a:off x="745" y="2932"/>
              <a:ext cx="159" cy="139"/>
            </a:xfrm>
            <a:custGeom>
              <a:avLst/>
              <a:gdLst>
                <a:gd name="T0" fmla="*/ 137 w 137"/>
                <a:gd name="T1" fmla="*/ 69 h 119"/>
                <a:gd name="T2" fmla="*/ 68 w 137"/>
                <a:gd name="T3" fmla="*/ 0 h 119"/>
                <a:gd name="T4" fmla="*/ 0 w 137"/>
                <a:gd name="T5" fmla="*/ 69 h 119"/>
                <a:gd name="T6" fmla="*/ 0 w 137"/>
                <a:gd name="T7" fmla="*/ 119 h 119"/>
                <a:gd name="T8" fmla="*/ 68 w 137"/>
                <a:gd name="T9" fmla="*/ 79 h 119"/>
                <a:gd name="T10" fmla="*/ 137 w 137"/>
                <a:gd name="T11" fmla="*/ 119 h 119"/>
                <a:gd name="T12" fmla="*/ 137 w 137"/>
                <a:gd name="T13" fmla="*/ 6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137" y="69"/>
                  </a:moveTo>
                  <a:cubicBezTo>
                    <a:pt x="137" y="31"/>
                    <a:pt x="106" y="0"/>
                    <a:pt x="68" y="0"/>
                  </a:cubicBezTo>
                  <a:cubicBezTo>
                    <a:pt x="30" y="0"/>
                    <a:pt x="0" y="31"/>
                    <a:pt x="0" y="69"/>
                  </a:cubicBezTo>
                  <a:cubicBezTo>
                    <a:pt x="0" y="119"/>
                    <a:pt x="0" y="119"/>
                    <a:pt x="0" y="119"/>
                  </a:cubicBezTo>
                  <a:cubicBezTo>
                    <a:pt x="68" y="79"/>
                    <a:pt x="68" y="79"/>
                    <a:pt x="68" y="79"/>
                  </a:cubicBezTo>
                  <a:cubicBezTo>
                    <a:pt x="137" y="119"/>
                    <a:pt x="137" y="119"/>
                    <a:pt x="137" y="119"/>
                  </a:cubicBezTo>
                  <a:lnTo>
                    <a:pt x="137"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 name="Freeform 114">
              <a:extLst>
                <a:ext uri="{FF2B5EF4-FFF2-40B4-BE49-F238E27FC236}">
                  <a16:creationId xmlns:a16="http://schemas.microsoft.com/office/drawing/2014/main" id="{48C705BF-3AF2-4106-86B7-1EDEA6B69211}"/>
                </a:ext>
              </a:extLst>
            </p:cNvPr>
            <p:cNvSpPr>
              <a:spLocks/>
            </p:cNvSpPr>
            <p:nvPr/>
          </p:nvSpPr>
          <p:spPr bwMode="auto">
            <a:xfrm>
              <a:off x="846" y="3109"/>
              <a:ext cx="171" cy="180"/>
            </a:xfrm>
            <a:custGeom>
              <a:avLst/>
              <a:gdLst>
                <a:gd name="T0" fmla="*/ 144 w 148"/>
                <a:gd name="T1" fmla="*/ 66 h 155"/>
                <a:gd name="T2" fmla="*/ 112 w 148"/>
                <a:gd name="T3" fmla="*/ 25 h 155"/>
                <a:gd name="T4" fmla="*/ 68 w 148"/>
                <a:gd name="T5" fmla="*/ 0 h 155"/>
                <a:gd name="T6" fmla="*/ 68 w 148"/>
                <a:gd name="T7" fmla="*/ 79 h 155"/>
                <a:gd name="T8" fmla="*/ 0 w 148"/>
                <a:gd name="T9" fmla="*/ 118 h 155"/>
                <a:gd name="T10" fmla="*/ 43 w 148"/>
                <a:gd name="T11" fmla="*/ 143 h 155"/>
                <a:gd name="T12" fmla="*/ 95 w 148"/>
                <a:gd name="T13" fmla="*/ 150 h 155"/>
                <a:gd name="T14" fmla="*/ 137 w 148"/>
                <a:gd name="T15" fmla="*/ 118 h 155"/>
                <a:gd name="T16" fmla="*/ 144 w 148"/>
                <a:gd name="T17" fmla="*/ 6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144" y="66"/>
                  </a:moveTo>
                  <a:cubicBezTo>
                    <a:pt x="139" y="49"/>
                    <a:pt x="128" y="34"/>
                    <a:pt x="112" y="25"/>
                  </a:cubicBezTo>
                  <a:cubicBezTo>
                    <a:pt x="68" y="0"/>
                    <a:pt x="68" y="0"/>
                    <a:pt x="68" y="0"/>
                  </a:cubicBezTo>
                  <a:cubicBezTo>
                    <a:pt x="68" y="79"/>
                    <a:pt x="68" y="79"/>
                    <a:pt x="68" y="79"/>
                  </a:cubicBezTo>
                  <a:cubicBezTo>
                    <a:pt x="0" y="118"/>
                    <a:pt x="0" y="118"/>
                    <a:pt x="0" y="118"/>
                  </a:cubicBezTo>
                  <a:cubicBezTo>
                    <a:pt x="43" y="143"/>
                    <a:pt x="43" y="143"/>
                    <a:pt x="43" y="143"/>
                  </a:cubicBezTo>
                  <a:cubicBezTo>
                    <a:pt x="59" y="152"/>
                    <a:pt x="78" y="155"/>
                    <a:pt x="95" y="150"/>
                  </a:cubicBezTo>
                  <a:cubicBezTo>
                    <a:pt x="113" y="145"/>
                    <a:pt x="128" y="134"/>
                    <a:pt x="137" y="118"/>
                  </a:cubicBezTo>
                  <a:cubicBezTo>
                    <a:pt x="146" y="102"/>
                    <a:pt x="148" y="84"/>
                    <a:pt x="144"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 name="Freeform 115">
              <a:extLst>
                <a:ext uri="{FF2B5EF4-FFF2-40B4-BE49-F238E27FC236}">
                  <a16:creationId xmlns:a16="http://schemas.microsoft.com/office/drawing/2014/main" id="{A5F86F70-F40B-4E55-944F-EE29ECC2FAAD}"/>
                </a:ext>
              </a:extLst>
            </p:cNvPr>
            <p:cNvSpPr>
              <a:spLocks/>
            </p:cNvSpPr>
            <p:nvPr/>
          </p:nvSpPr>
          <p:spPr bwMode="auto">
            <a:xfrm>
              <a:off x="631" y="3109"/>
              <a:ext cx="171" cy="180"/>
            </a:xfrm>
            <a:custGeom>
              <a:avLst/>
              <a:gdLst>
                <a:gd name="T0" fmla="*/ 80 w 148"/>
                <a:gd name="T1" fmla="*/ 0 h 155"/>
                <a:gd name="T2" fmla="*/ 36 w 148"/>
                <a:gd name="T3" fmla="*/ 25 h 155"/>
                <a:gd name="T4" fmla="*/ 5 w 148"/>
                <a:gd name="T5" fmla="*/ 66 h 155"/>
                <a:gd name="T6" fmla="*/ 11 w 148"/>
                <a:gd name="T7" fmla="*/ 118 h 155"/>
                <a:gd name="T8" fmla="*/ 53 w 148"/>
                <a:gd name="T9" fmla="*/ 150 h 155"/>
                <a:gd name="T10" fmla="*/ 105 w 148"/>
                <a:gd name="T11" fmla="*/ 143 h 155"/>
                <a:gd name="T12" fmla="*/ 148 w 148"/>
                <a:gd name="T13" fmla="*/ 118 h 155"/>
                <a:gd name="T14" fmla="*/ 80 w 148"/>
                <a:gd name="T15" fmla="*/ 79 h 155"/>
                <a:gd name="T16" fmla="*/ 80 w 148"/>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80" y="0"/>
                  </a:moveTo>
                  <a:cubicBezTo>
                    <a:pt x="36" y="25"/>
                    <a:pt x="36" y="25"/>
                    <a:pt x="36" y="25"/>
                  </a:cubicBezTo>
                  <a:cubicBezTo>
                    <a:pt x="21" y="34"/>
                    <a:pt x="9" y="49"/>
                    <a:pt x="5" y="66"/>
                  </a:cubicBezTo>
                  <a:cubicBezTo>
                    <a:pt x="0" y="84"/>
                    <a:pt x="2" y="102"/>
                    <a:pt x="11" y="118"/>
                  </a:cubicBezTo>
                  <a:cubicBezTo>
                    <a:pt x="21" y="134"/>
                    <a:pt x="35" y="145"/>
                    <a:pt x="53" y="150"/>
                  </a:cubicBezTo>
                  <a:cubicBezTo>
                    <a:pt x="71" y="155"/>
                    <a:pt x="89" y="152"/>
                    <a:pt x="105" y="143"/>
                  </a:cubicBezTo>
                  <a:cubicBezTo>
                    <a:pt x="148" y="118"/>
                    <a:pt x="148" y="118"/>
                    <a:pt x="148" y="118"/>
                  </a:cubicBezTo>
                  <a:cubicBezTo>
                    <a:pt x="80" y="79"/>
                    <a:pt x="80" y="79"/>
                    <a:pt x="80" y="79"/>
                  </a:cubicBezTo>
                  <a:lnTo>
                    <a:pt x="8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 name="Freeform 116">
              <a:extLst>
                <a:ext uri="{FF2B5EF4-FFF2-40B4-BE49-F238E27FC236}">
                  <a16:creationId xmlns:a16="http://schemas.microsoft.com/office/drawing/2014/main" id="{39B378E5-264A-4338-A421-C957BE38ECB1}"/>
                </a:ext>
              </a:extLst>
            </p:cNvPr>
            <p:cNvSpPr>
              <a:spLocks/>
            </p:cNvSpPr>
            <p:nvPr/>
          </p:nvSpPr>
          <p:spPr bwMode="auto">
            <a:xfrm>
              <a:off x="756" y="3050"/>
              <a:ext cx="136" cy="79"/>
            </a:xfrm>
            <a:custGeom>
              <a:avLst/>
              <a:gdLst>
                <a:gd name="T0" fmla="*/ 68 w 136"/>
                <a:gd name="T1" fmla="*/ 0 h 79"/>
                <a:gd name="T2" fmla="*/ 0 w 136"/>
                <a:gd name="T3" fmla="*/ 39 h 79"/>
                <a:gd name="T4" fmla="*/ 68 w 136"/>
                <a:gd name="T5" fmla="*/ 79 h 79"/>
                <a:gd name="T6" fmla="*/ 136 w 136"/>
                <a:gd name="T7" fmla="*/ 39 h 79"/>
                <a:gd name="T8" fmla="*/ 68 w 136"/>
                <a:gd name="T9" fmla="*/ 0 h 79"/>
              </a:gdLst>
              <a:ahLst/>
              <a:cxnLst>
                <a:cxn ang="0">
                  <a:pos x="T0" y="T1"/>
                </a:cxn>
                <a:cxn ang="0">
                  <a:pos x="T2" y="T3"/>
                </a:cxn>
                <a:cxn ang="0">
                  <a:pos x="T4" y="T5"/>
                </a:cxn>
                <a:cxn ang="0">
                  <a:pos x="T6" y="T7"/>
                </a:cxn>
                <a:cxn ang="0">
                  <a:pos x="T8" y="T9"/>
                </a:cxn>
              </a:cxnLst>
              <a:rect l="0" t="0" r="r" b="b"/>
              <a:pathLst>
                <a:path w="136" h="79">
                  <a:moveTo>
                    <a:pt x="68" y="0"/>
                  </a:moveTo>
                  <a:lnTo>
                    <a:pt x="0" y="39"/>
                  </a:lnTo>
                  <a:lnTo>
                    <a:pt x="68" y="79"/>
                  </a:lnTo>
                  <a:lnTo>
                    <a:pt x="136" y="39"/>
                  </a:lnTo>
                  <a:lnTo>
                    <a:pt x="6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11" name="Freeform 117">
              <a:extLst>
                <a:ext uri="{FF2B5EF4-FFF2-40B4-BE49-F238E27FC236}">
                  <a16:creationId xmlns:a16="http://schemas.microsoft.com/office/drawing/2014/main" id="{D00D7D28-73F6-4D3A-8017-80ED2BC96A60}"/>
                </a:ext>
              </a:extLst>
            </p:cNvPr>
            <p:cNvSpPr>
              <a:spLocks/>
            </p:cNvSpPr>
            <p:nvPr/>
          </p:nvSpPr>
          <p:spPr bwMode="auto">
            <a:xfrm>
              <a:off x="745" y="3109"/>
              <a:ext cx="68" cy="119"/>
            </a:xfrm>
            <a:custGeom>
              <a:avLst/>
              <a:gdLst>
                <a:gd name="T0" fmla="*/ 0 w 68"/>
                <a:gd name="T1" fmla="*/ 79 h 119"/>
                <a:gd name="T2" fmla="*/ 68 w 68"/>
                <a:gd name="T3" fmla="*/ 119 h 119"/>
                <a:gd name="T4" fmla="*/ 68 w 68"/>
                <a:gd name="T5" fmla="*/ 40 h 119"/>
                <a:gd name="T6" fmla="*/ 0 w 68"/>
                <a:gd name="T7" fmla="*/ 0 h 119"/>
                <a:gd name="T8" fmla="*/ 0 w 68"/>
                <a:gd name="T9" fmla="*/ 79 h 119"/>
              </a:gdLst>
              <a:ahLst/>
              <a:cxnLst>
                <a:cxn ang="0">
                  <a:pos x="T0" y="T1"/>
                </a:cxn>
                <a:cxn ang="0">
                  <a:pos x="T2" y="T3"/>
                </a:cxn>
                <a:cxn ang="0">
                  <a:pos x="T4" y="T5"/>
                </a:cxn>
                <a:cxn ang="0">
                  <a:pos x="T6" y="T7"/>
                </a:cxn>
                <a:cxn ang="0">
                  <a:pos x="T8" y="T9"/>
                </a:cxn>
              </a:cxnLst>
              <a:rect l="0" t="0" r="r" b="b"/>
              <a:pathLst>
                <a:path w="68" h="119">
                  <a:moveTo>
                    <a:pt x="0" y="79"/>
                  </a:moveTo>
                  <a:lnTo>
                    <a:pt x="68" y="119"/>
                  </a:lnTo>
                  <a:lnTo>
                    <a:pt x="68" y="40"/>
                  </a:lnTo>
                  <a:lnTo>
                    <a:pt x="0" y="0"/>
                  </a:lnTo>
                  <a:lnTo>
                    <a:pt x="0"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118">
              <a:extLst>
                <a:ext uri="{FF2B5EF4-FFF2-40B4-BE49-F238E27FC236}">
                  <a16:creationId xmlns:a16="http://schemas.microsoft.com/office/drawing/2014/main" id="{7E3E0FB5-4E42-43AD-A98E-502B96639AE5}"/>
                </a:ext>
              </a:extLst>
            </p:cNvPr>
            <p:cNvSpPr>
              <a:spLocks/>
            </p:cNvSpPr>
            <p:nvPr/>
          </p:nvSpPr>
          <p:spPr bwMode="auto">
            <a:xfrm>
              <a:off x="835" y="3109"/>
              <a:ext cx="69" cy="119"/>
            </a:xfrm>
            <a:custGeom>
              <a:avLst/>
              <a:gdLst>
                <a:gd name="T0" fmla="*/ 69 w 69"/>
                <a:gd name="T1" fmla="*/ 0 h 119"/>
                <a:gd name="T2" fmla="*/ 0 w 69"/>
                <a:gd name="T3" fmla="*/ 40 h 119"/>
                <a:gd name="T4" fmla="*/ 0 w 69"/>
                <a:gd name="T5" fmla="*/ 119 h 119"/>
                <a:gd name="T6" fmla="*/ 69 w 69"/>
                <a:gd name="T7" fmla="*/ 79 h 119"/>
                <a:gd name="T8" fmla="*/ 69 w 69"/>
                <a:gd name="T9" fmla="*/ 0 h 119"/>
              </a:gdLst>
              <a:ahLst/>
              <a:cxnLst>
                <a:cxn ang="0">
                  <a:pos x="T0" y="T1"/>
                </a:cxn>
                <a:cxn ang="0">
                  <a:pos x="T2" y="T3"/>
                </a:cxn>
                <a:cxn ang="0">
                  <a:pos x="T4" y="T5"/>
                </a:cxn>
                <a:cxn ang="0">
                  <a:pos x="T6" y="T7"/>
                </a:cxn>
                <a:cxn ang="0">
                  <a:pos x="T8" y="T9"/>
                </a:cxn>
              </a:cxnLst>
              <a:rect l="0" t="0" r="r" b="b"/>
              <a:pathLst>
                <a:path w="69" h="119">
                  <a:moveTo>
                    <a:pt x="69" y="0"/>
                  </a:moveTo>
                  <a:lnTo>
                    <a:pt x="0" y="40"/>
                  </a:lnTo>
                  <a:lnTo>
                    <a:pt x="0" y="119"/>
                  </a:lnTo>
                  <a:lnTo>
                    <a:pt x="69" y="79"/>
                  </a:lnTo>
                  <a:lnTo>
                    <a:pt x="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119">
              <a:extLst>
                <a:ext uri="{FF2B5EF4-FFF2-40B4-BE49-F238E27FC236}">
                  <a16:creationId xmlns:a16="http://schemas.microsoft.com/office/drawing/2014/main" id="{1802DCD4-7FF9-42BD-86A5-79F4153B6E93}"/>
                </a:ext>
              </a:extLst>
            </p:cNvPr>
            <p:cNvSpPr>
              <a:spLocks/>
            </p:cNvSpPr>
            <p:nvPr/>
          </p:nvSpPr>
          <p:spPr bwMode="auto">
            <a:xfrm>
              <a:off x="1083" y="3047"/>
              <a:ext cx="128" cy="181"/>
            </a:xfrm>
            <a:custGeom>
              <a:avLst/>
              <a:gdLst>
                <a:gd name="T0" fmla="*/ 47 w 128"/>
                <a:gd name="T1" fmla="*/ 181 h 181"/>
                <a:gd name="T2" fmla="*/ 47 w 128"/>
                <a:gd name="T3" fmla="*/ 31 h 181"/>
                <a:gd name="T4" fmla="*/ 0 w 128"/>
                <a:gd name="T5" fmla="*/ 31 h 181"/>
                <a:gd name="T6" fmla="*/ 0 w 128"/>
                <a:gd name="T7" fmla="*/ 0 h 181"/>
                <a:gd name="T8" fmla="*/ 128 w 128"/>
                <a:gd name="T9" fmla="*/ 0 h 181"/>
                <a:gd name="T10" fmla="*/ 128 w 128"/>
                <a:gd name="T11" fmla="*/ 31 h 181"/>
                <a:gd name="T12" fmla="*/ 81 w 128"/>
                <a:gd name="T13" fmla="*/ 31 h 181"/>
                <a:gd name="T14" fmla="*/ 81 w 128"/>
                <a:gd name="T15" fmla="*/ 181 h 181"/>
                <a:gd name="T16" fmla="*/ 47 w 128"/>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81">
                  <a:moveTo>
                    <a:pt x="47" y="181"/>
                  </a:moveTo>
                  <a:lnTo>
                    <a:pt x="47" y="31"/>
                  </a:lnTo>
                  <a:lnTo>
                    <a:pt x="0" y="31"/>
                  </a:lnTo>
                  <a:lnTo>
                    <a:pt x="0" y="0"/>
                  </a:lnTo>
                  <a:lnTo>
                    <a:pt x="128" y="0"/>
                  </a:lnTo>
                  <a:lnTo>
                    <a:pt x="128" y="31"/>
                  </a:lnTo>
                  <a:lnTo>
                    <a:pt x="81" y="31"/>
                  </a:lnTo>
                  <a:lnTo>
                    <a:pt x="81" y="181"/>
                  </a:lnTo>
                  <a:lnTo>
                    <a:pt x="47"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120">
              <a:extLst>
                <a:ext uri="{FF2B5EF4-FFF2-40B4-BE49-F238E27FC236}">
                  <a16:creationId xmlns:a16="http://schemas.microsoft.com/office/drawing/2014/main" id="{4BB5AF32-9864-4939-9D9E-EF432CA2EE96}"/>
                </a:ext>
              </a:extLst>
            </p:cNvPr>
            <p:cNvSpPr>
              <a:spLocks/>
            </p:cNvSpPr>
            <p:nvPr/>
          </p:nvSpPr>
          <p:spPr bwMode="auto">
            <a:xfrm>
              <a:off x="1232" y="3047"/>
              <a:ext cx="105" cy="181"/>
            </a:xfrm>
            <a:custGeom>
              <a:avLst/>
              <a:gdLst>
                <a:gd name="T0" fmla="*/ 0 w 91"/>
                <a:gd name="T1" fmla="*/ 155 h 155"/>
                <a:gd name="T2" fmla="*/ 0 w 91"/>
                <a:gd name="T3" fmla="*/ 0 h 155"/>
                <a:gd name="T4" fmla="*/ 27 w 91"/>
                <a:gd name="T5" fmla="*/ 0 h 155"/>
                <a:gd name="T6" fmla="*/ 27 w 91"/>
                <a:gd name="T7" fmla="*/ 56 h 155"/>
                <a:gd name="T8" fmla="*/ 43 w 91"/>
                <a:gd name="T9" fmla="*/ 45 h 155"/>
                <a:gd name="T10" fmla="*/ 60 w 91"/>
                <a:gd name="T11" fmla="*/ 41 h 155"/>
                <a:gd name="T12" fmla="*/ 83 w 91"/>
                <a:gd name="T13" fmla="*/ 50 h 155"/>
                <a:gd name="T14" fmla="*/ 91 w 91"/>
                <a:gd name="T15" fmla="*/ 78 h 155"/>
                <a:gd name="T16" fmla="*/ 91 w 91"/>
                <a:gd name="T17" fmla="*/ 155 h 155"/>
                <a:gd name="T18" fmla="*/ 65 w 91"/>
                <a:gd name="T19" fmla="*/ 155 h 155"/>
                <a:gd name="T20" fmla="*/ 65 w 91"/>
                <a:gd name="T21" fmla="*/ 83 h 155"/>
                <a:gd name="T22" fmla="*/ 62 w 91"/>
                <a:gd name="T23" fmla="*/ 67 h 155"/>
                <a:gd name="T24" fmla="*/ 52 w 91"/>
                <a:gd name="T25" fmla="*/ 63 h 155"/>
                <a:gd name="T26" fmla="*/ 40 w 91"/>
                <a:gd name="T27" fmla="*/ 66 h 155"/>
                <a:gd name="T28" fmla="*/ 27 w 91"/>
                <a:gd name="T29" fmla="*/ 75 h 155"/>
                <a:gd name="T30" fmla="*/ 27 w 91"/>
                <a:gd name="T31" fmla="*/ 155 h 155"/>
                <a:gd name="T32" fmla="*/ 0 w 91"/>
                <a:gd name="T33"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155">
                  <a:moveTo>
                    <a:pt x="0" y="155"/>
                  </a:moveTo>
                  <a:cubicBezTo>
                    <a:pt x="0" y="0"/>
                    <a:pt x="0" y="0"/>
                    <a:pt x="0" y="0"/>
                  </a:cubicBezTo>
                  <a:cubicBezTo>
                    <a:pt x="27" y="0"/>
                    <a:pt x="27" y="0"/>
                    <a:pt x="27" y="0"/>
                  </a:cubicBezTo>
                  <a:cubicBezTo>
                    <a:pt x="27" y="56"/>
                    <a:pt x="27" y="56"/>
                    <a:pt x="27" y="56"/>
                  </a:cubicBezTo>
                  <a:cubicBezTo>
                    <a:pt x="32" y="51"/>
                    <a:pt x="38" y="47"/>
                    <a:pt x="43" y="45"/>
                  </a:cubicBezTo>
                  <a:cubicBezTo>
                    <a:pt x="49" y="42"/>
                    <a:pt x="54" y="41"/>
                    <a:pt x="60" y="41"/>
                  </a:cubicBezTo>
                  <a:cubicBezTo>
                    <a:pt x="70" y="41"/>
                    <a:pt x="78" y="44"/>
                    <a:pt x="83" y="50"/>
                  </a:cubicBezTo>
                  <a:cubicBezTo>
                    <a:pt x="88" y="56"/>
                    <a:pt x="91" y="66"/>
                    <a:pt x="91" y="78"/>
                  </a:cubicBezTo>
                  <a:cubicBezTo>
                    <a:pt x="91" y="155"/>
                    <a:pt x="91" y="155"/>
                    <a:pt x="91" y="155"/>
                  </a:cubicBezTo>
                  <a:cubicBezTo>
                    <a:pt x="65" y="155"/>
                    <a:pt x="65" y="155"/>
                    <a:pt x="65" y="155"/>
                  </a:cubicBezTo>
                  <a:cubicBezTo>
                    <a:pt x="65" y="83"/>
                    <a:pt x="65" y="83"/>
                    <a:pt x="65" y="83"/>
                  </a:cubicBezTo>
                  <a:cubicBezTo>
                    <a:pt x="65" y="76"/>
                    <a:pt x="64" y="71"/>
                    <a:pt x="62" y="67"/>
                  </a:cubicBezTo>
                  <a:cubicBezTo>
                    <a:pt x="59" y="64"/>
                    <a:pt x="56" y="63"/>
                    <a:pt x="52" y="63"/>
                  </a:cubicBezTo>
                  <a:cubicBezTo>
                    <a:pt x="48" y="63"/>
                    <a:pt x="44" y="64"/>
                    <a:pt x="40" y="66"/>
                  </a:cubicBezTo>
                  <a:cubicBezTo>
                    <a:pt x="36" y="68"/>
                    <a:pt x="31" y="71"/>
                    <a:pt x="27" y="75"/>
                  </a:cubicBezTo>
                  <a:cubicBezTo>
                    <a:pt x="27" y="155"/>
                    <a:pt x="27" y="155"/>
                    <a:pt x="27" y="155"/>
                  </a:cubicBez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121">
              <a:extLst>
                <a:ext uri="{FF2B5EF4-FFF2-40B4-BE49-F238E27FC236}">
                  <a16:creationId xmlns:a16="http://schemas.microsoft.com/office/drawing/2014/main" id="{4D633BCB-2402-4EF4-8B39-32BC8AD78415}"/>
                </a:ext>
              </a:extLst>
            </p:cNvPr>
            <p:cNvSpPr>
              <a:spLocks noEditPoints="1"/>
            </p:cNvSpPr>
            <p:nvPr/>
          </p:nvSpPr>
          <p:spPr bwMode="auto">
            <a:xfrm>
              <a:off x="1368" y="3047"/>
              <a:ext cx="31" cy="181"/>
            </a:xfrm>
            <a:custGeom>
              <a:avLst/>
              <a:gdLst>
                <a:gd name="T0" fmla="*/ 0 w 31"/>
                <a:gd name="T1" fmla="*/ 29 h 181"/>
                <a:gd name="T2" fmla="*/ 0 w 31"/>
                <a:gd name="T3" fmla="*/ 0 h 181"/>
                <a:gd name="T4" fmla="*/ 31 w 31"/>
                <a:gd name="T5" fmla="*/ 0 h 181"/>
                <a:gd name="T6" fmla="*/ 31 w 31"/>
                <a:gd name="T7" fmla="*/ 29 h 181"/>
                <a:gd name="T8" fmla="*/ 0 w 31"/>
                <a:gd name="T9" fmla="*/ 29 h 181"/>
                <a:gd name="T10" fmla="*/ 0 w 31"/>
                <a:gd name="T11" fmla="*/ 181 h 181"/>
                <a:gd name="T12" fmla="*/ 0 w 31"/>
                <a:gd name="T13" fmla="*/ 50 h 181"/>
                <a:gd name="T14" fmla="*/ 31 w 31"/>
                <a:gd name="T15" fmla="*/ 50 h 181"/>
                <a:gd name="T16" fmla="*/ 31 w 31"/>
                <a:gd name="T17" fmla="*/ 181 h 181"/>
                <a:gd name="T18" fmla="*/ 0 w 31"/>
                <a:gd name="T19"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81">
                  <a:moveTo>
                    <a:pt x="0" y="29"/>
                  </a:moveTo>
                  <a:lnTo>
                    <a:pt x="0" y="0"/>
                  </a:lnTo>
                  <a:lnTo>
                    <a:pt x="31" y="0"/>
                  </a:lnTo>
                  <a:lnTo>
                    <a:pt x="31" y="29"/>
                  </a:lnTo>
                  <a:lnTo>
                    <a:pt x="0" y="29"/>
                  </a:lnTo>
                  <a:close/>
                  <a:moveTo>
                    <a:pt x="0" y="181"/>
                  </a:moveTo>
                  <a:lnTo>
                    <a:pt x="0" y="50"/>
                  </a:lnTo>
                  <a:lnTo>
                    <a:pt x="31" y="50"/>
                  </a:lnTo>
                  <a:lnTo>
                    <a:pt x="31"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 name="Freeform 122">
              <a:extLst>
                <a:ext uri="{FF2B5EF4-FFF2-40B4-BE49-F238E27FC236}">
                  <a16:creationId xmlns:a16="http://schemas.microsoft.com/office/drawing/2014/main" id="{6F7DBE91-2543-4C1F-ABB0-ED3120633041}"/>
                </a:ext>
              </a:extLst>
            </p:cNvPr>
            <p:cNvSpPr>
              <a:spLocks/>
            </p:cNvSpPr>
            <p:nvPr/>
          </p:nvSpPr>
          <p:spPr bwMode="auto">
            <a:xfrm>
              <a:off x="1432" y="3095"/>
              <a:ext cx="104" cy="133"/>
            </a:xfrm>
            <a:custGeom>
              <a:avLst/>
              <a:gdLst>
                <a:gd name="T0" fmla="*/ 0 w 90"/>
                <a:gd name="T1" fmla="*/ 114 h 114"/>
                <a:gd name="T2" fmla="*/ 0 w 90"/>
                <a:gd name="T3" fmla="*/ 2 h 114"/>
                <a:gd name="T4" fmla="*/ 24 w 90"/>
                <a:gd name="T5" fmla="*/ 2 h 114"/>
                <a:gd name="T6" fmla="*/ 24 w 90"/>
                <a:gd name="T7" fmla="*/ 16 h 114"/>
                <a:gd name="T8" fmla="*/ 43 w 90"/>
                <a:gd name="T9" fmla="*/ 4 h 114"/>
                <a:gd name="T10" fmla="*/ 59 w 90"/>
                <a:gd name="T11" fmla="*/ 0 h 114"/>
                <a:gd name="T12" fmla="*/ 82 w 90"/>
                <a:gd name="T13" fmla="*/ 9 h 114"/>
                <a:gd name="T14" fmla="*/ 90 w 90"/>
                <a:gd name="T15" fmla="*/ 37 h 114"/>
                <a:gd name="T16" fmla="*/ 90 w 90"/>
                <a:gd name="T17" fmla="*/ 114 h 114"/>
                <a:gd name="T18" fmla="*/ 64 w 90"/>
                <a:gd name="T19" fmla="*/ 114 h 114"/>
                <a:gd name="T20" fmla="*/ 64 w 90"/>
                <a:gd name="T21" fmla="*/ 42 h 114"/>
                <a:gd name="T22" fmla="*/ 61 w 90"/>
                <a:gd name="T23" fmla="*/ 26 h 114"/>
                <a:gd name="T24" fmla="*/ 51 w 90"/>
                <a:gd name="T25" fmla="*/ 22 h 114"/>
                <a:gd name="T26" fmla="*/ 39 w 90"/>
                <a:gd name="T27" fmla="*/ 25 h 114"/>
                <a:gd name="T28" fmla="*/ 26 w 90"/>
                <a:gd name="T29" fmla="*/ 34 h 114"/>
                <a:gd name="T30" fmla="*/ 26 w 90"/>
                <a:gd name="T31" fmla="*/ 114 h 114"/>
                <a:gd name="T32" fmla="*/ 0 w 90"/>
                <a:gd name="T3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14">
                  <a:moveTo>
                    <a:pt x="0" y="114"/>
                  </a:moveTo>
                  <a:cubicBezTo>
                    <a:pt x="0" y="2"/>
                    <a:pt x="0" y="2"/>
                    <a:pt x="0" y="2"/>
                  </a:cubicBezTo>
                  <a:cubicBezTo>
                    <a:pt x="24" y="2"/>
                    <a:pt x="24" y="2"/>
                    <a:pt x="24" y="2"/>
                  </a:cubicBezTo>
                  <a:cubicBezTo>
                    <a:pt x="24" y="16"/>
                    <a:pt x="24" y="16"/>
                    <a:pt x="24" y="16"/>
                  </a:cubicBezTo>
                  <a:cubicBezTo>
                    <a:pt x="31" y="10"/>
                    <a:pt x="37" y="6"/>
                    <a:pt x="43" y="4"/>
                  </a:cubicBezTo>
                  <a:cubicBezTo>
                    <a:pt x="48" y="1"/>
                    <a:pt x="53" y="0"/>
                    <a:pt x="59" y="0"/>
                  </a:cubicBezTo>
                  <a:cubicBezTo>
                    <a:pt x="69" y="0"/>
                    <a:pt x="77" y="3"/>
                    <a:pt x="82" y="9"/>
                  </a:cubicBezTo>
                  <a:cubicBezTo>
                    <a:pt x="88" y="16"/>
                    <a:pt x="90" y="25"/>
                    <a:pt x="90" y="37"/>
                  </a:cubicBezTo>
                  <a:cubicBezTo>
                    <a:pt x="90" y="114"/>
                    <a:pt x="90" y="114"/>
                    <a:pt x="90" y="114"/>
                  </a:cubicBezTo>
                  <a:cubicBezTo>
                    <a:pt x="64" y="114"/>
                    <a:pt x="64" y="114"/>
                    <a:pt x="64" y="114"/>
                  </a:cubicBezTo>
                  <a:cubicBezTo>
                    <a:pt x="64" y="42"/>
                    <a:pt x="64" y="42"/>
                    <a:pt x="64" y="42"/>
                  </a:cubicBezTo>
                  <a:cubicBezTo>
                    <a:pt x="64" y="35"/>
                    <a:pt x="63" y="29"/>
                    <a:pt x="61" y="26"/>
                  </a:cubicBezTo>
                  <a:cubicBezTo>
                    <a:pt x="59" y="23"/>
                    <a:pt x="56" y="22"/>
                    <a:pt x="51" y="22"/>
                  </a:cubicBezTo>
                  <a:cubicBezTo>
                    <a:pt x="47" y="22"/>
                    <a:pt x="43" y="23"/>
                    <a:pt x="39" y="25"/>
                  </a:cubicBezTo>
                  <a:cubicBezTo>
                    <a:pt x="35" y="27"/>
                    <a:pt x="31" y="30"/>
                    <a:pt x="26" y="34"/>
                  </a:cubicBezTo>
                  <a:cubicBezTo>
                    <a:pt x="26" y="114"/>
                    <a:pt x="26" y="114"/>
                    <a:pt x="26" y="114"/>
                  </a:cubicBezTo>
                  <a:lnTo>
                    <a:pt x="0"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123">
              <a:extLst>
                <a:ext uri="{FF2B5EF4-FFF2-40B4-BE49-F238E27FC236}">
                  <a16:creationId xmlns:a16="http://schemas.microsoft.com/office/drawing/2014/main" id="{C378FA20-95BE-417A-B1C0-78ADCE2481CA}"/>
                </a:ext>
              </a:extLst>
            </p:cNvPr>
            <p:cNvSpPr>
              <a:spLocks/>
            </p:cNvSpPr>
            <p:nvPr/>
          </p:nvSpPr>
          <p:spPr bwMode="auto">
            <a:xfrm>
              <a:off x="1568" y="3047"/>
              <a:ext cx="108" cy="181"/>
            </a:xfrm>
            <a:custGeom>
              <a:avLst/>
              <a:gdLst>
                <a:gd name="T0" fmla="*/ 0 w 108"/>
                <a:gd name="T1" fmla="*/ 181 h 181"/>
                <a:gd name="T2" fmla="*/ 0 w 108"/>
                <a:gd name="T3" fmla="*/ 0 h 181"/>
                <a:gd name="T4" fmla="*/ 30 w 108"/>
                <a:gd name="T5" fmla="*/ 0 h 181"/>
                <a:gd name="T6" fmla="*/ 30 w 108"/>
                <a:gd name="T7" fmla="*/ 104 h 181"/>
                <a:gd name="T8" fmla="*/ 71 w 108"/>
                <a:gd name="T9" fmla="*/ 50 h 181"/>
                <a:gd name="T10" fmla="*/ 104 w 108"/>
                <a:gd name="T11" fmla="*/ 50 h 181"/>
                <a:gd name="T12" fmla="*/ 66 w 108"/>
                <a:gd name="T13" fmla="*/ 97 h 181"/>
                <a:gd name="T14" fmla="*/ 108 w 108"/>
                <a:gd name="T15" fmla="*/ 181 h 181"/>
                <a:gd name="T16" fmla="*/ 74 w 108"/>
                <a:gd name="T17" fmla="*/ 181 h 181"/>
                <a:gd name="T18" fmla="*/ 45 w 108"/>
                <a:gd name="T19" fmla="*/ 121 h 181"/>
                <a:gd name="T20" fmla="*/ 30 w 108"/>
                <a:gd name="T21" fmla="*/ 139 h 181"/>
                <a:gd name="T22" fmla="*/ 30 w 108"/>
                <a:gd name="T23" fmla="*/ 181 h 181"/>
                <a:gd name="T24" fmla="*/ 0 w 108"/>
                <a:gd name="T25"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81">
                  <a:moveTo>
                    <a:pt x="0" y="181"/>
                  </a:moveTo>
                  <a:lnTo>
                    <a:pt x="0" y="0"/>
                  </a:lnTo>
                  <a:lnTo>
                    <a:pt x="30" y="0"/>
                  </a:lnTo>
                  <a:lnTo>
                    <a:pt x="30" y="104"/>
                  </a:lnTo>
                  <a:lnTo>
                    <a:pt x="71" y="50"/>
                  </a:lnTo>
                  <a:lnTo>
                    <a:pt x="104" y="50"/>
                  </a:lnTo>
                  <a:lnTo>
                    <a:pt x="66" y="97"/>
                  </a:lnTo>
                  <a:lnTo>
                    <a:pt x="108" y="181"/>
                  </a:lnTo>
                  <a:lnTo>
                    <a:pt x="74" y="181"/>
                  </a:lnTo>
                  <a:lnTo>
                    <a:pt x="45" y="121"/>
                  </a:lnTo>
                  <a:lnTo>
                    <a:pt x="30" y="139"/>
                  </a:lnTo>
                  <a:lnTo>
                    <a:pt x="30"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124">
              <a:extLst>
                <a:ext uri="{FF2B5EF4-FFF2-40B4-BE49-F238E27FC236}">
                  <a16:creationId xmlns:a16="http://schemas.microsoft.com/office/drawing/2014/main" id="{3C70C3E4-147B-4032-8582-EEA8E9AA4263}"/>
                </a:ext>
              </a:extLst>
            </p:cNvPr>
            <p:cNvSpPr>
              <a:spLocks noEditPoints="1"/>
            </p:cNvSpPr>
            <p:nvPr/>
          </p:nvSpPr>
          <p:spPr bwMode="auto">
            <a:xfrm>
              <a:off x="1700" y="3048"/>
              <a:ext cx="114" cy="180"/>
            </a:xfrm>
            <a:custGeom>
              <a:avLst/>
              <a:gdLst>
                <a:gd name="T0" fmla="*/ 0 w 99"/>
                <a:gd name="T1" fmla="*/ 154 h 154"/>
                <a:gd name="T2" fmla="*/ 0 w 99"/>
                <a:gd name="T3" fmla="*/ 0 h 154"/>
                <a:gd name="T4" fmla="*/ 45 w 99"/>
                <a:gd name="T5" fmla="*/ 0 h 154"/>
                <a:gd name="T6" fmla="*/ 86 w 99"/>
                <a:gd name="T7" fmla="*/ 10 h 154"/>
                <a:gd name="T8" fmla="*/ 99 w 99"/>
                <a:gd name="T9" fmla="*/ 42 h 154"/>
                <a:gd name="T10" fmla="*/ 86 w 99"/>
                <a:gd name="T11" fmla="*/ 74 h 154"/>
                <a:gd name="T12" fmla="*/ 50 w 99"/>
                <a:gd name="T13" fmla="*/ 85 h 154"/>
                <a:gd name="T14" fmla="*/ 16 w 99"/>
                <a:gd name="T15" fmla="*/ 85 h 154"/>
                <a:gd name="T16" fmla="*/ 16 w 99"/>
                <a:gd name="T17" fmla="*/ 154 h 154"/>
                <a:gd name="T18" fmla="*/ 0 w 99"/>
                <a:gd name="T19" fmla="*/ 154 h 154"/>
                <a:gd name="T20" fmla="*/ 16 w 99"/>
                <a:gd name="T21" fmla="*/ 71 h 154"/>
                <a:gd name="T22" fmla="*/ 43 w 99"/>
                <a:gd name="T23" fmla="*/ 71 h 154"/>
                <a:gd name="T24" fmla="*/ 73 w 99"/>
                <a:gd name="T25" fmla="*/ 64 h 154"/>
                <a:gd name="T26" fmla="*/ 81 w 99"/>
                <a:gd name="T27" fmla="*/ 42 h 154"/>
                <a:gd name="T28" fmla="*/ 72 w 99"/>
                <a:gd name="T29" fmla="*/ 21 h 154"/>
                <a:gd name="T30" fmla="*/ 41 w 99"/>
                <a:gd name="T31" fmla="*/ 14 h 154"/>
                <a:gd name="T32" fmla="*/ 16 w 99"/>
                <a:gd name="T33" fmla="*/ 14 h 154"/>
                <a:gd name="T34" fmla="*/ 16 w 99"/>
                <a:gd name="T35" fmla="*/ 7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4">
                  <a:moveTo>
                    <a:pt x="0" y="154"/>
                  </a:moveTo>
                  <a:cubicBezTo>
                    <a:pt x="0" y="0"/>
                    <a:pt x="0" y="0"/>
                    <a:pt x="0" y="0"/>
                  </a:cubicBezTo>
                  <a:cubicBezTo>
                    <a:pt x="45" y="0"/>
                    <a:pt x="45" y="0"/>
                    <a:pt x="45" y="0"/>
                  </a:cubicBezTo>
                  <a:cubicBezTo>
                    <a:pt x="63" y="0"/>
                    <a:pt x="77" y="3"/>
                    <a:pt x="86" y="10"/>
                  </a:cubicBezTo>
                  <a:cubicBezTo>
                    <a:pt x="94" y="17"/>
                    <a:pt x="99" y="28"/>
                    <a:pt x="99" y="42"/>
                  </a:cubicBezTo>
                  <a:cubicBezTo>
                    <a:pt x="99" y="56"/>
                    <a:pt x="95" y="66"/>
                    <a:pt x="86" y="74"/>
                  </a:cubicBezTo>
                  <a:cubicBezTo>
                    <a:pt x="77" y="82"/>
                    <a:pt x="65" y="85"/>
                    <a:pt x="50" y="85"/>
                  </a:cubicBezTo>
                  <a:cubicBezTo>
                    <a:pt x="16" y="85"/>
                    <a:pt x="16" y="85"/>
                    <a:pt x="16" y="85"/>
                  </a:cubicBezTo>
                  <a:cubicBezTo>
                    <a:pt x="16" y="154"/>
                    <a:pt x="16" y="154"/>
                    <a:pt x="16" y="154"/>
                  </a:cubicBezTo>
                  <a:lnTo>
                    <a:pt x="0" y="154"/>
                  </a:lnTo>
                  <a:close/>
                  <a:moveTo>
                    <a:pt x="16" y="71"/>
                  </a:moveTo>
                  <a:cubicBezTo>
                    <a:pt x="43" y="71"/>
                    <a:pt x="43" y="71"/>
                    <a:pt x="43" y="71"/>
                  </a:cubicBezTo>
                  <a:cubicBezTo>
                    <a:pt x="57" y="71"/>
                    <a:pt x="67" y="69"/>
                    <a:pt x="73" y="64"/>
                  </a:cubicBezTo>
                  <a:cubicBezTo>
                    <a:pt x="78" y="60"/>
                    <a:pt x="81" y="52"/>
                    <a:pt x="81" y="42"/>
                  </a:cubicBezTo>
                  <a:cubicBezTo>
                    <a:pt x="81" y="32"/>
                    <a:pt x="78" y="25"/>
                    <a:pt x="72" y="21"/>
                  </a:cubicBezTo>
                  <a:cubicBezTo>
                    <a:pt x="66" y="16"/>
                    <a:pt x="56" y="14"/>
                    <a:pt x="41" y="14"/>
                  </a:cubicBezTo>
                  <a:cubicBezTo>
                    <a:pt x="16" y="14"/>
                    <a:pt x="16" y="14"/>
                    <a:pt x="16" y="14"/>
                  </a:cubicBezTo>
                  <a:lnTo>
                    <a:pt x="16"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Rectangle 125">
              <a:extLst>
                <a:ext uri="{FF2B5EF4-FFF2-40B4-BE49-F238E27FC236}">
                  <a16:creationId xmlns:a16="http://schemas.microsoft.com/office/drawing/2014/main" id="{7BCEB9CD-3DF1-4127-85B4-9EBAE30CA362}"/>
                </a:ext>
              </a:extLst>
            </p:cNvPr>
            <p:cNvSpPr>
              <a:spLocks noChangeArrowheads="1"/>
            </p:cNvSpPr>
            <p:nvPr/>
          </p:nvSpPr>
          <p:spPr bwMode="auto">
            <a:xfrm>
              <a:off x="1841" y="3048"/>
              <a:ext cx="18"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126">
              <a:extLst>
                <a:ext uri="{FF2B5EF4-FFF2-40B4-BE49-F238E27FC236}">
                  <a16:creationId xmlns:a16="http://schemas.microsoft.com/office/drawing/2014/main" id="{697A284E-5532-424C-9C68-29FA36FEFAC5}"/>
                </a:ext>
              </a:extLst>
            </p:cNvPr>
            <p:cNvSpPr>
              <a:spLocks noEditPoints="1"/>
            </p:cNvSpPr>
            <p:nvPr/>
          </p:nvSpPr>
          <p:spPr bwMode="auto">
            <a:xfrm>
              <a:off x="1892" y="3096"/>
              <a:ext cx="98" cy="134"/>
            </a:xfrm>
            <a:custGeom>
              <a:avLst/>
              <a:gdLst>
                <a:gd name="T0" fmla="*/ 66 w 85"/>
                <a:gd name="T1" fmla="*/ 98 h 115"/>
                <a:gd name="T2" fmla="*/ 49 w 85"/>
                <a:gd name="T3" fmla="*/ 111 h 115"/>
                <a:gd name="T4" fmla="*/ 31 w 85"/>
                <a:gd name="T5" fmla="*/ 115 h 115"/>
                <a:gd name="T6" fmla="*/ 8 w 85"/>
                <a:gd name="T7" fmla="*/ 107 h 115"/>
                <a:gd name="T8" fmla="*/ 0 w 85"/>
                <a:gd name="T9" fmla="*/ 84 h 115"/>
                <a:gd name="T10" fmla="*/ 15 w 85"/>
                <a:gd name="T11" fmla="*/ 56 h 115"/>
                <a:gd name="T12" fmla="*/ 67 w 85"/>
                <a:gd name="T13" fmla="*/ 39 h 115"/>
                <a:gd name="T14" fmla="*/ 67 w 85"/>
                <a:gd name="T15" fmla="*/ 31 h 115"/>
                <a:gd name="T16" fmla="*/ 61 w 85"/>
                <a:gd name="T17" fmla="*/ 18 h 115"/>
                <a:gd name="T18" fmla="*/ 44 w 85"/>
                <a:gd name="T19" fmla="*/ 13 h 115"/>
                <a:gd name="T20" fmla="*/ 28 w 85"/>
                <a:gd name="T21" fmla="*/ 18 h 115"/>
                <a:gd name="T22" fmla="*/ 17 w 85"/>
                <a:gd name="T23" fmla="*/ 31 h 115"/>
                <a:gd name="T24" fmla="*/ 3 w 85"/>
                <a:gd name="T25" fmla="*/ 23 h 115"/>
                <a:gd name="T26" fmla="*/ 20 w 85"/>
                <a:gd name="T27" fmla="*/ 6 h 115"/>
                <a:gd name="T28" fmla="*/ 45 w 85"/>
                <a:gd name="T29" fmla="*/ 0 h 115"/>
                <a:gd name="T30" fmla="*/ 73 w 85"/>
                <a:gd name="T31" fmla="*/ 8 h 115"/>
                <a:gd name="T32" fmla="*/ 83 w 85"/>
                <a:gd name="T33" fmla="*/ 33 h 115"/>
                <a:gd name="T34" fmla="*/ 83 w 85"/>
                <a:gd name="T35" fmla="*/ 95 h 115"/>
                <a:gd name="T36" fmla="*/ 83 w 85"/>
                <a:gd name="T37" fmla="*/ 104 h 115"/>
                <a:gd name="T38" fmla="*/ 85 w 85"/>
                <a:gd name="T39" fmla="*/ 112 h 115"/>
                <a:gd name="T40" fmla="*/ 85 w 85"/>
                <a:gd name="T41" fmla="*/ 113 h 115"/>
                <a:gd name="T42" fmla="*/ 68 w 85"/>
                <a:gd name="T43" fmla="*/ 113 h 115"/>
                <a:gd name="T44" fmla="*/ 66 w 85"/>
                <a:gd name="T45" fmla="*/ 98 h 115"/>
                <a:gd name="T46" fmla="*/ 67 w 85"/>
                <a:gd name="T47" fmla="*/ 84 h 115"/>
                <a:gd name="T48" fmla="*/ 67 w 85"/>
                <a:gd name="T49" fmla="*/ 53 h 115"/>
                <a:gd name="T50" fmla="*/ 27 w 85"/>
                <a:gd name="T51" fmla="*/ 66 h 115"/>
                <a:gd name="T52" fmla="*/ 15 w 85"/>
                <a:gd name="T53" fmla="*/ 85 h 115"/>
                <a:gd name="T54" fmla="*/ 20 w 85"/>
                <a:gd name="T55" fmla="*/ 97 h 115"/>
                <a:gd name="T56" fmla="*/ 33 w 85"/>
                <a:gd name="T57" fmla="*/ 101 h 115"/>
                <a:gd name="T58" fmla="*/ 49 w 85"/>
                <a:gd name="T59" fmla="*/ 97 h 115"/>
                <a:gd name="T60" fmla="*/ 67 w 85"/>
                <a:gd name="T61" fmla="*/ 8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15">
                  <a:moveTo>
                    <a:pt x="66" y="98"/>
                  </a:moveTo>
                  <a:cubicBezTo>
                    <a:pt x="61" y="104"/>
                    <a:pt x="55" y="108"/>
                    <a:pt x="49" y="111"/>
                  </a:cubicBezTo>
                  <a:cubicBezTo>
                    <a:pt x="44" y="114"/>
                    <a:pt x="37" y="115"/>
                    <a:pt x="31" y="115"/>
                  </a:cubicBezTo>
                  <a:cubicBezTo>
                    <a:pt x="22" y="115"/>
                    <a:pt x="14" y="112"/>
                    <a:pt x="8" y="107"/>
                  </a:cubicBezTo>
                  <a:cubicBezTo>
                    <a:pt x="3" y="101"/>
                    <a:pt x="0" y="93"/>
                    <a:pt x="0" y="84"/>
                  </a:cubicBezTo>
                  <a:cubicBezTo>
                    <a:pt x="0" y="73"/>
                    <a:pt x="5" y="63"/>
                    <a:pt x="15" y="56"/>
                  </a:cubicBezTo>
                  <a:cubicBezTo>
                    <a:pt x="25" y="49"/>
                    <a:pt x="43" y="43"/>
                    <a:pt x="67" y="39"/>
                  </a:cubicBezTo>
                  <a:cubicBezTo>
                    <a:pt x="67" y="31"/>
                    <a:pt x="67" y="31"/>
                    <a:pt x="67" y="31"/>
                  </a:cubicBezTo>
                  <a:cubicBezTo>
                    <a:pt x="67" y="26"/>
                    <a:pt x="65" y="21"/>
                    <a:pt x="61" y="18"/>
                  </a:cubicBezTo>
                  <a:cubicBezTo>
                    <a:pt x="56" y="15"/>
                    <a:pt x="51" y="13"/>
                    <a:pt x="44" y="13"/>
                  </a:cubicBezTo>
                  <a:cubicBezTo>
                    <a:pt x="38" y="13"/>
                    <a:pt x="33" y="15"/>
                    <a:pt x="28" y="18"/>
                  </a:cubicBezTo>
                  <a:cubicBezTo>
                    <a:pt x="24" y="21"/>
                    <a:pt x="20" y="25"/>
                    <a:pt x="17" y="31"/>
                  </a:cubicBezTo>
                  <a:cubicBezTo>
                    <a:pt x="3" y="23"/>
                    <a:pt x="3" y="23"/>
                    <a:pt x="3" y="23"/>
                  </a:cubicBezTo>
                  <a:cubicBezTo>
                    <a:pt x="8" y="16"/>
                    <a:pt x="13" y="10"/>
                    <a:pt x="20" y="6"/>
                  </a:cubicBezTo>
                  <a:cubicBezTo>
                    <a:pt x="27" y="2"/>
                    <a:pt x="35" y="0"/>
                    <a:pt x="45" y="0"/>
                  </a:cubicBezTo>
                  <a:cubicBezTo>
                    <a:pt x="57" y="0"/>
                    <a:pt x="66" y="3"/>
                    <a:pt x="73" y="8"/>
                  </a:cubicBezTo>
                  <a:cubicBezTo>
                    <a:pt x="79" y="14"/>
                    <a:pt x="83" y="22"/>
                    <a:pt x="83" y="33"/>
                  </a:cubicBezTo>
                  <a:cubicBezTo>
                    <a:pt x="83" y="95"/>
                    <a:pt x="83" y="95"/>
                    <a:pt x="83" y="95"/>
                  </a:cubicBezTo>
                  <a:cubicBezTo>
                    <a:pt x="83" y="98"/>
                    <a:pt x="83" y="101"/>
                    <a:pt x="83" y="104"/>
                  </a:cubicBezTo>
                  <a:cubicBezTo>
                    <a:pt x="84" y="107"/>
                    <a:pt x="84" y="109"/>
                    <a:pt x="85" y="112"/>
                  </a:cubicBezTo>
                  <a:cubicBezTo>
                    <a:pt x="85" y="113"/>
                    <a:pt x="85" y="113"/>
                    <a:pt x="85" y="113"/>
                  </a:cubicBezTo>
                  <a:cubicBezTo>
                    <a:pt x="68" y="113"/>
                    <a:pt x="68" y="113"/>
                    <a:pt x="68" y="113"/>
                  </a:cubicBezTo>
                  <a:lnTo>
                    <a:pt x="66" y="98"/>
                  </a:lnTo>
                  <a:close/>
                  <a:moveTo>
                    <a:pt x="67" y="84"/>
                  </a:moveTo>
                  <a:cubicBezTo>
                    <a:pt x="67" y="53"/>
                    <a:pt x="67" y="53"/>
                    <a:pt x="67" y="53"/>
                  </a:cubicBezTo>
                  <a:cubicBezTo>
                    <a:pt x="48" y="57"/>
                    <a:pt x="35" y="61"/>
                    <a:pt x="27" y="66"/>
                  </a:cubicBezTo>
                  <a:cubicBezTo>
                    <a:pt x="19" y="71"/>
                    <a:pt x="15" y="77"/>
                    <a:pt x="15" y="85"/>
                  </a:cubicBezTo>
                  <a:cubicBezTo>
                    <a:pt x="15" y="90"/>
                    <a:pt x="17" y="94"/>
                    <a:pt x="20" y="97"/>
                  </a:cubicBezTo>
                  <a:cubicBezTo>
                    <a:pt x="23" y="100"/>
                    <a:pt x="28" y="101"/>
                    <a:pt x="33" y="101"/>
                  </a:cubicBezTo>
                  <a:cubicBezTo>
                    <a:pt x="38" y="101"/>
                    <a:pt x="43" y="100"/>
                    <a:pt x="49" y="97"/>
                  </a:cubicBezTo>
                  <a:cubicBezTo>
                    <a:pt x="54" y="94"/>
                    <a:pt x="60" y="90"/>
                    <a:pt x="67"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127">
              <a:extLst>
                <a:ext uri="{FF2B5EF4-FFF2-40B4-BE49-F238E27FC236}">
                  <a16:creationId xmlns:a16="http://schemas.microsoft.com/office/drawing/2014/main" id="{AF0B8E80-8924-4EFD-8229-3D948842204E}"/>
                </a:ext>
              </a:extLst>
            </p:cNvPr>
            <p:cNvSpPr>
              <a:spLocks/>
            </p:cNvSpPr>
            <p:nvPr/>
          </p:nvSpPr>
          <p:spPr bwMode="auto">
            <a:xfrm>
              <a:off x="2015" y="3095"/>
              <a:ext cx="101" cy="135"/>
            </a:xfrm>
            <a:custGeom>
              <a:avLst/>
              <a:gdLst>
                <a:gd name="T0" fmla="*/ 87 w 87"/>
                <a:gd name="T1" fmla="*/ 88 h 116"/>
                <a:gd name="T2" fmla="*/ 70 w 87"/>
                <a:gd name="T3" fmla="*/ 109 h 116"/>
                <a:gd name="T4" fmla="*/ 45 w 87"/>
                <a:gd name="T5" fmla="*/ 116 h 116"/>
                <a:gd name="T6" fmla="*/ 11 w 87"/>
                <a:gd name="T7" fmla="*/ 102 h 116"/>
                <a:gd name="T8" fmla="*/ 0 w 87"/>
                <a:gd name="T9" fmla="*/ 58 h 116"/>
                <a:gd name="T10" fmla="*/ 12 w 87"/>
                <a:gd name="T11" fmla="*/ 16 h 116"/>
                <a:gd name="T12" fmla="*/ 45 w 87"/>
                <a:gd name="T13" fmla="*/ 0 h 116"/>
                <a:gd name="T14" fmla="*/ 70 w 87"/>
                <a:gd name="T15" fmla="*/ 8 h 116"/>
                <a:gd name="T16" fmla="*/ 85 w 87"/>
                <a:gd name="T17" fmla="*/ 31 h 116"/>
                <a:gd name="T18" fmla="*/ 70 w 87"/>
                <a:gd name="T19" fmla="*/ 36 h 116"/>
                <a:gd name="T20" fmla="*/ 60 w 87"/>
                <a:gd name="T21" fmla="*/ 20 h 116"/>
                <a:gd name="T22" fmla="*/ 44 w 87"/>
                <a:gd name="T23" fmla="*/ 14 h 116"/>
                <a:gd name="T24" fmla="*/ 23 w 87"/>
                <a:gd name="T25" fmla="*/ 25 h 116"/>
                <a:gd name="T26" fmla="*/ 16 w 87"/>
                <a:gd name="T27" fmla="*/ 58 h 116"/>
                <a:gd name="T28" fmla="*/ 23 w 87"/>
                <a:gd name="T29" fmla="*/ 92 h 116"/>
                <a:gd name="T30" fmla="*/ 45 w 87"/>
                <a:gd name="T31" fmla="*/ 103 h 116"/>
                <a:gd name="T32" fmla="*/ 62 w 87"/>
                <a:gd name="T33" fmla="*/ 97 h 116"/>
                <a:gd name="T34" fmla="*/ 74 w 87"/>
                <a:gd name="T35" fmla="*/ 81 h 116"/>
                <a:gd name="T36" fmla="*/ 87 w 87"/>
                <a:gd name="T37"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116">
                  <a:moveTo>
                    <a:pt x="87" y="88"/>
                  </a:moveTo>
                  <a:cubicBezTo>
                    <a:pt x="83" y="97"/>
                    <a:pt x="77" y="104"/>
                    <a:pt x="70" y="109"/>
                  </a:cubicBezTo>
                  <a:cubicBezTo>
                    <a:pt x="63" y="114"/>
                    <a:pt x="54" y="116"/>
                    <a:pt x="45" y="116"/>
                  </a:cubicBezTo>
                  <a:cubicBezTo>
                    <a:pt x="30" y="116"/>
                    <a:pt x="19" y="111"/>
                    <a:pt x="11" y="102"/>
                  </a:cubicBezTo>
                  <a:cubicBezTo>
                    <a:pt x="4" y="92"/>
                    <a:pt x="0" y="77"/>
                    <a:pt x="0" y="58"/>
                  </a:cubicBezTo>
                  <a:cubicBezTo>
                    <a:pt x="0" y="40"/>
                    <a:pt x="4" y="26"/>
                    <a:pt x="12" y="16"/>
                  </a:cubicBezTo>
                  <a:cubicBezTo>
                    <a:pt x="20" y="6"/>
                    <a:pt x="31" y="0"/>
                    <a:pt x="45" y="0"/>
                  </a:cubicBezTo>
                  <a:cubicBezTo>
                    <a:pt x="54" y="0"/>
                    <a:pt x="63" y="3"/>
                    <a:pt x="70" y="8"/>
                  </a:cubicBezTo>
                  <a:cubicBezTo>
                    <a:pt x="77" y="14"/>
                    <a:pt x="82" y="21"/>
                    <a:pt x="85" y="31"/>
                  </a:cubicBezTo>
                  <a:cubicBezTo>
                    <a:pt x="70" y="36"/>
                    <a:pt x="70" y="36"/>
                    <a:pt x="70" y="36"/>
                  </a:cubicBezTo>
                  <a:cubicBezTo>
                    <a:pt x="68" y="29"/>
                    <a:pt x="64" y="23"/>
                    <a:pt x="60" y="20"/>
                  </a:cubicBezTo>
                  <a:cubicBezTo>
                    <a:pt x="55" y="16"/>
                    <a:pt x="50" y="14"/>
                    <a:pt x="44" y="14"/>
                  </a:cubicBezTo>
                  <a:cubicBezTo>
                    <a:pt x="35" y="14"/>
                    <a:pt x="28" y="18"/>
                    <a:pt x="23" y="25"/>
                  </a:cubicBezTo>
                  <a:cubicBezTo>
                    <a:pt x="18" y="33"/>
                    <a:pt x="16" y="44"/>
                    <a:pt x="16" y="58"/>
                  </a:cubicBezTo>
                  <a:cubicBezTo>
                    <a:pt x="16" y="73"/>
                    <a:pt x="18" y="84"/>
                    <a:pt x="23" y="92"/>
                  </a:cubicBezTo>
                  <a:cubicBezTo>
                    <a:pt x="28" y="99"/>
                    <a:pt x="35" y="103"/>
                    <a:pt x="45" y="103"/>
                  </a:cubicBezTo>
                  <a:cubicBezTo>
                    <a:pt x="51" y="103"/>
                    <a:pt x="57" y="101"/>
                    <a:pt x="62" y="97"/>
                  </a:cubicBezTo>
                  <a:cubicBezTo>
                    <a:pt x="67" y="93"/>
                    <a:pt x="71" y="88"/>
                    <a:pt x="74" y="81"/>
                  </a:cubicBezTo>
                  <a:lnTo>
                    <a:pt x="87"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2" name="Freeform 128">
              <a:extLst>
                <a:ext uri="{FF2B5EF4-FFF2-40B4-BE49-F238E27FC236}">
                  <a16:creationId xmlns:a16="http://schemas.microsoft.com/office/drawing/2014/main" id="{CAC1FE9E-A414-4EFD-8590-094263C1CB95}"/>
                </a:ext>
              </a:extLst>
            </p:cNvPr>
            <p:cNvSpPr>
              <a:spLocks noEditPoints="1"/>
            </p:cNvSpPr>
            <p:nvPr/>
          </p:nvSpPr>
          <p:spPr bwMode="auto">
            <a:xfrm>
              <a:off x="2131" y="3096"/>
              <a:ext cx="104" cy="134"/>
            </a:xfrm>
            <a:custGeom>
              <a:avLst/>
              <a:gdLst>
                <a:gd name="T0" fmla="*/ 79 w 90"/>
                <a:gd name="T1" fmla="*/ 82 h 115"/>
                <a:gd name="T2" fmla="*/ 90 w 90"/>
                <a:gd name="T3" fmla="*/ 89 h 115"/>
                <a:gd name="T4" fmla="*/ 72 w 90"/>
                <a:gd name="T5" fmla="*/ 109 h 115"/>
                <a:gd name="T6" fmla="*/ 45 w 90"/>
                <a:gd name="T7" fmla="*/ 115 h 115"/>
                <a:gd name="T8" fmla="*/ 12 w 90"/>
                <a:gd name="T9" fmla="*/ 101 h 115"/>
                <a:gd name="T10" fmla="*/ 0 w 90"/>
                <a:gd name="T11" fmla="*/ 57 h 115"/>
                <a:gd name="T12" fmla="*/ 12 w 90"/>
                <a:gd name="T13" fmla="*/ 15 h 115"/>
                <a:gd name="T14" fmla="*/ 44 w 90"/>
                <a:gd name="T15" fmla="*/ 0 h 115"/>
                <a:gd name="T16" fmla="*/ 76 w 90"/>
                <a:gd name="T17" fmla="*/ 14 h 115"/>
                <a:gd name="T18" fmla="*/ 88 w 90"/>
                <a:gd name="T19" fmla="*/ 56 h 115"/>
                <a:gd name="T20" fmla="*/ 88 w 90"/>
                <a:gd name="T21" fmla="*/ 61 h 115"/>
                <a:gd name="T22" fmla="*/ 16 w 90"/>
                <a:gd name="T23" fmla="*/ 61 h 115"/>
                <a:gd name="T24" fmla="*/ 16 w 90"/>
                <a:gd name="T25" fmla="*/ 64 h 115"/>
                <a:gd name="T26" fmla="*/ 25 w 90"/>
                <a:gd name="T27" fmla="*/ 92 h 115"/>
                <a:gd name="T28" fmla="*/ 47 w 90"/>
                <a:gd name="T29" fmla="*/ 102 h 115"/>
                <a:gd name="T30" fmla="*/ 65 w 90"/>
                <a:gd name="T31" fmla="*/ 97 h 115"/>
                <a:gd name="T32" fmla="*/ 79 w 90"/>
                <a:gd name="T33" fmla="*/ 82 h 115"/>
                <a:gd name="T34" fmla="*/ 17 w 90"/>
                <a:gd name="T35" fmla="*/ 47 h 115"/>
                <a:gd name="T36" fmla="*/ 71 w 90"/>
                <a:gd name="T37" fmla="*/ 47 h 115"/>
                <a:gd name="T38" fmla="*/ 64 w 90"/>
                <a:gd name="T39" fmla="*/ 22 h 115"/>
                <a:gd name="T40" fmla="*/ 44 w 90"/>
                <a:gd name="T41" fmla="*/ 13 h 115"/>
                <a:gd name="T42" fmla="*/ 24 w 90"/>
                <a:gd name="T43" fmla="*/ 22 h 115"/>
                <a:gd name="T44" fmla="*/ 17 w 90"/>
                <a:gd name="T45" fmla="*/ 4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115">
                  <a:moveTo>
                    <a:pt x="79" y="82"/>
                  </a:moveTo>
                  <a:cubicBezTo>
                    <a:pt x="90" y="89"/>
                    <a:pt x="90" y="89"/>
                    <a:pt x="90" y="89"/>
                  </a:cubicBezTo>
                  <a:cubicBezTo>
                    <a:pt x="86" y="98"/>
                    <a:pt x="80" y="105"/>
                    <a:pt x="72" y="109"/>
                  </a:cubicBezTo>
                  <a:cubicBezTo>
                    <a:pt x="65" y="113"/>
                    <a:pt x="56" y="115"/>
                    <a:pt x="45" y="115"/>
                  </a:cubicBezTo>
                  <a:cubicBezTo>
                    <a:pt x="31" y="115"/>
                    <a:pt x="20" y="110"/>
                    <a:pt x="12" y="101"/>
                  </a:cubicBezTo>
                  <a:cubicBezTo>
                    <a:pt x="4" y="91"/>
                    <a:pt x="0" y="76"/>
                    <a:pt x="0" y="57"/>
                  </a:cubicBezTo>
                  <a:cubicBezTo>
                    <a:pt x="0" y="39"/>
                    <a:pt x="4" y="25"/>
                    <a:pt x="12" y="15"/>
                  </a:cubicBezTo>
                  <a:cubicBezTo>
                    <a:pt x="20" y="5"/>
                    <a:pt x="30" y="0"/>
                    <a:pt x="44" y="0"/>
                  </a:cubicBezTo>
                  <a:cubicBezTo>
                    <a:pt x="58" y="0"/>
                    <a:pt x="69" y="5"/>
                    <a:pt x="76" y="14"/>
                  </a:cubicBezTo>
                  <a:cubicBezTo>
                    <a:pt x="84" y="24"/>
                    <a:pt x="88" y="38"/>
                    <a:pt x="88" y="56"/>
                  </a:cubicBezTo>
                  <a:cubicBezTo>
                    <a:pt x="88" y="61"/>
                    <a:pt x="88" y="61"/>
                    <a:pt x="88" y="61"/>
                  </a:cubicBezTo>
                  <a:cubicBezTo>
                    <a:pt x="16" y="61"/>
                    <a:pt x="16" y="61"/>
                    <a:pt x="16" y="61"/>
                  </a:cubicBezTo>
                  <a:cubicBezTo>
                    <a:pt x="16" y="64"/>
                    <a:pt x="16" y="64"/>
                    <a:pt x="16" y="64"/>
                  </a:cubicBezTo>
                  <a:cubicBezTo>
                    <a:pt x="16" y="76"/>
                    <a:pt x="19" y="85"/>
                    <a:pt x="25" y="92"/>
                  </a:cubicBezTo>
                  <a:cubicBezTo>
                    <a:pt x="30" y="99"/>
                    <a:pt x="38" y="102"/>
                    <a:pt x="47" y="102"/>
                  </a:cubicBezTo>
                  <a:cubicBezTo>
                    <a:pt x="54" y="102"/>
                    <a:pt x="60" y="100"/>
                    <a:pt x="65" y="97"/>
                  </a:cubicBezTo>
                  <a:cubicBezTo>
                    <a:pt x="71" y="93"/>
                    <a:pt x="75" y="89"/>
                    <a:pt x="79" y="82"/>
                  </a:cubicBezTo>
                  <a:close/>
                  <a:moveTo>
                    <a:pt x="17" y="47"/>
                  </a:moveTo>
                  <a:cubicBezTo>
                    <a:pt x="71" y="47"/>
                    <a:pt x="71" y="47"/>
                    <a:pt x="71" y="47"/>
                  </a:cubicBezTo>
                  <a:cubicBezTo>
                    <a:pt x="71" y="37"/>
                    <a:pt x="68" y="28"/>
                    <a:pt x="64" y="22"/>
                  </a:cubicBezTo>
                  <a:cubicBezTo>
                    <a:pt x="59" y="16"/>
                    <a:pt x="52" y="13"/>
                    <a:pt x="44" y="13"/>
                  </a:cubicBezTo>
                  <a:cubicBezTo>
                    <a:pt x="36" y="13"/>
                    <a:pt x="29" y="16"/>
                    <a:pt x="24" y="22"/>
                  </a:cubicBezTo>
                  <a:cubicBezTo>
                    <a:pt x="20" y="28"/>
                    <a:pt x="17" y="36"/>
                    <a:pt x="1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66" name="Title 1"/>
          <p:cNvSpPr txBox="1">
            <a:spLocks noGrp="1"/>
          </p:cNvSpPr>
          <p:nvPr>
            <p:ph type="title"/>
          </p:nvPr>
        </p:nvSpPr>
        <p:spPr/>
        <p:txBody>
          <a:bodyPr/>
          <a:lstStyle>
            <a:lvl1pPr defTabSz="886968">
              <a:defRPr sz="2328"/>
            </a:lvl1pPr>
          </a:lstStyle>
          <a:p>
            <a:r>
              <a:rPr lang="en-AU"/>
              <a:t>Priority actions</a:t>
            </a:r>
          </a:p>
        </p:txBody>
      </p:sp>
      <p:sp>
        <p:nvSpPr>
          <p:cNvPr id="167" name="Content Placeholder 2"/>
          <p:cNvSpPr txBox="1">
            <a:spLocks noGrp="1"/>
          </p:cNvSpPr>
          <p:nvPr>
            <p:ph type="body" sz="half" idx="1"/>
          </p:nvPr>
        </p:nvSpPr>
        <p:spPr/>
        <p:txBody>
          <a:bodyPr/>
          <a:lstStyle/>
          <a:p>
            <a:r>
              <a:rPr lang="en-AU" dirty="0"/>
              <a:t>Community-led approaches</a:t>
            </a:r>
          </a:p>
          <a:p>
            <a:pPr lvl="1"/>
            <a:r>
              <a:rPr lang="en-AU" dirty="0"/>
              <a:t>Place-based, community led responses enable people and communities to be agents of change in their own lives and communities.</a:t>
            </a:r>
          </a:p>
          <a:p>
            <a:pPr lvl="1"/>
            <a:r>
              <a:rPr lang="en-AU" dirty="0"/>
              <a:t>The needs of culturally diverse women sexually diverse people need to be better met, including greater understanding of the violence experienced within their communities.</a:t>
            </a:r>
          </a:p>
          <a:p>
            <a:pPr lvl="1"/>
            <a:r>
              <a:rPr lang="en-AU" dirty="0"/>
              <a:t>Funding and support for after hours services needs to </a:t>
            </a:r>
            <a:br>
              <a:rPr lang="en-AU" dirty="0"/>
            </a:br>
            <a:r>
              <a:rPr lang="en-AU" dirty="0"/>
              <a:t>be </a:t>
            </a:r>
            <a:r>
              <a:rPr lang="en-AU" dirty="0" smtClean="0"/>
              <a:t>increased </a:t>
            </a:r>
            <a:r>
              <a:rPr lang="en-AU" dirty="0"/>
              <a:t>so people can access supports when they need them.</a:t>
            </a:r>
          </a:p>
          <a:p>
            <a:pPr lvl="1"/>
            <a:r>
              <a:rPr lang="en-AU" dirty="0"/>
              <a:t>Priority should be given to Indigenous communities </a:t>
            </a:r>
            <a:br>
              <a:rPr lang="en-AU" dirty="0"/>
            </a:br>
            <a:r>
              <a:rPr lang="en-AU" dirty="0"/>
              <a:t>due to the higher rates of domestic and family violence. Responses should be Indigenous community led building on their own community narrative.</a:t>
            </a:r>
          </a:p>
          <a:p>
            <a:pPr lvl="1"/>
            <a:endParaRPr lang="en-AU" dirty="0"/>
          </a:p>
          <a:p>
            <a:r>
              <a:rPr lang="en-AU" dirty="0"/>
              <a:t>Technology-facilitated abuse</a:t>
            </a:r>
          </a:p>
          <a:p>
            <a:pPr marL="595313" lvl="1" indent="-328613"/>
            <a:r>
              <a:rPr lang="en-AU" dirty="0"/>
              <a:t>The Fourth Action Plan needs to acknowledge the potential uses of technology - both positive and negative -over the life of the Plan and how these are subject to change as technology changes.</a:t>
            </a:r>
          </a:p>
          <a:p>
            <a:pPr lvl="1"/>
            <a:endParaRPr lang="en-AU" dirty="0"/>
          </a:p>
        </p:txBody>
      </p:sp>
      <p:sp>
        <p:nvSpPr>
          <p:cNvPr id="168" name="Slide Number Placeholder 4"/>
          <p:cNvSpPr txBox="1">
            <a:spLocks noGrp="1"/>
          </p:cNvSpPr>
          <p:nvPr>
            <p:ph type="sldNum" sz="quarter" idx="2"/>
          </p:nvPr>
        </p:nvSpPr>
        <p:spPr/>
        <p:txBody>
          <a:bodyPr/>
          <a:lstStyle/>
          <a:p>
            <a:fld id="{86CB4B4D-7CA3-9044-876B-883B54F8677D}" type="slidenum">
              <a:rPr lang="en-AU" smtClean="0"/>
              <a:pPr/>
              <a:t>10</a:t>
            </a:fld>
            <a:endParaRPr lang="en-AU"/>
          </a:p>
        </p:txBody>
      </p:sp>
      <p:sp>
        <p:nvSpPr>
          <p:cNvPr id="5" name="Text Placeholder 4">
            <a:extLst>
              <a:ext uri="{FF2B5EF4-FFF2-40B4-BE49-F238E27FC236}">
                <a16:creationId xmlns:a16="http://schemas.microsoft.com/office/drawing/2014/main" id="{DB5B5C9B-25F3-4F41-912B-439CE139A5CC}"/>
              </a:ext>
            </a:extLst>
          </p:cNvPr>
          <p:cNvSpPr>
            <a:spLocks noGrp="1"/>
          </p:cNvSpPr>
          <p:nvPr>
            <p:ph type="body" sz="half" idx="10"/>
          </p:nvPr>
        </p:nvSpPr>
        <p:spPr/>
        <p:txBody>
          <a:bodyPr/>
          <a:lstStyle/>
          <a:p>
            <a:r>
              <a:rPr lang="en-AU" dirty="0"/>
              <a:t>Support for children</a:t>
            </a:r>
          </a:p>
          <a:p>
            <a:pPr lvl="1"/>
            <a:r>
              <a:rPr lang="en-AU" dirty="0"/>
              <a:t>The lived experience of children and young people needs to inform policy and program development.</a:t>
            </a:r>
          </a:p>
          <a:p>
            <a:pPr lvl="1"/>
            <a:r>
              <a:rPr lang="en-AU" dirty="0"/>
              <a:t>Children’s therapy workers should be placed in crisis services or shelters to better support children who have experienced violence.</a:t>
            </a:r>
          </a:p>
          <a:p>
            <a:pPr lvl="1"/>
            <a:r>
              <a:rPr lang="en-AU" dirty="0"/>
              <a:t>Holistic approaches to specialist support services for young people impacted by family violence are needed.</a:t>
            </a:r>
          </a:p>
          <a:p>
            <a:pPr lvl="1"/>
            <a:r>
              <a:rPr lang="en-AU" dirty="0"/>
              <a:t>A volunteer network of safe people for safety planning should be built, focused specifically on children and young people.</a:t>
            </a:r>
          </a:p>
          <a:p>
            <a:endParaRPr lang="en-AU"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579268" y="720313"/>
            <a:ext cx="7809156" cy="5444991"/>
          </a:xfrm>
          <a:prstGeom prst="rect">
            <a:avLst/>
          </a:prstGeom>
        </p:spPr>
        <p:txBody>
          <a:bodyPr/>
          <a:lstStyle/>
          <a:p>
            <a:pPr algn="ctr">
              <a:defRPr sz="2800"/>
            </a:pPr>
            <a:r>
              <a:rPr dirty="0"/>
              <a:t/>
            </a:r>
            <a:br>
              <a:rPr dirty="0"/>
            </a:br>
            <a:r>
              <a:rPr dirty="0"/>
              <a:t/>
            </a:r>
            <a:br>
              <a:rPr dirty="0"/>
            </a:br>
            <a:r>
              <a:rPr lang="en-AU" dirty="0" smtClean="0"/>
              <a:t>The Department of Social Services</a:t>
            </a:r>
            <a:r>
              <a:rPr dirty="0" smtClean="0"/>
              <a:t> acknowledges the traditional owners of country throughout Australia, and their continuing connection to land, </a:t>
            </a:r>
            <a:r>
              <a:rPr lang="en-AU" dirty="0" smtClean="0"/>
              <a:t>water</a:t>
            </a:r>
            <a:r>
              <a:rPr dirty="0" smtClean="0"/>
              <a:t> and community. </a:t>
            </a:r>
            <a:br>
              <a:rPr dirty="0" smtClean="0"/>
            </a:br>
            <a:r>
              <a:rPr dirty="0" smtClean="0"/>
              <a:t/>
            </a:r>
            <a:br>
              <a:rPr dirty="0" smtClean="0"/>
            </a:br>
            <a:r>
              <a:rPr dirty="0" smtClean="0"/>
              <a:t>We pay our respects to them and their cultures,   	and to </a:t>
            </a:r>
            <a:r>
              <a:rPr lang="en-AU" dirty="0" smtClean="0"/>
              <a:t>Elders</a:t>
            </a:r>
            <a:r>
              <a:rPr dirty="0" smtClean="0"/>
              <a:t> past</a:t>
            </a:r>
            <a:r>
              <a:rPr lang="en-AU" dirty="0" smtClean="0"/>
              <a:t>,</a:t>
            </a:r>
            <a:r>
              <a:rPr dirty="0" smtClean="0"/>
              <a:t> present</a:t>
            </a:r>
            <a:r>
              <a:rPr lang="en-AU" dirty="0" smtClean="0"/>
              <a:t> and emerging</a:t>
            </a:r>
            <a:r>
              <a:rPr dirty="0" smtClean="0"/>
              <a:t>. </a:t>
            </a:r>
            <a:r>
              <a:rPr dirty="0"/>
              <a:t>  </a:t>
            </a:r>
          </a:p>
        </p:txBody>
      </p:sp>
    </p:spTree>
    <p:extLst>
      <p:ext uri="{BB962C8B-B14F-4D97-AF65-F5344CB8AC3E}">
        <p14:creationId xmlns:p14="http://schemas.microsoft.com/office/powerpoint/2010/main" val="278771284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sz="1000" dirty="0"/>
              <a:t>This material was commissioned by the Commonwealth of Australia to assist in the collection of information from consultation sessions workshops around Australia. The purpose of this material is to summarise consultations held by the Department of Social Services as part of the development of the Fourth Action Plan in </a:t>
            </a:r>
            <a:r>
              <a:rPr lang="en-AU" sz="1000" dirty="0" smtClean="0"/>
              <a:t>Hobart, Tasmania. </a:t>
            </a:r>
            <a:r>
              <a:rPr lang="en-AU" dirty="0"/>
              <a:t>This session was facilitated by </a:t>
            </a:r>
            <a:r>
              <a:rPr lang="en-AU" dirty="0" err="1" smtClean="0"/>
              <a:t>ThinkPlace</a:t>
            </a:r>
            <a:r>
              <a:rPr lang="en-AU" dirty="0" smtClean="0"/>
              <a:t>.</a:t>
            </a:r>
            <a:endParaRPr lang="en-AU" sz="1000" dirty="0" smtClean="0"/>
          </a:p>
          <a:p>
            <a:pPr>
              <a:defRPr sz="1000" b="0"/>
            </a:pPr>
            <a:r>
              <a:rPr lang="en-AU" sz="1000" dirty="0" smtClean="0"/>
              <a:t>The </a:t>
            </a:r>
            <a:r>
              <a:rPr lang="en-AU" sz="1000" dirty="0"/>
              <a:t>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r>
              <a:rPr lang="en-AU" sz="1000" dirty="0"/>
              <a:t>Copyright notice — 2018</a:t>
            </a:r>
          </a:p>
          <a:p>
            <a:pPr>
              <a:defRPr sz="1000" b="0"/>
            </a:pPr>
            <a:r>
              <a:rPr lang="en-AU" sz="1000" dirty="0"/>
              <a:t>This document is licensed under the Creative Commons Attribution 4.0 International Licence </a:t>
            </a:r>
            <a:r>
              <a:rPr lang="en-AU" sz="1000" dirty="0" err="1"/>
              <a:t>Licence</a:t>
            </a:r>
            <a:r>
              <a:rPr lang="en-AU" sz="1000"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a:p>
            <a:pPr>
              <a:defRPr sz="1000" b="0"/>
            </a:pPr>
            <a:endParaRPr lang="en-AU" dirty="0"/>
          </a:p>
          <a:p>
            <a:pPr>
              <a:defRPr sz="1000" b="0"/>
            </a:pPr>
            <a:endParaRPr dirty="0"/>
          </a:p>
        </p:txBody>
      </p:sp>
      <p:sp>
        <p:nvSpPr>
          <p:cNvPr id="13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Tree>
    <p:extLst>
      <p:ext uri="{BB962C8B-B14F-4D97-AF65-F5344CB8AC3E}">
        <p14:creationId xmlns:p14="http://schemas.microsoft.com/office/powerpoint/2010/main" val="138287681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Title 1"/>
          <p:cNvSpPr txBox="1">
            <a:spLocks noGrp="1"/>
          </p:cNvSpPr>
          <p:nvPr>
            <p:ph type="title"/>
          </p:nvPr>
        </p:nvSpPr>
        <p:spPr>
          <a:xfrm>
            <a:off x="579267" y="3987307"/>
            <a:ext cx="6120002" cy="2160000"/>
          </a:xfrm>
          <a:prstGeom prst="rect">
            <a:avLst/>
          </a:prstGeom>
        </p:spPr>
        <p:txBody>
          <a:bodyPr/>
          <a:lstStyle/>
          <a:p>
            <a:r>
              <a:t>Key themes</a:t>
            </a:r>
          </a:p>
        </p:txBody>
      </p:sp>
      <p:sp>
        <p:nvSpPr>
          <p:cNvPr id="144"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Insert presentation title in footer</a:t>
            </a:r>
          </a:p>
        </p:txBody>
      </p:sp>
      <p:sp>
        <p:nvSpPr>
          <p:cNvPr id="147" name="Title 1"/>
          <p:cNvSpPr txBox="1">
            <a:spLocks noGrp="1"/>
          </p:cNvSpPr>
          <p:nvPr>
            <p:ph type="title"/>
          </p:nvPr>
        </p:nvSpPr>
        <p:spPr/>
        <p:txBody>
          <a:bodyPr/>
          <a:lstStyle>
            <a:lvl1pPr defTabSz="886968">
              <a:defRPr sz="2328"/>
            </a:lvl1pPr>
          </a:lstStyle>
          <a:p>
            <a:r>
              <a:rPr lang="en-AU"/>
              <a:t>Key themes</a:t>
            </a:r>
          </a:p>
        </p:txBody>
      </p:sp>
      <p:sp>
        <p:nvSpPr>
          <p:cNvPr id="148" name="Content Placeholder 2"/>
          <p:cNvSpPr txBox="1">
            <a:spLocks noGrp="1"/>
          </p:cNvSpPr>
          <p:nvPr>
            <p:ph type="body" idx="1"/>
          </p:nvPr>
        </p:nvSpPr>
        <p:spPr/>
        <p:txBody>
          <a:bodyPr/>
          <a:lstStyle/>
          <a:p>
            <a:r>
              <a:rPr lang="en-AU" dirty="0"/>
              <a:t>Addressing gaps in service delivery</a:t>
            </a:r>
          </a:p>
          <a:p>
            <a:pPr lvl="1"/>
            <a:r>
              <a:rPr lang="en-AU" dirty="0"/>
              <a:t>There are significant challenges to service coverage across Tasmania, given only around 50 percent of people live in the Hobart. The regionality of Tasmania offers challenges to service delivery and service coverage.</a:t>
            </a:r>
          </a:p>
          <a:p>
            <a:pPr lvl="1"/>
            <a:r>
              <a:rPr lang="en-AU" dirty="0"/>
              <a:t>There needs to be tertiary and trauma services based across the state based on need (e.g. there is a service gap on the north west coast of Tasmania).</a:t>
            </a:r>
          </a:p>
          <a:p>
            <a:pPr lvl="1"/>
            <a:r>
              <a:rPr lang="en-AU" dirty="0"/>
              <a:t>There is </a:t>
            </a:r>
            <a:r>
              <a:rPr lang="en-AU" dirty="0">
                <a:solidFill>
                  <a:schemeClr val="tx1"/>
                </a:solidFill>
              </a:rPr>
              <a:t>no </a:t>
            </a:r>
            <a:r>
              <a:rPr lang="en-AU" dirty="0" smtClean="0">
                <a:solidFill>
                  <a:schemeClr val="tx1"/>
                </a:solidFill>
              </a:rPr>
              <a:t>Tasmanian-based </a:t>
            </a:r>
            <a:r>
              <a:rPr lang="en-AU" dirty="0" smtClean="0"/>
              <a:t>24 </a:t>
            </a:r>
            <a:r>
              <a:rPr lang="en-AU" dirty="0"/>
              <a:t>hour telephone crisis </a:t>
            </a:r>
            <a:r>
              <a:rPr lang="en-AU" dirty="0" smtClean="0"/>
              <a:t>service.</a:t>
            </a:r>
            <a:endParaRPr lang="en-AU" strike="sngStrike" dirty="0" smtClean="0"/>
          </a:p>
          <a:p>
            <a:endParaRPr lang="en-AU" dirty="0" smtClean="0"/>
          </a:p>
          <a:p>
            <a:r>
              <a:rPr lang="en-AU" dirty="0" smtClean="0"/>
              <a:t>Responding </a:t>
            </a:r>
            <a:r>
              <a:rPr lang="en-AU" dirty="0"/>
              <a:t>to Indigenous family violence</a:t>
            </a:r>
          </a:p>
          <a:p>
            <a:pPr lvl="1"/>
            <a:r>
              <a:rPr lang="en-AU" dirty="0"/>
              <a:t>There are issues that are broader than gender equality in Indigenous communities (i.e. impacts of colonisation and intergenerational trauma).</a:t>
            </a:r>
          </a:p>
          <a:p>
            <a:pPr lvl="1"/>
            <a:r>
              <a:rPr lang="en-AU" dirty="0"/>
              <a:t>Other relevant impacts must be addressed through Aboriginal community led solutions.</a:t>
            </a:r>
          </a:p>
          <a:p>
            <a:endParaRPr lang="en-AU" dirty="0"/>
          </a:p>
          <a:p>
            <a:r>
              <a:rPr lang="en-AU" dirty="0"/>
              <a:t>Building workforce capability</a:t>
            </a:r>
          </a:p>
          <a:p>
            <a:pPr lvl="1"/>
            <a:r>
              <a:rPr lang="en-AU" dirty="0"/>
              <a:t>There should be consistency in </a:t>
            </a:r>
            <a:r>
              <a:rPr lang="en-AU" dirty="0" smtClean="0"/>
              <a:t>police </a:t>
            </a:r>
            <a:r>
              <a:rPr lang="en-AU" dirty="0"/>
              <a:t>responses to improve the experiences for people reporting domestic, family and sexual violence.</a:t>
            </a:r>
          </a:p>
          <a:p>
            <a:pPr lvl="1"/>
            <a:r>
              <a:rPr lang="en-AU" dirty="0"/>
              <a:t>Training and professional learning is required around how to develop social skills and resilience in responding to violence.</a:t>
            </a:r>
          </a:p>
        </p:txBody>
      </p:sp>
      <p:sp>
        <p:nvSpPr>
          <p:cNvPr id="149" name="Slide Number Placeholder 4"/>
          <p:cNvSpPr txBox="1">
            <a:spLocks noGrp="1"/>
          </p:cNvSpPr>
          <p:nvPr>
            <p:ph type="sldNum" sz="quarter" idx="2"/>
          </p:nvPr>
        </p:nvSpPr>
        <p:spPr/>
        <p:txBody>
          <a:bodyPr/>
          <a:lstStyle/>
          <a:p>
            <a:fld id="{86CB4B4D-7CA3-9044-876B-883B54F8677D}" type="slidenum">
              <a:rPr lang="en-AU" smtClean="0"/>
              <a:pPr/>
              <a:t>5</a:t>
            </a:fld>
            <a:endParaRPr lang="en-AU"/>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Insert presentation title in footer</a:t>
            </a:r>
          </a:p>
        </p:txBody>
      </p:sp>
      <p:sp>
        <p:nvSpPr>
          <p:cNvPr id="147" name="Title 1"/>
          <p:cNvSpPr txBox="1">
            <a:spLocks noGrp="1"/>
          </p:cNvSpPr>
          <p:nvPr>
            <p:ph type="title"/>
          </p:nvPr>
        </p:nvSpPr>
        <p:spPr/>
        <p:txBody>
          <a:bodyPr/>
          <a:lstStyle>
            <a:lvl1pPr defTabSz="886968">
              <a:defRPr sz="2328"/>
            </a:lvl1pPr>
          </a:lstStyle>
          <a:p>
            <a:r>
              <a:rPr lang="en-AU"/>
              <a:t>Key themes</a:t>
            </a:r>
          </a:p>
        </p:txBody>
      </p:sp>
      <p:sp>
        <p:nvSpPr>
          <p:cNvPr id="148" name="Content Placeholder 2"/>
          <p:cNvSpPr txBox="1">
            <a:spLocks noGrp="1"/>
          </p:cNvSpPr>
          <p:nvPr>
            <p:ph type="body" idx="1"/>
          </p:nvPr>
        </p:nvSpPr>
        <p:spPr/>
        <p:txBody>
          <a:bodyPr/>
          <a:lstStyle/>
          <a:p>
            <a:r>
              <a:rPr lang="en-AU" dirty="0"/>
              <a:t>Integrated service delivery</a:t>
            </a:r>
          </a:p>
          <a:p>
            <a:pPr lvl="1"/>
            <a:r>
              <a:rPr lang="en-AU" dirty="0"/>
              <a:t>Timely and effective support is needed to support victims of domestic violence. Demand should be met.</a:t>
            </a:r>
          </a:p>
          <a:p>
            <a:pPr lvl="1"/>
            <a:r>
              <a:rPr lang="en-AU" dirty="0"/>
              <a:t>Service pathways should be known and understood. There is a heavy expectation on workers to know where to refer to, but due to heavy demands this is not always the case.</a:t>
            </a:r>
          </a:p>
          <a:p>
            <a:pPr lvl="1"/>
            <a:r>
              <a:rPr lang="en-AU" dirty="0"/>
              <a:t>A holistic approach that focuses on individual needs is needed. This should consider the longer term responses for dealing with pressing issues.</a:t>
            </a:r>
          </a:p>
          <a:p>
            <a:pPr lvl="1"/>
            <a:r>
              <a:rPr lang="en-AU" dirty="0"/>
              <a:t>The implications of the NDIS for women with disability who experience violence needs to be considered in more detail (e.g. safeguards and impacts of market based model).</a:t>
            </a:r>
          </a:p>
          <a:p>
            <a:pPr lvl="1"/>
            <a:r>
              <a:rPr lang="en-AU" dirty="0"/>
              <a:t>Services should be available for all family members; not just the adult victims of violence.</a:t>
            </a:r>
          </a:p>
          <a:p>
            <a:pPr lvl="1"/>
            <a:endParaRPr lang="en-AU" dirty="0"/>
          </a:p>
          <a:p>
            <a:r>
              <a:rPr lang="en-AU" dirty="0"/>
              <a:t>Impact of violence on children and young people</a:t>
            </a:r>
          </a:p>
          <a:p>
            <a:pPr lvl="1"/>
            <a:r>
              <a:rPr lang="en-AU" dirty="0"/>
              <a:t>The stories and voices of children must be listened to fully understand the impacts of domestic and family violence on them. Specific programs should be established for children that affected by domestic and family violence.</a:t>
            </a:r>
          </a:p>
          <a:p>
            <a:pPr lvl="1"/>
            <a:r>
              <a:rPr lang="en-AU" dirty="0"/>
              <a:t>The voices of young people should be heard as change agents, people who have experienced violence, and people who may experience violence later in life (i.e. young people are the experts in how to engage young people).</a:t>
            </a:r>
          </a:p>
          <a:p>
            <a:pPr lvl="1"/>
            <a:r>
              <a:rPr lang="en-AU" dirty="0"/>
              <a:t>There needs to be more support to address technology-facilitated abuse experienced by young people.</a:t>
            </a:r>
          </a:p>
          <a:p>
            <a:endParaRPr lang="en-AU" dirty="0"/>
          </a:p>
          <a:p>
            <a:r>
              <a:rPr lang="en-AU" dirty="0"/>
              <a:t>Coordinated approach to service system</a:t>
            </a:r>
          </a:p>
          <a:p>
            <a:pPr lvl="1"/>
            <a:r>
              <a:rPr lang="en-AU" dirty="0"/>
              <a:t>The system needs to be trustworthy, functional and reliable in protecting victims and children. It should not discriminate.</a:t>
            </a:r>
          </a:p>
          <a:p>
            <a:pPr lvl="1"/>
            <a:r>
              <a:rPr lang="en-AU" dirty="0"/>
              <a:t>There should be better collaboration between Commonwealth and state government services, including around access to information.</a:t>
            </a:r>
          </a:p>
        </p:txBody>
      </p:sp>
      <p:sp>
        <p:nvSpPr>
          <p:cNvPr id="149" name="Slide Number Placeholder 4"/>
          <p:cNvSpPr txBox="1">
            <a:spLocks noGrp="1"/>
          </p:cNvSpPr>
          <p:nvPr>
            <p:ph type="sldNum" sz="quarter" idx="2"/>
          </p:nvPr>
        </p:nvSpPr>
        <p:spPr/>
        <p:txBody>
          <a:bodyPr/>
          <a:lstStyle/>
          <a:p>
            <a:fld id="{86CB4B4D-7CA3-9044-876B-883B54F8677D}" type="slidenum">
              <a:rPr lang="en-AU" smtClean="0"/>
              <a:pPr/>
              <a:t>6</a:t>
            </a:fld>
            <a:endParaRPr lang="en-AU"/>
          </a:p>
        </p:txBody>
      </p:sp>
    </p:spTree>
    <p:extLst>
      <p:ext uri="{BB962C8B-B14F-4D97-AF65-F5344CB8AC3E}">
        <p14:creationId xmlns:p14="http://schemas.microsoft.com/office/powerpoint/2010/main" val="128746187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Insert presentation title in footer</a:t>
            </a:r>
          </a:p>
        </p:txBody>
      </p:sp>
      <p:sp>
        <p:nvSpPr>
          <p:cNvPr id="152" name="Title 1"/>
          <p:cNvSpPr txBox="1">
            <a:spLocks noGrp="1"/>
          </p:cNvSpPr>
          <p:nvPr>
            <p:ph type="title"/>
          </p:nvPr>
        </p:nvSpPr>
        <p:spPr/>
        <p:txBody>
          <a:bodyPr/>
          <a:lstStyle>
            <a:lvl1pPr defTabSz="886968">
              <a:defRPr sz="2328"/>
            </a:lvl1pPr>
          </a:lstStyle>
          <a:p>
            <a:r>
              <a:rPr lang="en-AU"/>
              <a:t>Key themes</a:t>
            </a:r>
          </a:p>
        </p:txBody>
      </p:sp>
      <p:sp>
        <p:nvSpPr>
          <p:cNvPr id="153" name="Content Placeholder 2"/>
          <p:cNvSpPr txBox="1">
            <a:spLocks noGrp="1"/>
          </p:cNvSpPr>
          <p:nvPr>
            <p:ph type="body" idx="1"/>
          </p:nvPr>
        </p:nvSpPr>
        <p:spPr/>
        <p:txBody>
          <a:bodyPr/>
          <a:lstStyle/>
          <a:p>
            <a:r>
              <a:rPr lang="en-AU" dirty="0"/>
              <a:t>Primary prevention and community education</a:t>
            </a:r>
          </a:p>
          <a:p>
            <a:pPr lvl="1"/>
            <a:r>
              <a:rPr lang="en-AU" dirty="0"/>
              <a:t>Role modelling needs to be visible and led by community </a:t>
            </a:r>
            <a:r>
              <a:rPr lang="en-AU" dirty="0" smtClean="0"/>
              <a:t>leaders.</a:t>
            </a:r>
            <a:endParaRPr lang="en-AU" dirty="0"/>
          </a:p>
          <a:p>
            <a:pPr lvl="1"/>
            <a:r>
              <a:rPr lang="en-AU" dirty="0"/>
              <a:t>Violence need to be considered beyond physical and sexual lenses (e.g. non-physical, emotional, financial).</a:t>
            </a:r>
          </a:p>
          <a:p>
            <a:pPr lvl="1"/>
            <a:r>
              <a:rPr lang="en-AU" dirty="0"/>
              <a:t>There needs to be an open community discussion around family violence in the community to remove stigma.</a:t>
            </a:r>
          </a:p>
          <a:p>
            <a:pPr lvl="1"/>
            <a:r>
              <a:rPr lang="en-AU" dirty="0"/>
              <a:t>The whole of community needs to be educated around domestic, family and sexual violence. There needs to be a nationally agreed definition that goes beyond physical violence to enable this discussion.</a:t>
            </a:r>
          </a:p>
          <a:p>
            <a:pPr lvl="1"/>
            <a:r>
              <a:rPr lang="en-AU" dirty="0"/>
              <a:t>Awareness and culture change around domestic and family violence needs to occur beyond the classroom.</a:t>
            </a:r>
          </a:p>
          <a:p>
            <a:pPr lvl="1"/>
            <a:r>
              <a:rPr lang="en-AU" dirty="0"/>
              <a:t>Parents should be involved </a:t>
            </a:r>
            <a:r>
              <a:rPr lang="en-AU" dirty="0" smtClean="0"/>
              <a:t>in Respectful </a:t>
            </a:r>
            <a:r>
              <a:rPr lang="en-AU" dirty="0"/>
              <a:t>Relationships conversations - children are going home and discussing things they have learnt, with many parents not able to discuss with educated understanding.</a:t>
            </a:r>
          </a:p>
          <a:p>
            <a:endParaRPr lang="en-AU" dirty="0"/>
          </a:p>
          <a:p>
            <a:r>
              <a:rPr lang="en-AU" dirty="0"/>
              <a:t>Perpetrators</a:t>
            </a:r>
          </a:p>
          <a:p>
            <a:pPr lvl="1"/>
            <a:r>
              <a:rPr lang="en-AU" dirty="0"/>
              <a:t>We need to understand the underlying reasons behind perpetrator actions (e.g. differing attitudes within community groups).</a:t>
            </a:r>
          </a:p>
          <a:p>
            <a:pPr lvl="1"/>
            <a:r>
              <a:rPr lang="en-AU" dirty="0"/>
              <a:t>A review should be conducted around whether legal frameworks are responsive and fit for purpose to respond to domestic violence, and hold perpetrators accountable.</a:t>
            </a:r>
          </a:p>
        </p:txBody>
      </p:sp>
      <p:sp>
        <p:nvSpPr>
          <p:cNvPr id="154" name="Slide Number Placeholder 4"/>
          <p:cNvSpPr txBox="1">
            <a:spLocks noGrp="1"/>
          </p:cNvSpPr>
          <p:nvPr>
            <p:ph type="sldNum" sz="quarter" idx="2"/>
          </p:nvPr>
        </p:nvSpPr>
        <p:spPr/>
        <p:txBody>
          <a:bodyPr/>
          <a:lstStyle/>
          <a:p>
            <a:fld id="{86CB4B4D-7CA3-9044-876B-883B54F8677D}" type="slidenum">
              <a:rPr lang="en-AU" smtClean="0"/>
              <a:pPr/>
              <a:t>7</a:t>
            </a:fld>
            <a:endParaRPr lang="en-AU"/>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Title 1"/>
          <p:cNvSpPr txBox="1">
            <a:spLocks noGrp="1"/>
          </p:cNvSpPr>
          <p:nvPr>
            <p:ph type="title"/>
          </p:nvPr>
        </p:nvSpPr>
        <p:spPr>
          <a:xfrm>
            <a:off x="579267" y="3987307"/>
            <a:ext cx="6120002" cy="2160000"/>
          </a:xfrm>
          <a:prstGeom prst="rect">
            <a:avLst/>
          </a:prstGeom>
        </p:spPr>
        <p:txBody>
          <a:bodyPr/>
          <a:lstStyle/>
          <a:p>
            <a:r>
              <a:t>Priority actions</a:t>
            </a:r>
          </a:p>
        </p:txBody>
      </p:sp>
      <p:sp>
        <p:nvSpPr>
          <p:cNvPr id="157"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60" name="Title 1"/>
          <p:cNvSpPr txBox="1">
            <a:spLocks noGrp="1"/>
          </p:cNvSpPr>
          <p:nvPr>
            <p:ph type="title"/>
          </p:nvPr>
        </p:nvSpPr>
        <p:spPr/>
        <p:txBody>
          <a:bodyPr/>
          <a:lstStyle>
            <a:lvl1pPr defTabSz="886968">
              <a:defRPr sz="2328"/>
            </a:lvl1pPr>
          </a:lstStyle>
          <a:p>
            <a:r>
              <a:rPr lang="en-AU"/>
              <a:t>Priority actions</a:t>
            </a:r>
          </a:p>
        </p:txBody>
      </p:sp>
      <p:sp>
        <p:nvSpPr>
          <p:cNvPr id="161" name="Content Placeholder 2"/>
          <p:cNvSpPr txBox="1">
            <a:spLocks noGrp="1"/>
          </p:cNvSpPr>
          <p:nvPr>
            <p:ph type="body" sz="half" idx="1"/>
          </p:nvPr>
        </p:nvSpPr>
        <p:spPr/>
        <p:txBody>
          <a:bodyPr/>
          <a:lstStyle/>
          <a:p>
            <a:r>
              <a:rPr lang="en-AU" dirty="0"/>
              <a:t>Measurement and evaluation</a:t>
            </a:r>
          </a:p>
          <a:p>
            <a:pPr lvl="1"/>
            <a:r>
              <a:rPr lang="en-AU" dirty="0"/>
              <a:t>Measurable goals and targets for key result areas should be established under the National Plan and other jurisdictions’ plans.</a:t>
            </a:r>
          </a:p>
          <a:p>
            <a:pPr lvl="1"/>
            <a:r>
              <a:rPr lang="en-AU" dirty="0"/>
              <a:t>The National Plan needs to link to the Australian Government’s agreement to the United Nation’s Sustainable Development Goal to achieve gender equality.</a:t>
            </a:r>
          </a:p>
          <a:p>
            <a:r>
              <a:rPr lang="en-AU" dirty="0"/>
              <a:t>Workforce capability</a:t>
            </a:r>
          </a:p>
          <a:p>
            <a:pPr lvl="1"/>
            <a:r>
              <a:rPr lang="en-AU" dirty="0"/>
              <a:t>We need to expand trauma informed practice and the skills in delivering this across the workforce.</a:t>
            </a:r>
          </a:p>
          <a:p>
            <a:pPr lvl="1"/>
            <a:r>
              <a:rPr lang="en-AU" dirty="0"/>
              <a:t>Frontline workers need access to skill development and training in family violence (e.g. </a:t>
            </a:r>
            <a:r>
              <a:rPr lang="en-AU" dirty="0" smtClean="0"/>
              <a:t>police</a:t>
            </a:r>
            <a:r>
              <a:rPr lang="en-AU" dirty="0"/>
              <a:t>, schools, youth workers).</a:t>
            </a:r>
          </a:p>
          <a:p>
            <a:pPr lvl="1"/>
            <a:r>
              <a:rPr lang="en-AU" dirty="0"/>
              <a:t>More resources are required for early intervention to stop the escalating spiral (e.g. an after hours outreach family violence specialist service).</a:t>
            </a:r>
          </a:p>
          <a:p>
            <a:r>
              <a:rPr lang="en-AU" dirty="0"/>
              <a:t>Increased collaboration across government and the sector</a:t>
            </a:r>
          </a:p>
          <a:p>
            <a:pPr lvl="1"/>
            <a:r>
              <a:rPr lang="en-AU" dirty="0"/>
              <a:t>Continue to build on collaboration across sectors and levels of government.</a:t>
            </a:r>
          </a:p>
          <a:p>
            <a:pPr lvl="1"/>
            <a:r>
              <a:rPr lang="en-AU" dirty="0"/>
              <a:t>Leverage the successes of previous plans and initiatives by expanding the roll out and dissemination of materials across jurisdictions.</a:t>
            </a:r>
          </a:p>
          <a:p>
            <a:pPr lvl="1"/>
            <a:r>
              <a:rPr lang="en-AU" dirty="0"/>
              <a:t>Align the elements of the legal system to better support victims of family violence (e.g. the courts, state and Commonwealth agencies).</a:t>
            </a:r>
          </a:p>
        </p:txBody>
      </p:sp>
      <p:sp>
        <p:nvSpPr>
          <p:cNvPr id="162" name="Slide Number Placeholder 4"/>
          <p:cNvSpPr txBox="1">
            <a:spLocks noGrp="1"/>
          </p:cNvSpPr>
          <p:nvPr>
            <p:ph type="sldNum" sz="quarter" idx="2"/>
          </p:nvPr>
        </p:nvSpPr>
        <p:spPr/>
        <p:txBody>
          <a:bodyPr/>
          <a:lstStyle/>
          <a:p>
            <a:fld id="{86CB4B4D-7CA3-9044-876B-883B54F8677D}" type="slidenum">
              <a:rPr lang="en-AU" smtClean="0"/>
              <a:pPr/>
              <a:t>9</a:t>
            </a:fld>
            <a:endParaRPr lang="en-AU"/>
          </a:p>
        </p:txBody>
      </p:sp>
      <p:sp>
        <p:nvSpPr>
          <p:cNvPr id="5" name="Text Placeholder 4">
            <a:extLst>
              <a:ext uri="{FF2B5EF4-FFF2-40B4-BE49-F238E27FC236}">
                <a16:creationId xmlns:a16="http://schemas.microsoft.com/office/drawing/2014/main" id="{1E95167F-20E1-4EC9-AE4C-77D0FA7B2EA1}"/>
              </a:ext>
            </a:extLst>
          </p:cNvPr>
          <p:cNvSpPr>
            <a:spLocks noGrp="1"/>
          </p:cNvSpPr>
          <p:nvPr>
            <p:ph type="body" sz="half" idx="10"/>
          </p:nvPr>
        </p:nvSpPr>
        <p:spPr/>
        <p:txBody>
          <a:bodyPr/>
          <a:lstStyle/>
          <a:p>
            <a:r>
              <a:rPr lang="en-AU" dirty="0"/>
              <a:t>Integrated service system</a:t>
            </a:r>
          </a:p>
          <a:p>
            <a:pPr lvl="1"/>
            <a:r>
              <a:rPr lang="en-AU" dirty="0"/>
              <a:t>An integrated strategy for perpetrator accountability is needed, including the provision of wrap around services.</a:t>
            </a:r>
          </a:p>
          <a:p>
            <a:pPr lvl="1"/>
            <a:r>
              <a:rPr lang="en-AU" dirty="0"/>
              <a:t>Referral pathway should be improved through the expansion of resources (i.e. having places to refer to).</a:t>
            </a:r>
          </a:p>
          <a:p>
            <a:pPr lvl="1"/>
            <a:r>
              <a:rPr lang="en-AU" dirty="0"/>
              <a:t>Crisis services should provide opportunities for outreach, including counselling for mental health issues, and addressing alcohol and other drug abuse.</a:t>
            </a:r>
          </a:p>
          <a:p>
            <a:pPr lvl="1"/>
            <a:r>
              <a:rPr lang="en-AU" dirty="0"/>
              <a:t>Case management and wrap around support is needed for people with complex needs.</a:t>
            </a:r>
          </a:p>
          <a:p>
            <a:r>
              <a:rPr lang="en-AU" dirty="0"/>
              <a:t>Primary prevention</a:t>
            </a:r>
          </a:p>
          <a:p>
            <a:pPr lvl="1"/>
            <a:r>
              <a:rPr lang="en-AU" dirty="0"/>
              <a:t>There should be programs in all schools to address harmful sexual behaviour.</a:t>
            </a:r>
          </a:p>
          <a:p>
            <a:pPr lvl="1"/>
            <a:r>
              <a:rPr lang="en-AU" dirty="0"/>
              <a:t>More community education is needed around family violence, including non-physical forms.</a:t>
            </a:r>
          </a:p>
          <a:p>
            <a:pPr lvl="1"/>
            <a:r>
              <a:rPr lang="en-AU" dirty="0"/>
              <a:t>There should be discussions with children and young people that combat normalisation of violence and gender inequality, and build resilience.</a:t>
            </a:r>
          </a:p>
          <a:p>
            <a:pPr lvl="1"/>
            <a:r>
              <a:rPr lang="en-AU" dirty="0"/>
              <a:t>All industries and sectors should have strategies to enact funded primary prevention activities.</a:t>
            </a:r>
          </a:p>
        </p:txBody>
      </p:sp>
    </p:spTree>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Calibri"/>
        <a:ea typeface="Calibri"/>
        <a:cs typeface="Calibri"/>
      </a:majorFont>
      <a:minorFont>
        <a:latin typeface="Helvetica"/>
        <a:ea typeface="Helvetica"/>
        <a:cs typeface="Helvetica"/>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Calibri"/>
        <a:ea typeface="Calibri"/>
        <a:cs typeface="Calibri"/>
      </a:majorFont>
      <a:minorFont>
        <a:latin typeface="Helvetica"/>
        <a:ea typeface="Helvetica"/>
        <a:cs typeface="Helvetica"/>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32</TotalTime>
  <Words>1396</Words>
  <Application>Microsoft Office PowerPoint</Application>
  <PresentationFormat>On-screen Show (4:3)</PresentationFormat>
  <Paragraphs>110</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Key themes</vt:lpstr>
      <vt:lpstr>Key themes</vt:lpstr>
      <vt:lpstr>Key themes</vt:lpstr>
      <vt:lpstr>Key themes</vt:lpstr>
      <vt:lpstr>Priority actions</vt:lpstr>
      <vt:lpstr>Priority actions</vt:lpstr>
      <vt:lpstr>Priority actions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Wai Ko</dc:creator>
  <cp:lastModifiedBy>PATTERSON, Alex</cp:lastModifiedBy>
  <cp:revision>11</cp:revision>
  <dcterms:modified xsi:type="dcterms:W3CDTF">2018-09-28T02:31:28Z</dcterms:modified>
</cp:coreProperties>
</file>