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2"/>
    <p:sldId id="271" r:id="rId3"/>
    <p:sldId id="273" r:id="rId4"/>
    <p:sldId id="270" r:id="rId5"/>
    <p:sldId id="260" r:id="rId6"/>
    <p:sldId id="266" r:id="rId7"/>
    <p:sldId id="267" r:id="rId8"/>
    <p:sldId id="268" r:id="rId9"/>
    <p:sldId id="264" r:id="rId10"/>
    <p:sldId id="265" r:id="rId11"/>
    <p:sldId id="269" r:id="rId12"/>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E8CB"/>
          </a:solidFill>
        </a:fill>
      </a:tcStyle>
    </a:wholeTbl>
    <a:band2H>
      <a:tcTxStyle/>
      <a:tcStyle>
        <a:tcBdr/>
        <a:fill>
          <a:solidFill>
            <a:srgbClr val="EBF4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0D4"/>
          </a:solidFill>
        </a:fill>
      </a:tcStyle>
    </a:wholeTbl>
    <a:band2H>
      <a:tcTxStyle/>
      <a:tcStyle>
        <a:tcBdr/>
        <a:fill>
          <a:solidFill>
            <a:srgbClr val="E6E9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CBCC"/>
          </a:solidFill>
        </a:fill>
      </a:tcStyle>
    </a:wholeTbl>
    <a:band2H>
      <a:tcTxStyle/>
      <a:tcStyle>
        <a:tcBdr/>
        <a:fill>
          <a:solidFill>
            <a:srgbClr val="F0E7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AD5"/>
          </a:solidFill>
        </a:fill>
      </a:tcStyle>
    </a:wholeTbl>
    <a:band2H>
      <a:tcTxStyle/>
      <a:tcStyle>
        <a:tcBdr/>
        <a:fill>
          <a:solidFill>
            <a:srgbClr val="E8E6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9"/>
    <p:restoredTop sz="94599"/>
  </p:normalViewPr>
  <p:slideViewPr>
    <p:cSldViewPr snapToGrid="0" snapToObjects="1" showGuides="1">
      <p:cViewPr varScale="1">
        <p:scale>
          <a:sx n="109" d="100"/>
          <a:sy n="109" d="100"/>
        </p:scale>
        <p:origin x="16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0" name="Shape 120"/>
          <p:cNvSpPr>
            <a:spLocks noGrp="1" noRot="1" noChangeAspect="1"/>
          </p:cNvSpPr>
          <p:nvPr>
            <p:ph type="sldImg"/>
          </p:nvPr>
        </p:nvSpPr>
        <p:spPr>
          <a:xfrm>
            <a:off x="1143000" y="685800"/>
            <a:ext cx="4572000" cy="3429000"/>
          </a:xfrm>
          <a:prstGeom prst="rect">
            <a:avLst/>
          </a:prstGeom>
        </p:spPr>
        <p:txBody>
          <a:bodyPr/>
          <a:lstStyle/>
          <a:p>
            <a:endParaRPr/>
          </a:p>
        </p:txBody>
      </p:sp>
      <p:sp>
        <p:nvSpPr>
          <p:cNvPr id="121" name="Shape 12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2" name="Picture 7" descr="Picture 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Title Text"/>
          <p:cNvSpPr txBox="1">
            <a:spLocks noGrp="1"/>
          </p:cNvSpPr>
          <p:nvPr>
            <p:ph type="title"/>
          </p:nvPr>
        </p:nvSpPr>
        <p:spPr>
          <a:xfrm>
            <a:off x="579267" y="3429000"/>
            <a:ext cx="6120002" cy="1081384"/>
          </a:xfrm>
          <a:prstGeom prst="rect">
            <a:avLst/>
          </a:prstGeom>
        </p:spPr>
        <p:txBody>
          <a:bodyPr/>
          <a:lstStyle>
            <a:lvl1pPr>
              <a:defRPr sz="4400">
                <a:solidFill>
                  <a:srgbClr val="FFFFFF"/>
                </a:solidFill>
              </a:defRPr>
            </a:lvl1pPr>
          </a:lstStyle>
          <a:p>
            <a:r>
              <a:t>Title Text</a:t>
            </a:r>
          </a:p>
        </p:txBody>
      </p:sp>
      <p:sp>
        <p:nvSpPr>
          <p:cNvPr id="14" name="Body Level One…"/>
          <p:cNvSpPr txBox="1">
            <a:spLocks noGrp="1"/>
          </p:cNvSpPr>
          <p:nvPr>
            <p:ph type="body" sz="quarter" idx="1"/>
          </p:nvPr>
        </p:nvSpPr>
        <p:spPr>
          <a:xfrm>
            <a:off x="579267" y="4562388"/>
            <a:ext cx="6120002" cy="1080001"/>
          </a:xfrm>
          <a:prstGeom prst="rect">
            <a:avLst/>
          </a:prstGeom>
        </p:spPr>
        <p:txBody>
          <a:bodyPr/>
          <a:lstStyle>
            <a:lvl1pPr>
              <a:spcBef>
                <a:spcPts val="0"/>
              </a:spcBef>
              <a:defRPr sz="1600">
                <a:solidFill>
                  <a:srgbClr val="FFFFFF"/>
                </a:solidFill>
                <a:latin typeface="Georgia"/>
                <a:ea typeface="Georgia"/>
                <a:cs typeface="Georgia"/>
                <a:sym typeface="Georgia"/>
              </a:defRPr>
            </a:lvl1pPr>
            <a:lvl2pPr marL="0" indent="457200">
              <a:spcBef>
                <a:spcPts val="0"/>
              </a:spcBef>
              <a:buSzTx/>
              <a:buNone/>
              <a:defRPr sz="1600">
                <a:solidFill>
                  <a:srgbClr val="FFFFFF"/>
                </a:solidFill>
                <a:latin typeface="Georgia"/>
                <a:ea typeface="Georgia"/>
                <a:cs typeface="Georgia"/>
                <a:sym typeface="Georgia"/>
              </a:defRPr>
            </a:lvl2pPr>
            <a:lvl3pPr marL="0" indent="914400">
              <a:spcBef>
                <a:spcPts val="0"/>
              </a:spcBef>
              <a:buSzTx/>
              <a:buNone/>
              <a:defRPr sz="1600">
                <a:solidFill>
                  <a:srgbClr val="FFFFFF"/>
                </a:solidFill>
                <a:latin typeface="Georgia"/>
                <a:ea typeface="Georgia"/>
                <a:cs typeface="Georgia"/>
                <a:sym typeface="Georgia"/>
              </a:defRPr>
            </a:lvl3pPr>
            <a:lvl4pPr indent="1371600">
              <a:spcBef>
                <a:spcPts val="0"/>
              </a:spcBef>
              <a:defRPr sz="1600">
                <a:solidFill>
                  <a:srgbClr val="FFFFFF"/>
                </a:solidFill>
                <a:latin typeface="Georgia"/>
                <a:ea typeface="Georgia"/>
                <a:cs typeface="Georgia"/>
                <a:sym typeface="Georgia"/>
              </a:defRPr>
            </a:lvl4pPr>
            <a:lvl5pPr indent="1828800">
              <a:spcBef>
                <a:spcPts val="0"/>
              </a:spcBef>
              <a:defRPr sz="1600">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pic>
        <p:nvPicPr>
          <p:cNvPr id="22" name="Picture 8" descr="Picture 8"/>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23" name="Title Text"/>
          <p:cNvSpPr txBox="1">
            <a:spLocks noGrp="1"/>
          </p:cNvSpPr>
          <p:nvPr>
            <p:ph type="title"/>
          </p:nvPr>
        </p:nvSpPr>
        <p:spPr>
          <a:xfrm>
            <a:off x="579267" y="3987307"/>
            <a:ext cx="6120002" cy="2160000"/>
          </a:xfrm>
          <a:prstGeom prst="rect">
            <a:avLst/>
          </a:prstGeom>
        </p:spPr>
        <p:txBody>
          <a:bodyPr/>
          <a:lstStyle>
            <a:lvl1pPr>
              <a:defRPr sz="4400">
                <a:solidFill>
                  <a:srgbClr val="000000"/>
                </a:solidFill>
              </a:defRPr>
            </a:lvl1pPr>
          </a:lstStyle>
          <a:p>
            <a:r>
              <a:t>Title Text</a:t>
            </a:r>
          </a:p>
        </p:txBody>
      </p:sp>
      <p:sp>
        <p:nvSpPr>
          <p:cNvPr id="2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Quote/Breakout">
    <p:spTree>
      <p:nvGrpSpPr>
        <p:cNvPr id="1" name=""/>
        <p:cNvGrpSpPr/>
        <p:nvPr/>
      </p:nvGrpSpPr>
      <p:grpSpPr>
        <a:xfrm>
          <a:off x="0" y="0"/>
          <a:ext cx="0" cy="0"/>
          <a:chOff x="0" y="0"/>
          <a:chExt cx="0" cy="0"/>
        </a:xfrm>
      </p:grpSpPr>
      <p:sp>
        <p:nvSpPr>
          <p:cNvPr id="40" name="Rectangle 7"/>
          <p:cNvSpPr/>
          <p:nvPr/>
        </p:nvSpPr>
        <p:spPr>
          <a:xfrm>
            <a:off x="0" y="-21601"/>
            <a:ext cx="9144000" cy="6879602"/>
          </a:xfrm>
          <a:prstGeom prst="rect">
            <a:avLst/>
          </a:prstGeom>
          <a:solidFill>
            <a:srgbClr val="C2E189"/>
          </a:solidFill>
          <a:ln w="12700">
            <a:miter lim="400000"/>
          </a:ln>
        </p:spPr>
        <p:txBody>
          <a:bodyPr lIns="45719" rIns="45719" anchor="ctr"/>
          <a:lstStyle/>
          <a:p>
            <a:pPr algn="ctr">
              <a:defRPr>
                <a:solidFill>
                  <a:srgbClr val="FFFFFF"/>
                </a:solidFill>
              </a:defRPr>
            </a:pPr>
            <a:endParaRPr/>
          </a:p>
        </p:txBody>
      </p:sp>
      <p:sp>
        <p:nvSpPr>
          <p:cNvPr id="41" name="Title Text"/>
          <p:cNvSpPr txBox="1">
            <a:spLocks noGrp="1"/>
          </p:cNvSpPr>
          <p:nvPr>
            <p:ph type="title"/>
          </p:nvPr>
        </p:nvSpPr>
        <p:spPr>
          <a:xfrm>
            <a:off x="579267" y="720313"/>
            <a:ext cx="7200002" cy="5164550"/>
          </a:xfrm>
          <a:prstGeom prst="rect">
            <a:avLst/>
          </a:prstGeom>
        </p:spPr>
        <p:txBody>
          <a:bodyPr/>
          <a:lstStyle>
            <a:lvl1pPr>
              <a:lnSpc>
                <a:spcPct val="110000"/>
              </a:lnSpc>
              <a:defRPr sz="4000" i="1"/>
            </a:lvl1pPr>
          </a:lstStyle>
          <a:p>
            <a:r>
              <a:t>Title Text</a:t>
            </a:r>
          </a:p>
        </p:txBody>
      </p:sp>
      <p:sp>
        <p:nvSpPr>
          <p:cNvPr id="42"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lumns">
    <p:spTree>
      <p:nvGrpSpPr>
        <p:cNvPr id="1" name=""/>
        <p:cNvGrpSpPr/>
        <p:nvPr/>
      </p:nvGrpSpPr>
      <p:grpSpPr>
        <a:xfrm>
          <a:off x="0" y="0"/>
          <a:ext cx="0" cy="0"/>
          <a:chOff x="0" y="0"/>
          <a:chExt cx="0" cy="0"/>
        </a:xfrm>
      </p:grpSpPr>
      <p:sp>
        <p:nvSpPr>
          <p:cNvPr id="59" name="Title Text"/>
          <p:cNvSpPr txBox="1">
            <a:spLocks noGrp="1"/>
          </p:cNvSpPr>
          <p:nvPr>
            <p:ph type="title"/>
          </p:nvPr>
        </p:nvSpPr>
        <p:spPr>
          <a:prstGeom prst="rect">
            <a:avLst/>
          </a:prstGeom>
        </p:spPr>
        <p:txBody>
          <a:bodyPr/>
          <a:lstStyle/>
          <a:p>
            <a:r>
              <a:t>Title Text</a:t>
            </a:r>
          </a:p>
        </p:txBody>
      </p:sp>
      <p:sp>
        <p:nvSpPr>
          <p:cNvPr id="60" name="Body Level One…"/>
          <p:cNvSpPr txBox="1">
            <a:spLocks noGrp="1"/>
          </p:cNvSpPr>
          <p:nvPr>
            <p:ph type="body" sz="half" idx="1"/>
          </p:nvPr>
        </p:nvSpPr>
        <p:spPr>
          <a:xfrm>
            <a:off x="585926"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 name="Body Level One…">
            <a:extLst>
              <a:ext uri="{FF2B5EF4-FFF2-40B4-BE49-F238E27FC236}">
                <a16:creationId xmlns:a16="http://schemas.microsoft.com/office/drawing/2014/main" id="{07CB950D-197F-4F31-8081-2E95CA31E5A6}"/>
              </a:ext>
            </a:extLst>
          </p:cNvPr>
          <p:cNvSpPr txBox="1">
            <a:spLocks noGrp="1"/>
          </p:cNvSpPr>
          <p:nvPr>
            <p:ph type="body" sz="half" idx="10"/>
          </p:nvPr>
        </p:nvSpPr>
        <p:spPr>
          <a:xfrm>
            <a:off x="4768461"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1_Two Columns">
    <p:spTree>
      <p:nvGrpSpPr>
        <p:cNvPr id="1" name=""/>
        <p:cNvGrpSpPr/>
        <p:nvPr/>
      </p:nvGrpSpPr>
      <p:grpSpPr>
        <a:xfrm>
          <a:off x="0" y="0"/>
          <a:ext cx="0" cy="0"/>
          <a:chOff x="0" y="0"/>
          <a:chExt cx="0" cy="0"/>
        </a:xfrm>
      </p:grpSpPr>
      <p:sp>
        <p:nvSpPr>
          <p:cNvPr id="68" name="Title Text"/>
          <p:cNvSpPr txBox="1">
            <a:spLocks noGrp="1"/>
          </p:cNvSpPr>
          <p:nvPr>
            <p:ph type="title"/>
          </p:nvPr>
        </p:nvSpPr>
        <p:spPr>
          <a:prstGeom prst="rect">
            <a:avLst/>
          </a:prstGeom>
        </p:spPr>
        <p:txBody>
          <a:bodyPr/>
          <a:lstStyle/>
          <a:p>
            <a:r>
              <a:t>Title Text</a:t>
            </a:r>
          </a:p>
        </p:txBody>
      </p:sp>
      <p:sp>
        <p:nvSpPr>
          <p:cNvPr id="69"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6"/>
          <p:cNvSpPr/>
          <p:nvPr/>
        </p:nvSpPr>
        <p:spPr>
          <a:xfrm>
            <a:off x="0" y="6385835"/>
            <a:ext cx="9144000" cy="472165"/>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3" name="Title Text"/>
          <p:cNvSpPr txBox="1">
            <a:spLocks noGrp="1"/>
          </p:cNvSpPr>
          <p:nvPr>
            <p:ph type="title"/>
          </p:nvPr>
        </p:nvSpPr>
        <p:spPr>
          <a:xfrm>
            <a:off x="585926" y="472165"/>
            <a:ext cx="7972149" cy="3298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Title Text</a:t>
            </a:r>
          </a:p>
        </p:txBody>
      </p:sp>
      <p:sp>
        <p:nvSpPr>
          <p:cNvPr id="4" name="Body Level One…"/>
          <p:cNvSpPr txBox="1">
            <a:spLocks noGrp="1"/>
          </p:cNvSpPr>
          <p:nvPr>
            <p:ph type="body" idx="1"/>
          </p:nvPr>
        </p:nvSpPr>
        <p:spPr>
          <a:xfrm>
            <a:off x="585926" y="1125687"/>
            <a:ext cx="7972149" cy="50032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 name="Slide Number"/>
          <p:cNvSpPr txBox="1">
            <a:spLocks noGrp="1"/>
          </p:cNvSpPr>
          <p:nvPr>
            <p:ph type="sldNum" sz="quarter" idx="2"/>
          </p:nvPr>
        </p:nvSpPr>
        <p:spPr>
          <a:xfrm>
            <a:off x="8594521" y="6541661"/>
            <a:ext cx="131968" cy="127001"/>
          </a:xfrm>
          <a:prstGeom prst="rect">
            <a:avLst/>
          </a:prstGeom>
          <a:ln w="12700">
            <a:miter lim="400000"/>
          </a:ln>
        </p:spPr>
        <p:txBody>
          <a:bodyPr wrap="none" lIns="0" tIns="0" rIns="0" bIns="0" anchor="ctr">
            <a:spAutoFit/>
          </a:bodyPr>
          <a:lstStyle>
            <a:lvl1pPr algn="r">
              <a:defRPr sz="900">
                <a:solidFill>
                  <a:srgbClr val="FFFFFF"/>
                </a:solidFill>
                <a:latin typeface="Georgia"/>
                <a:ea typeface="Georgia"/>
                <a:cs typeface="Georgia"/>
                <a:sym typeface="Georgi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spd="med"/>
  <p:txStyles>
    <p:titleStyle>
      <a:lvl1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1pPr>
      <a:lvl2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2pPr>
      <a:lvl3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3pPr>
      <a:lvl4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4pPr>
      <a:lvl5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5pPr>
      <a:lvl6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6pPr>
      <a:lvl7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7pPr>
      <a:lvl8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8pPr>
      <a:lvl9pPr marL="0" marR="0" indent="0" algn="l" defTabSz="914400" rtl="0" latinLnBrk="0">
        <a:lnSpc>
          <a:spcPct val="80000"/>
        </a:lnSpc>
        <a:spcBef>
          <a:spcPts val="0"/>
        </a:spcBef>
        <a:spcAft>
          <a:spcPts val="0"/>
        </a:spcAft>
        <a:buClrTx/>
        <a:buSzTx/>
        <a:buFontTx/>
        <a:buNone/>
        <a:tabLst/>
        <a:defRPr sz="3600" b="0" i="0" u="none" strike="noStrike" cap="none" spc="0" baseline="0">
          <a:ln>
            <a:noFill/>
          </a:ln>
          <a:solidFill>
            <a:schemeClr val="accent5"/>
          </a:solidFill>
          <a:uFillTx/>
          <a:latin typeface="Georgia"/>
          <a:ea typeface="Georgia"/>
          <a:cs typeface="Georgia"/>
          <a:sym typeface="Georgia"/>
        </a:defRPr>
      </a:lvl9pPr>
    </p:titleStyle>
    <p:bodyStyle>
      <a:lvl1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1pPr>
      <a:lvl2pPr marL="5962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2pPr>
      <a:lvl3pPr marL="8629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3pPr>
      <a:lvl4pPr marL="0" marR="0" indent="8080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4pPr>
      <a:lvl5pPr marL="0" marR="0" indent="10747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5pPr>
      <a:lvl6pPr marL="24231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6pPr>
      <a:lvl7pPr marL="28803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7pPr>
      <a:lvl8pPr marL="33375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8pPr>
      <a:lvl9pPr marL="37947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1pPr>
      <a:lvl2pPr marL="0" marR="0" indent="457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2pPr>
      <a:lvl3pPr marL="0" marR="0" indent="914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3pPr>
      <a:lvl4pPr marL="0" marR="0" indent="1371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4pPr>
      <a:lvl5pPr marL="0" marR="0" indent="18288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5pPr>
      <a:lvl6pPr marL="0" marR="0" indent="22860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6pPr>
      <a:lvl7pPr marL="0" marR="0" indent="2743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7pPr>
      <a:lvl8pPr marL="0" marR="0" indent="3200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8pPr>
      <a:lvl9pPr marL="0" marR="0" indent="3657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Title 1"/>
          <p:cNvSpPr txBox="1"/>
          <p:nvPr/>
        </p:nvSpPr>
        <p:spPr>
          <a:xfrm>
            <a:off x="467543" y="3356991"/>
            <a:ext cx="6120002" cy="1143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lnSpc>
                <a:spcPct val="80000"/>
              </a:lnSpc>
              <a:defRPr sz="4400">
                <a:solidFill>
                  <a:srgbClr val="FFFFFF"/>
                </a:solidFill>
                <a:latin typeface="Georgia"/>
                <a:ea typeface="Georgia"/>
                <a:cs typeface="Georgia"/>
                <a:sym typeface="Georgia"/>
              </a:defRPr>
            </a:lvl1pPr>
          </a:lstStyle>
          <a:p>
            <a:r>
              <a:t>Darwin Consultation Summary</a:t>
            </a:r>
          </a:p>
        </p:txBody>
      </p:sp>
      <p:sp>
        <p:nvSpPr>
          <p:cNvPr id="124" name="Subtitle 2"/>
          <p:cNvSpPr txBox="1"/>
          <p:nvPr/>
        </p:nvSpPr>
        <p:spPr>
          <a:xfrm>
            <a:off x="467543" y="4490380"/>
            <a:ext cx="6120002" cy="965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sz="1600" b="1">
                <a:solidFill>
                  <a:srgbClr val="FFFFFF"/>
                </a:solidFill>
                <a:latin typeface="Georgia"/>
                <a:ea typeface="Georgia"/>
                <a:cs typeface="Georgia"/>
                <a:sym typeface="Georgia"/>
              </a:defRPr>
            </a:pPr>
            <a:r>
              <a:t>Fourth Action Plan of the </a:t>
            </a:r>
            <a:r>
              <a:rPr i="1"/>
              <a:t>National Plan to Reduce Violence against Women and their Children 2010-2022</a:t>
            </a:r>
          </a:p>
          <a:p>
            <a:pPr>
              <a:defRPr sz="1600" b="1">
                <a:solidFill>
                  <a:srgbClr val="FFFFFF"/>
                </a:solidFill>
                <a:latin typeface="Georgia"/>
                <a:ea typeface="Georgia"/>
                <a:cs typeface="Georgia"/>
                <a:sym typeface="Georgia"/>
              </a:defRPr>
            </a:pPr>
            <a:endParaRPr i="1"/>
          </a:p>
          <a:p>
            <a:pPr>
              <a:defRPr sz="1600" b="1">
                <a:solidFill>
                  <a:srgbClr val="FFFFFF"/>
                </a:solidFill>
                <a:latin typeface="Georgia"/>
                <a:ea typeface="Georgia"/>
                <a:cs typeface="Georgia"/>
                <a:sym typeface="Georgia"/>
              </a:defRPr>
            </a:pPr>
            <a:r>
              <a:t>Summary of Consultation - 03 September 2018</a:t>
            </a:r>
          </a:p>
        </p:txBody>
      </p:sp>
      <p:sp>
        <p:nvSpPr>
          <p:cNvPr id="4" name="Rectangle 3">
            <a:extLst>
              <a:ext uri="{FF2B5EF4-FFF2-40B4-BE49-F238E27FC236}">
                <a16:creationId xmlns:a16="http://schemas.microsoft.com/office/drawing/2014/main" id="{48249D4C-8353-45A4-B8E3-812ABD587AF3}"/>
              </a:ext>
            </a:extLst>
          </p:cNvPr>
          <p:cNvSpPr/>
          <p:nvPr/>
        </p:nvSpPr>
        <p:spPr>
          <a:xfrm>
            <a:off x="2132613" y="6086651"/>
            <a:ext cx="3835515" cy="400110"/>
          </a:xfrm>
          <a:prstGeom prst="rect">
            <a:avLst/>
          </a:prstGeom>
        </p:spPr>
        <p:txBody>
          <a:bodyPr wrap="square">
            <a:spAutoFit/>
          </a:bodyPr>
          <a:lstStyle/>
          <a:p>
            <a:pPr>
              <a:defRPr b="0"/>
            </a:pPr>
            <a:r>
              <a:rPr lang="en-AU" sz="1000" dirty="0">
                <a:solidFill>
                  <a:schemeClr val="bg1"/>
                </a:solidFill>
              </a:rPr>
              <a:t>Community engagement workshops facilitated by ThinkPlace, and report written in collaboration between ThinkPlace and DSS.</a:t>
            </a:r>
          </a:p>
        </p:txBody>
      </p:sp>
      <p:grpSp>
        <p:nvGrpSpPr>
          <p:cNvPr id="5" name="Group 112">
            <a:extLst>
              <a:ext uri="{FF2B5EF4-FFF2-40B4-BE49-F238E27FC236}">
                <a16:creationId xmlns:a16="http://schemas.microsoft.com/office/drawing/2014/main" id="{A3C8A352-F7DC-4B13-8931-036AED31AED7}"/>
              </a:ext>
            </a:extLst>
          </p:cNvPr>
          <p:cNvGrpSpPr>
            <a:grpSpLocks noChangeAspect="1"/>
          </p:cNvGrpSpPr>
          <p:nvPr/>
        </p:nvGrpSpPr>
        <p:grpSpPr bwMode="auto">
          <a:xfrm>
            <a:off x="467543" y="6115030"/>
            <a:ext cx="1331845" cy="295966"/>
            <a:chOff x="632" y="2931"/>
            <a:chExt cx="1602" cy="356"/>
          </a:xfrm>
        </p:grpSpPr>
        <p:sp>
          <p:nvSpPr>
            <p:cNvPr id="6" name="AutoShape 111">
              <a:extLst>
                <a:ext uri="{FF2B5EF4-FFF2-40B4-BE49-F238E27FC236}">
                  <a16:creationId xmlns:a16="http://schemas.microsoft.com/office/drawing/2014/main" id="{B2ADACE3-E129-4C41-A34C-D1E9B9D3A51F}"/>
                </a:ext>
              </a:extLst>
            </p:cNvPr>
            <p:cNvSpPr>
              <a:spLocks noChangeAspect="1" noChangeArrowheads="1" noTextEdit="1"/>
            </p:cNvSpPr>
            <p:nvPr/>
          </p:nvSpPr>
          <p:spPr bwMode="auto">
            <a:xfrm>
              <a:off x="632" y="2931"/>
              <a:ext cx="1602"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 name="Freeform 113">
              <a:extLst>
                <a:ext uri="{FF2B5EF4-FFF2-40B4-BE49-F238E27FC236}">
                  <a16:creationId xmlns:a16="http://schemas.microsoft.com/office/drawing/2014/main" id="{BF2E731A-5C5B-46A6-9B31-682BEB6C82C4}"/>
                </a:ext>
              </a:extLst>
            </p:cNvPr>
            <p:cNvSpPr>
              <a:spLocks/>
            </p:cNvSpPr>
            <p:nvPr/>
          </p:nvSpPr>
          <p:spPr bwMode="auto">
            <a:xfrm>
              <a:off x="745" y="2932"/>
              <a:ext cx="159" cy="139"/>
            </a:xfrm>
            <a:custGeom>
              <a:avLst/>
              <a:gdLst>
                <a:gd name="T0" fmla="*/ 137 w 137"/>
                <a:gd name="T1" fmla="*/ 69 h 119"/>
                <a:gd name="T2" fmla="*/ 68 w 137"/>
                <a:gd name="T3" fmla="*/ 0 h 119"/>
                <a:gd name="T4" fmla="*/ 0 w 137"/>
                <a:gd name="T5" fmla="*/ 69 h 119"/>
                <a:gd name="T6" fmla="*/ 0 w 137"/>
                <a:gd name="T7" fmla="*/ 119 h 119"/>
                <a:gd name="T8" fmla="*/ 68 w 137"/>
                <a:gd name="T9" fmla="*/ 79 h 119"/>
                <a:gd name="T10" fmla="*/ 137 w 137"/>
                <a:gd name="T11" fmla="*/ 119 h 119"/>
                <a:gd name="T12" fmla="*/ 137 w 137"/>
                <a:gd name="T13" fmla="*/ 6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137" y="69"/>
                  </a:moveTo>
                  <a:cubicBezTo>
                    <a:pt x="137" y="31"/>
                    <a:pt x="106" y="0"/>
                    <a:pt x="68" y="0"/>
                  </a:cubicBezTo>
                  <a:cubicBezTo>
                    <a:pt x="30" y="0"/>
                    <a:pt x="0" y="31"/>
                    <a:pt x="0" y="69"/>
                  </a:cubicBezTo>
                  <a:cubicBezTo>
                    <a:pt x="0" y="119"/>
                    <a:pt x="0" y="119"/>
                    <a:pt x="0" y="119"/>
                  </a:cubicBezTo>
                  <a:cubicBezTo>
                    <a:pt x="68" y="79"/>
                    <a:pt x="68" y="79"/>
                    <a:pt x="68" y="79"/>
                  </a:cubicBezTo>
                  <a:cubicBezTo>
                    <a:pt x="137" y="119"/>
                    <a:pt x="137" y="119"/>
                    <a:pt x="137" y="119"/>
                  </a:cubicBezTo>
                  <a:lnTo>
                    <a:pt x="137" y="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 name="Freeform 114">
              <a:extLst>
                <a:ext uri="{FF2B5EF4-FFF2-40B4-BE49-F238E27FC236}">
                  <a16:creationId xmlns:a16="http://schemas.microsoft.com/office/drawing/2014/main" id="{CD886D4A-57D9-481C-BD09-A2CF3C4742EA}"/>
                </a:ext>
              </a:extLst>
            </p:cNvPr>
            <p:cNvSpPr>
              <a:spLocks/>
            </p:cNvSpPr>
            <p:nvPr/>
          </p:nvSpPr>
          <p:spPr bwMode="auto">
            <a:xfrm>
              <a:off x="846" y="3109"/>
              <a:ext cx="171" cy="180"/>
            </a:xfrm>
            <a:custGeom>
              <a:avLst/>
              <a:gdLst>
                <a:gd name="T0" fmla="*/ 144 w 148"/>
                <a:gd name="T1" fmla="*/ 66 h 155"/>
                <a:gd name="T2" fmla="*/ 112 w 148"/>
                <a:gd name="T3" fmla="*/ 25 h 155"/>
                <a:gd name="T4" fmla="*/ 68 w 148"/>
                <a:gd name="T5" fmla="*/ 0 h 155"/>
                <a:gd name="T6" fmla="*/ 68 w 148"/>
                <a:gd name="T7" fmla="*/ 79 h 155"/>
                <a:gd name="T8" fmla="*/ 0 w 148"/>
                <a:gd name="T9" fmla="*/ 118 h 155"/>
                <a:gd name="T10" fmla="*/ 43 w 148"/>
                <a:gd name="T11" fmla="*/ 143 h 155"/>
                <a:gd name="T12" fmla="*/ 95 w 148"/>
                <a:gd name="T13" fmla="*/ 150 h 155"/>
                <a:gd name="T14" fmla="*/ 137 w 148"/>
                <a:gd name="T15" fmla="*/ 118 h 155"/>
                <a:gd name="T16" fmla="*/ 144 w 148"/>
                <a:gd name="T17" fmla="*/ 6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144" y="66"/>
                  </a:moveTo>
                  <a:cubicBezTo>
                    <a:pt x="139" y="49"/>
                    <a:pt x="128" y="34"/>
                    <a:pt x="112" y="25"/>
                  </a:cubicBezTo>
                  <a:cubicBezTo>
                    <a:pt x="68" y="0"/>
                    <a:pt x="68" y="0"/>
                    <a:pt x="68" y="0"/>
                  </a:cubicBezTo>
                  <a:cubicBezTo>
                    <a:pt x="68" y="79"/>
                    <a:pt x="68" y="79"/>
                    <a:pt x="68" y="79"/>
                  </a:cubicBezTo>
                  <a:cubicBezTo>
                    <a:pt x="0" y="118"/>
                    <a:pt x="0" y="118"/>
                    <a:pt x="0" y="118"/>
                  </a:cubicBezTo>
                  <a:cubicBezTo>
                    <a:pt x="43" y="143"/>
                    <a:pt x="43" y="143"/>
                    <a:pt x="43" y="143"/>
                  </a:cubicBezTo>
                  <a:cubicBezTo>
                    <a:pt x="59" y="152"/>
                    <a:pt x="78" y="155"/>
                    <a:pt x="95" y="150"/>
                  </a:cubicBezTo>
                  <a:cubicBezTo>
                    <a:pt x="113" y="145"/>
                    <a:pt x="128" y="134"/>
                    <a:pt x="137" y="118"/>
                  </a:cubicBezTo>
                  <a:cubicBezTo>
                    <a:pt x="146" y="102"/>
                    <a:pt x="148" y="84"/>
                    <a:pt x="144"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 name="Freeform 115">
              <a:extLst>
                <a:ext uri="{FF2B5EF4-FFF2-40B4-BE49-F238E27FC236}">
                  <a16:creationId xmlns:a16="http://schemas.microsoft.com/office/drawing/2014/main" id="{077EE849-248F-4DF1-A5A9-CAEE63AC87B6}"/>
                </a:ext>
              </a:extLst>
            </p:cNvPr>
            <p:cNvSpPr>
              <a:spLocks/>
            </p:cNvSpPr>
            <p:nvPr/>
          </p:nvSpPr>
          <p:spPr bwMode="auto">
            <a:xfrm>
              <a:off x="631" y="3109"/>
              <a:ext cx="171" cy="180"/>
            </a:xfrm>
            <a:custGeom>
              <a:avLst/>
              <a:gdLst>
                <a:gd name="T0" fmla="*/ 80 w 148"/>
                <a:gd name="T1" fmla="*/ 0 h 155"/>
                <a:gd name="T2" fmla="*/ 36 w 148"/>
                <a:gd name="T3" fmla="*/ 25 h 155"/>
                <a:gd name="T4" fmla="*/ 5 w 148"/>
                <a:gd name="T5" fmla="*/ 66 h 155"/>
                <a:gd name="T6" fmla="*/ 11 w 148"/>
                <a:gd name="T7" fmla="*/ 118 h 155"/>
                <a:gd name="T8" fmla="*/ 53 w 148"/>
                <a:gd name="T9" fmla="*/ 150 h 155"/>
                <a:gd name="T10" fmla="*/ 105 w 148"/>
                <a:gd name="T11" fmla="*/ 143 h 155"/>
                <a:gd name="T12" fmla="*/ 148 w 148"/>
                <a:gd name="T13" fmla="*/ 118 h 155"/>
                <a:gd name="T14" fmla="*/ 80 w 148"/>
                <a:gd name="T15" fmla="*/ 79 h 155"/>
                <a:gd name="T16" fmla="*/ 80 w 148"/>
                <a:gd name="T1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80" y="0"/>
                  </a:moveTo>
                  <a:cubicBezTo>
                    <a:pt x="36" y="25"/>
                    <a:pt x="36" y="25"/>
                    <a:pt x="36" y="25"/>
                  </a:cubicBezTo>
                  <a:cubicBezTo>
                    <a:pt x="21" y="34"/>
                    <a:pt x="9" y="49"/>
                    <a:pt x="5" y="66"/>
                  </a:cubicBezTo>
                  <a:cubicBezTo>
                    <a:pt x="0" y="84"/>
                    <a:pt x="2" y="102"/>
                    <a:pt x="11" y="118"/>
                  </a:cubicBezTo>
                  <a:cubicBezTo>
                    <a:pt x="21" y="134"/>
                    <a:pt x="35" y="145"/>
                    <a:pt x="53" y="150"/>
                  </a:cubicBezTo>
                  <a:cubicBezTo>
                    <a:pt x="71" y="155"/>
                    <a:pt x="89" y="152"/>
                    <a:pt x="105" y="143"/>
                  </a:cubicBezTo>
                  <a:cubicBezTo>
                    <a:pt x="148" y="118"/>
                    <a:pt x="148" y="118"/>
                    <a:pt x="148" y="118"/>
                  </a:cubicBezTo>
                  <a:cubicBezTo>
                    <a:pt x="80" y="79"/>
                    <a:pt x="80" y="79"/>
                    <a:pt x="80" y="79"/>
                  </a:cubicBezTo>
                  <a:lnTo>
                    <a:pt x="8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 name="Freeform 116">
              <a:extLst>
                <a:ext uri="{FF2B5EF4-FFF2-40B4-BE49-F238E27FC236}">
                  <a16:creationId xmlns:a16="http://schemas.microsoft.com/office/drawing/2014/main" id="{6BC19D5F-3BC5-48DF-A90E-6EE15B55F296}"/>
                </a:ext>
              </a:extLst>
            </p:cNvPr>
            <p:cNvSpPr>
              <a:spLocks/>
            </p:cNvSpPr>
            <p:nvPr/>
          </p:nvSpPr>
          <p:spPr bwMode="auto">
            <a:xfrm>
              <a:off x="756" y="3050"/>
              <a:ext cx="136" cy="79"/>
            </a:xfrm>
            <a:custGeom>
              <a:avLst/>
              <a:gdLst>
                <a:gd name="T0" fmla="*/ 68 w 136"/>
                <a:gd name="T1" fmla="*/ 0 h 79"/>
                <a:gd name="T2" fmla="*/ 0 w 136"/>
                <a:gd name="T3" fmla="*/ 39 h 79"/>
                <a:gd name="T4" fmla="*/ 68 w 136"/>
                <a:gd name="T5" fmla="*/ 79 h 79"/>
                <a:gd name="T6" fmla="*/ 136 w 136"/>
                <a:gd name="T7" fmla="*/ 39 h 79"/>
                <a:gd name="T8" fmla="*/ 68 w 136"/>
                <a:gd name="T9" fmla="*/ 0 h 79"/>
              </a:gdLst>
              <a:ahLst/>
              <a:cxnLst>
                <a:cxn ang="0">
                  <a:pos x="T0" y="T1"/>
                </a:cxn>
                <a:cxn ang="0">
                  <a:pos x="T2" y="T3"/>
                </a:cxn>
                <a:cxn ang="0">
                  <a:pos x="T4" y="T5"/>
                </a:cxn>
                <a:cxn ang="0">
                  <a:pos x="T6" y="T7"/>
                </a:cxn>
                <a:cxn ang="0">
                  <a:pos x="T8" y="T9"/>
                </a:cxn>
              </a:cxnLst>
              <a:rect l="0" t="0" r="r" b="b"/>
              <a:pathLst>
                <a:path w="136" h="79">
                  <a:moveTo>
                    <a:pt x="68" y="0"/>
                  </a:moveTo>
                  <a:lnTo>
                    <a:pt x="0" y="39"/>
                  </a:lnTo>
                  <a:lnTo>
                    <a:pt x="68" y="79"/>
                  </a:lnTo>
                  <a:lnTo>
                    <a:pt x="136" y="39"/>
                  </a:lnTo>
                  <a:lnTo>
                    <a:pt x="6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11" name="Freeform 117">
              <a:extLst>
                <a:ext uri="{FF2B5EF4-FFF2-40B4-BE49-F238E27FC236}">
                  <a16:creationId xmlns:a16="http://schemas.microsoft.com/office/drawing/2014/main" id="{7EAE8E29-C8E8-4CBE-B663-26CA1E5FCB93}"/>
                </a:ext>
              </a:extLst>
            </p:cNvPr>
            <p:cNvSpPr>
              <a:spLocks/>
            </p:cNvSpPr>
            <p:nvPr/>
          </p:nvSpPr>
          <p:spPr bwMode="auto">
            <a:xfrm>
              <a:off x="745" y="3109"/>
              <a:ext cx="68" cy="119"/>
            </a:xfrm>
            <a:custGeom>
              <a:avLst/>
              <a:gdLst>
                <a:gd name="T0" fmla="*/ 0 w 68"/>
                <a:gd name="T1" fmla="*/ 79 h 119"/>
                <a:gd name="T2" fmla="*/ 68 w 68"/>
                <a:gd name="T3" fmla="*/ 119 h 119"/>
                <a:gd name="T4" fmla="*/ 68 w 68"/>
                <a:gd name="T5" fmla="*/ 40 h 119"/>
                <a:gd name="T6" fmla="*/ 0 w 68"/>
                <a:gd name="T7" fmla="*/ 0 h 119"/>
                <a:gd name="T8" fmla="*/ 0 w 68"/>
                <a:gd name="T9" fmla="*/ 79 h 119"/>
              </a:gdLst>
              <a:ahLst/>
              <a:cxnLst>
                <a:cxn ang="0">
                  <a:pos x="T0" y="T1"/>
                </a:cxn>
                <a:cxn ang="0">
                  <a:pos x="T2" y="T3"/>
                </a:cxn>
                <a:cxn ang="0">
                  <a:pos x="T4" y="T5"/>
                </a:cxn>
                <a:cxn ang="0">
                  <a:pos x="T6" y="T7"/>
                </a:cxn>
                <a:cxn ang="0">
                  <a:pos x="T8" y="T9"/>
                </a:cxn>
              </a:cxnLst>
              <a:rect l="0" t="0" r="r" b="b"/>
              <a:pathLst>
                <a:path w="68" h="119">
                  <a:moveTo>
                    <a:pt x="0" y="79"/>
                  </a:moveTo>
                  <a:lnTo>
                    <a:pt x="68" y="119"/>
                  </a:lnTo>
                  <a:lnTo>
                    <a:pt x="68" y="40"/>
                  </a:lnTo>
                  <a:lnTo>
                    <a:pt x="0" y="0"/>
                  </a:lnTo>
                  <a:lnTo>
                    <a:pt x="0" y="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Freeform 118">
              <a:extLst>
                <a:ext uri="{FF2B5EF4-FFF2-40B4-BE49-F238E27FC236}">
                  <a16:creationId xmlns:a16="http://schemas.microsoft.com/office/drawing/2014/main" id="{BAEF04D8-4828-470B-B813-A4FD95BF25BA}"/>
                </a:ext>
              </a:extLst>
            </p:cNvPr>
            <p:cNvSpPr>
              <a:spLocks/>
            </p:cNvSpPr>
            <p:nvPr/>
          </p:nvSpPr>
          <p:spPr bwMode="auto">
            <a:xfrm>
              <a:off x="835" y="3109"/>
              <a:ext cx="69" cy="119"/>
            </a:xfrm>
            <a:custGeom>
              <a:avLst/>
              <a:gdLst>
                <a:gd name="T0" fmla="*/ 69 w 69"/>
                <a:gd name="T1" fmla="*/ 0 h 119"/>
                <a:gd name="T2" fmla="*/ 0 w 69"/>
                <a:gd name="T3" fmla="*/ 40 h 119"/>
                <a:gd name="T4" fmla="*/ 0 w 69"/>
                <a:gd name="T5" fmla="*/ 119 h 119"/>
                <a:gd name="T6" fmla="*/ 69 w 69"/>
                <a:gd name="T7" fmla="*/ 79 h 119"/>
                <a:gd name="T8" fmla="*/ 69 w 69"/>
                <a:gd name="T9" fmla="*/ 0 h 119"/>
              </a:gdLst>
              <a:ahLst/>
              <a:cxnLst>
                <a:cxn ang="0">
                  <a:pos x="T0" y="T1"/>
                </a:cxn>
                <a:cxn ang="0">
                  <a:pos x="T2" y="T3"/>
                </a:cxn>
                <a:cxn ang="0">
                  <a:pos x="T4" y="T5"/>
                </a:cxn>
                <a:cxn ang="0">
                  <a:pos x="T6" y="T7"/>
                </a:cxn>
                <a:cxn ang="0">
                  <a:pos x="T8" y="T9"/>
                </a:cxn>
              </a:cxnLst>
              <a:rect l="0" t="0" r="r" b="b"/>
              <a:pathLst>
                <a:path w="69" h="119">
                  <a:moveTo>
                    <a:pt x="69" y="0"/>
                  </a:moveTo>
                  <a:lnTo>
                    <a:pt x="0" y="40"/>
                  </a:lnTo>
                  <a:lnTo>
                    <a:pt x="0" y="119"/>
                  </a:lnTo>
                  <a:lnTo>
                    <a:pt x="69" y="79"/>
                  </a:lnTo>
                  <a:lnTo>
                    <a:pt x="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 name="Freeform 119">
              <a:extLst>
                <a:ext uri="{FF2B5EF4-FFF2-40B4-BE49-F238E27FC236}">
                  <a16:creationId xmlns:a16="http://schemas.microsoft.com/office/drawing/2014/main" id="{0D4CC43B-A23D-4F43-AC6A-7391BA882AFE}"/>
                </a:ext>
              </a:extLst>
            </p:cNvPr>
            <p:cNvSpPr>
              <a:spLocks/>
            </p:cNvSpPr>
            <p:nvPr/>
          </p:nvSpPr>
          <p:spPr bwMode="auto">
            <a:xfrm>
              <a:off x="1083" y="3047"/>
              <a:ext cx="128" cy="181"/>
            </a:xfrm>
            <a:custGeom>
              <a:avLst/>
              <a:gdLst>
                <a:gd name="T0" fmla="*/ 47 w 128"/>
                <a:gd name="T1" fmla="*/ 181 h 181"/>
                <a:gd name="T2" fmla="*/ 47 w 128"/>
                <a:gd name="T3" fmla="*/ 31 h 181"/>
                <a:gd name="T4" fmla="*/ 0 w 128"/>
                <a:gd name="T5" fmla="*/ 31 h 181"/>
                <a:gd name="T6" fmla="*/ 0 w 128"/>
                <a:gd name="T7" fmla="*/ 0 h 181"/>
                <a:gd name="T8" fmla="*/ 128 w 128"/>
                <a:gd name="T9" fmla="*/ 0 h 181"/>
                <a:gd name="T10" fmla="*/ 128 w 128"/>
                <a:gd name="T11" fmla="*/ 31 h 181"/>
                <a:gd name="T12" fmla="*/ 81 w 128"/>
                <a:gd name="T13" fmla="*/ 31 h 181"/>
                <a:gd name="T14" fmla="*/ 81 w 128"/>
                <a:gd name="T15" fmla="*/ 181 h 181"/>
                <a:gd name="T16" fmla="*/ 47 w 128"/>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81">
                  <a:moveTo>
                    <a:pt x="47" y="181"/>
                  </a:moveTo>
                  <a:lnTo>
                    <a:pt x="47" y="31"/>
                  </a:lnTo>
                  <a:lnTo>
                    <a:pt x="0" y="31"/>
                  </a:lnTo>
                  <a:lnTo>
                    <a:pt x="0" y="0"/>
                  </a:lnTo>
                  <a:lnTo>
                    <a:pt x="128" y="0"/>
                  </a:lnTo>
                  <a:lnTo>
                    <a:pt x="128" y="31"/>
                  </a:lnTo>
                  <a:lnTo>
                    <a:pt x="81" y="31"/>
                  </a:lnTo>
                  <a:lnTo>
                    <a:pt x="81" y="181"/>
                  </a:lnTo>
                  <a:lnTo>
                    <a:pt x="47"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 name="Freeform 120">
              <a:extLst>
                <a:ext uri="{FF2B5EF4-FFF2-40B4-BE49-F238E27FC236}">
                  <a16:creationId xmlns:a16="http://schemas.microsoft.com/office/drawing/2014/main" id="{D074D3B4-20D5-4B05-9E11-DAC7724BDF65}"/>
                </a:ext>
              </a:extLst>
            </p:cNvPr>
            <p:cNvSpPr>
              <a:spLocks/>
            </p:cNvSpPr>
            <p:nvPr/>
          </p:nvSpPr>
          <p:spPr bwMode="auto">
            <a:xfrm>
              <a:off x="1232" y="3047"/>
              <a:ext cx="105" cy="181"/>
            </a:xfrm>
            <a:custGeom>
              <a:avLst/>
              <a:gdLst>
                <a:gd name="T0" fmla="*/ 0 w 91"/>
                <a:gd name="T1" fmla="*/ 155 h 155"/>
                <a:gd name="T2" fmla="*/ 0 w 91"/>
                <a:gd name="T3" fmla="*/ 0 h 155"/>
                <a:gd name="T4" fmla="*/ 27 w 91"/>
                <a:gd name="T5" fmla="*/ 0 h 155"/>
                <a:gd name="T6" fmla="*/ 27 w 91"/>
                <a:gd name="T7" fmla="*/ 56 h 155"/>
                <a:gd name="T8" fmla="*/ 43 w 91"/>
                <a:gd name="T9" fmla="*/ 45 h 155"/>
                <a:gd name="T10" fmla="*/ 60 w 91"/>
                <a:gd name="T11" fmla="*/ 41 h 155"/>
                <a:gd name="T12" fmla="*/ 83 w 91"/>
                <a:gd name="T13" fmla="*/ 50 h 155"/>
                <a:gd name="T14" fmla="*/ 91 w 91"/>
                <a:gd name="T15" fmla="*/ 78 h 155"/>
                <a:gd name="T16" fmla="*/ 91 w 91"/>
                <a:gd name="T17" fmla="*/ 155 h 155"/>
                <a:gd name="T18" fmla="*/ 65 w 91"/>
                <a:gd name="T19" fmla="*/ 155 h 155"/>
                <a:gd name="T20" fmla="*/ 65 w 91"/>
                <a:gd name="T21" fmla="*/ 83 h 155"/>
                <a:gd name="T22" fmla="*/ 62 w 91"/>
                <a:gd name="T23" fmla="*/ 67 h 155"/>
                <a:gd name="T24" fmla="*/ 52 w 91"/>
                <a:gd name="T25" fmla="*/ 63 h 155"/>
                <a:gd name="T26" fmla="*/ 40 w 91"/>
                <a:gd name="T27" fmla="*/ 66 h 155"/>
                <a:gd name="T28" fmla="*/ 27 w 91"/>
                <a:gd name="T29" fmla="*/ 75 h 155"/>
                <a:gd name="T30" fmla="*/ 27 w 91"/>
                <a:gd name="T31" fmla="*/ 155 h 155"/>
                <a:gd name="T32" fmla="*/ 0 w 91"/>
                <a:gd name="T33"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155">
                  <a:moveTo>
                    <a:pt x="0" y="155"/>
                  </a:moveTo>
                  <a:cubicBezTo>
                    <a:pt x="0" y="0"/>
                    <a:pt x="0" y="0"/>
                    <a:pt x="0" y="0"/>
                  </a:cubicBezTo>
                  <a:cubicBezTo>
                    <a:pt x="27" y="0"/>
                    <a:pt x="27" y="0"/>
                    <a:pt x="27" y="0"/>
                  </a:cubicBezTo>
                  <a:cubicBezTo>
                    <a:pt x="27" y="56"/>
                    <a:pt x="27" y="56"/>
                    <a:pt x="27" y="56"/>
                  </a:cubicBezTo>
                  <a:cubicBezTo>
                    <a:pt x="32" y="51"/>
                    <a:pt x="38" y="47"/>
                    <a:pt x="43" y="45"/>
                  </a:cubicBezTo>
                  <a:cubicBezTo>
                    <a:pt x="49" y="42"/>
                    <a:pt x="54" y="41"/>
                    <a:pt x="60" y="41"/>
                  </a:cubicBezTo>
                  <a:cubicBezTo>
                    <a:pt x="70" y="41"/>
                    <a:pt x="78" y="44"/>
                    <a:pt x="83" y="50"/>
                  </a:cubicBezTo>
                  <a:cubicBezTo>
                    <a:pt x="88" y="56"/>
                    <a:pt x="91" y="66"/>
                    <a:pt x="91" y="78"/>
                  </a:cubicBezTo>
                  <a:cubicBezTo>
                    <a:pt x="91" y="155"/>
                    <a:pt x="91" y="155"/>
                    <a:pt x="91" y="155"/>
                  </a:cubicBezTo>
                  <a:cubicBezTo>
                    <a:pt x="65" y="155"/>
                    <a:pt x="65" y="155"/>
                    <a:pt x="65" y="155"/>
                  </a:cubicBezTo>
                  <a:cubicBezTo>
                    <a:pt x="65" y="83"/>
                    <a:pt x="65" y="83"/>
                    <a:pt x="65" y="83"/>
                  </a:cubicBezTo>
                  <a:cubicBezTo>
                    <a:pt x="65" y="76"/>
                    <a:pt x="64" y="71"/>
                    <a:pt x="62" y="67"/>
                  </a:cubicBezTo>
                  <a:cubicBezTo>
                    <a:pt x="59" y="64"/>
                    <a:pt x="56" y="63"/>
                    <a:pt x="52" y="63"/>
                  </a:cubicBezTo>
                  <a:cubicBezTo>
                    <a:pt x="48" y="63"/>
                    <a:pt x="44" y="64"/>
                    <a:pt x="40" y="66"/>
                  </a:cubicBezTo>
                  <a:cubicBezTo>
                    <a:pt x="36" y="68"/>
                    <a:pt x="31" y="71"/>
                    <a:pt x="27" y="75"/>
                  </a:cubicBezTo>
                  <a:cubicBezTo>
                    <a:pt x="27" y="155"/>
                    <a:pt x="27" y="155"/>
                    <a:pt x="27" y="155"/>
                  </a:cubicBez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 name="Freeform 121">
              <a:extLst>
                <a:ext uri="{FF2B5EF4-FFF2-40B4-BE49-F238E27FC236}">
                  <a16:creationId xmlns:a16="http://schemas.microsoft.com/office/drawing/2014/main" id="{4343B850-37B2-4846-ADCA-D96D5CB65C0B}"/>
                </a:ext>
              </a:extLst>
            </p:cNvPr>
            <p:cNvSpPr>
              <a:spLocks noEditPoints="1"/>
            </p:cNvSpPr>
            <p:nvPr/>
          </p:nvSpPr>
          <p:spPr bwMode="auto">
            <a:xfrm>
              <a:off x="1368" y="3047"/>
              <a:ext cx="31" cy="181"/>
            </a:xfrm>
            <a:custGeom>
              <a:avLst/>
              <a:gdLst>
                <a:gd name="T0" fmla="*/ 0 w 31"/>
                <a:gd name="T1" fmla="*/ 29 h 181"/>
                <a:gd name="T2" fmla="*/ 0 w 31"/>
                <a:gd name="T3" fmla="*/ 0 h 181"/>
                <a:gd name="T4" fmla="*/ 31 w 31"/>
                <a:gd name="T5" fmla="*/ 0 h 181"/>
                <a:gd name="T6" fmla="*/ 31 w 31"/>
                <a:gd name="T7" fmla="*/ 29 h 181"/>
                <a:gd name="T8" fmla="*/ 0 w 31"/>
                <a:gd name="T9" fmla="*/ 29 h 181"/>
                <a:gd name="T10" fmla="*/ 0 w 31"/>
                <a:gd name="T11" fmla="*/ 181 h 181"/>
                <a:gd name="T12" fmla="*/ 0 w 31"/>
                <a:gd name="T13" fmla="*/ 50 h 181"/>
                <a:gd name="T14" fmla="*/ 31 w 31"/>
                <a:gd name="T15" fmla="*/ 50 h 181"/>
                <a:gd name="T16" fmla="*/ 31 w 31"/>
                <a:gd name="T17" fmla="*/ 181 h 181"/>
                <a:gd name="T18" fmla="*/ 0 w 31"/>
                <a:gd name="T19"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81">
                  <a:moveTo>
                    <a:pt x="0" y="29"/>
                  </a:moveTo>
                  <a:lnTo>
                    <a:pt x="0" y="0"/>
                  </a:lnTo>
                  <a:lnTo>
                    <a:pt x="31" y="0"/>
                  </a:lnTo>
                  <a:lnTo>
                    <a:pt x="31" y="29"/>
                  </a:lnTo>
                  <a:lnTo>
                    <a:pt x="0" y="29"/>
                  </a:lnTo>
                  <a:close/>
                  <a:moveTo>
                    <a:pt x="0" y="181"/>
                  </a:moveTo>
                  <a:lnTo>
                    <a:pt x="0" y="50"/>
                  </a:lnTo>
                  <a:lnTo>
                    <a:pt x="31" y="50"/>
                  </a:lnTo>
                  <a:lnTo>
                    <a:pt x="31"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 name="Freeform 122">
              <a:extLst>
                <a:ext uri="{FF2B5EF4-FFF2-40B4-BE49-F238E27FC236}">
                  <a16:creationId xmlns:a16="http://schemas.microsoft.com/office/drawing/2014/main" id="{0B4BE41C-1960-40AC-92D8-C1C0A49C2391}"/>
                </a:ext>
              </a:extLst>
            </p:cNvPr>
            <p:cNvSpPr>
              <a:spLocks/>
            </p:cNvSpPr>
            <p:nvPr/>
          </p:nvSpPr>
          <p:spPr bwMode="auto">
            <a:xfrm>
              <a:off x="1432" y="3095"/>
              <a:ext cx="104" cy="133"/>
            </a:xfrm>
            <a:custGeom>
              <a:avLst/>
              <a:gdLst>
                <a:gd name="T0" fmla="*/ 0 w 90"/>
                <a:gd name="T1" fmla="*/ 114 h 114"/>
                <a:gd name="T2" fmla="*/ 0 w 90"/>
                <a:gd name="T3" fmla="*/ 2 h 114"/>
                <a:gd name="T4" fmla="*/ 24 w 90"/>
                <a:gd name="T5" fmla="*/ 2 h 114"/>
                <a:gd name="T6" fmla="*/ 24 w 90"/>
                <a:gd name="T7" fmla="*/ 16 h 114"/>
                <a:gd name="T8" fmla="*/ 43 w 90"/>
                <a:gd name="T9" fmla="*/ 4 h 114"/>
                <a:gd name="T10" fmla="*/ 59 w 90"/>
                <a:gd name="T11" fmla="*/ 0 h 114"/>
                <a:gd name="T12" fmla="*/ 82 w 90"/>
                <a:gd name="T13" fmla="*/ 9 h 114"/>
                <a:gd name="T14" fmla="*/ 90 w 90"/>
                <a:gd name="T15" fmla="*/ 37 h 114"/>
                <a:gd name="T16" fmla="*/ 90 w 90"/>
                <a:gd name="T17" fmla="*/ 114 h 114"/>
                <a:gd name="T18" fmla="*/ 64 w 90"/>
                <a:gd name="T19" fmla="*/ 114 h 114"/>
                <a:gd name="T20" fmla="*/ 64 w 90"/>
                <a:gd name="T21" fmla="*/ 42 h 114"/>
                <a:gd name="T22" fmla="*/ 61 w 90"/>
                <a:gd name="T23" fmla="*/ 26 h 114"/>
                <a:gd name="T24" fmla="*/ 51 w 90"/>
                <a:gd name="T25" fmla="*/ 22 h 114"/>
                <a:gd name="T26" fmla="*/ 39 w 90"/>
                <a:gd name="T27" fmla="*/ 25 h 114"/>
                <a:gd name="T28" fmla="*/ 26 w 90"/>
                <a:gd name="T29" fmla="*/ 34 h 114"/>
                <a:gd name="T30" fmla="*/ 26 w 90"/>
                <a:gd name="T31" fmla="*/ 114 h 114"/>
                <a:gd name="T32" fmla="*/ 0 w 90"/>
                <a:gd name="T3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14">
                  <a:moveTo>
                    <a:pt x="0" y="114"/>
                  </a:moveTo>
                  <a:cubicBezTo>
                    <a:pt x="0" y="2"/>
                    <a:pt x="0" y="2"/>
                    <a:pt x="0" y="2"/>
                  </a:cubicBezTo>
                  <a:cubicBezTo>
                    <a:pt x="24" y="2"/>
                    <a:pt x="24" y="2"/>
                    <a:pt x="24" y="2"/>
                  </a:cubicBezTo>
                  <a:cubicBezTo>
                    <a:pt x="24" y="16"/>
                    <a:pt x="24" y="16"/>
                    <a:pt x="24" y="16"/>
                  </a:cubicBezTo>
                  <a:cubicBezTo>
                    <a:pt x="31" y="10"/>
                    <a:pt x="37" y="6"/>
                    <a:pt x="43" y="4"/>
                  </a:cubicBezTo>
                  <a:cubicBezTo>
                    <a:pt x="48" y="1"/>
                    <a:pt x="53" y="0"/>
                    <a:pt x="59" y="0"/>
                  </a:cubicBezTo>
                  <a:cubicBezTo>
                    <a:pt x="69" y="0"/>
                    <a:pt x="77" y="3"/>
                    <a:pt x="82" y="9"/>
                  </a:cubicBezTo>
                  <a:cubicBezTo>
                    <a:pt x="88" y="16"/>
                    <a:pt x="90" y="25"/>
                    <a:pt x="90" y="37"/>
                  </a:cubicBezTo>
                  <a:cubicBezTo>
                    <a:pt x="90" y="114"/>
                    <a:pt x="90" y="114"/>
                    <a:pt x="90" y="114"/>
                  </a:cubicBezTo>
                  <a:cubicBezTo>
                    <a:pt x="64" y="114"/>
                    <a:pt x="64" y="114"/>
                    <a:pt x="64" y="114"/>
                  </a:cubicBezTo>
                  <a:cubicBezTo>
                    <a:pt x="64" y="42"/>
                    <a:pt x="64" y="42"/>
                    <a:pt x="64" y="42"/>
                  </a:cubicBezTo>
                  <a:cubicBezTo>
                    <a:pt x="64" y="35"/>
                    <a:pt x="63" y="29"/>
                    <a:pt x="61" y="26"/>
                  </a:cubicBezTo>
                  <a:cubicBezTo>
                    <a:pt x="59" y="23"/>
                    <a:pt x="56" y="22"/>
                    <a:pt x="51" y="22"/>
                  </a:cubicBezTo>
                  <a:cubicBezTo>
                    <a:pt x="47" y="22"/>
                    <a:pt x="43" y="23"/>
                    <a:pt x="39" y="25"/>
                  </a:cubicBezTo>
                  <a:cubicBezTo>
                    <a:pt x="35" y="27"/>
                    <a:pt x="31" y="30"/>
                    <a:pt x="26" y="34"/>
                  </a:cubicBezTo>
                  <a:cubicBezTo>
                    <a:pt x="26" y="114"/>
                    <a:pt x="26" y="114"/>
                    <a:pt x="26" y="114"/>
                  </a:cubicBezTo>
                  <a:lnTo>
                    <a:pt x="0" y="1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 name="Freeform 123">
              <a:extLst>
                <a:ext uri="{FF2B5EF4-FFF2-40B4-BE49-F238E27FC236}">
                  <a16:creationId xmlns:a16="http://schemas.microsoft.com/office/drawing/2014/main" id="{09D48BD8-AA06-4CF3-9E5C-075FC66DA0B6}"/>
                </a:ext>
              </a:extLst>
            </p:cNvPr>
            <p:cNvSpPr>
              <a:spLocks/>
            </p:cNvSpPr>
            <p:nvPr/>
          </p:nvSpPr>
          <p:spPr bwMode="auto">
            <a:xfrm>
              <a:off x="1568" y="3047"/>
              <a:ext cx="108" cy="181"/>
            </a:xfrm>
            <a:custGeom>
              <a:avLst/>
              <a:gdLst>
                <a:gd name="T0" fmla="*/ 0 w 108"/>
                <a:gd name="T1" fmla="*/ 181 h 181"/>
                <a:gd name="T2" fmla="*/ 0 w 108"/>
                <a:gd name="T3" fmla="*/ 0 h 181"/>
                <a:gd name="T4" fmla="*/ 30 w 108"/>
                <a:gd name="T5" fmla="*/ 0 h 181"/>
                <a:gd name="T6" fmla="*/ 30 w 108"/>
                <a:gd name="T7" fmla="*/ 104 h 181"/>
                <a:gd name="T8" fmla="*/ 71 w 108"/>
                <a:gd name="T9" fmla="*/ 50 h 181"/>
                <a:gd name="T10" fmla="*/ 104 w 108"/>
                <a:gd name="T11" fmla="*/ 50 h 181"/>
                <a:gd name="T12" fmla="*/ 66 w 108"/>
                <a:gd name="T13" fmla="*/ 97 h 181"/>
                <a:gd name="T14" fmla="*/ 108 w 108"/>
                <a:gd name="T15" fmla="*/ 181 h 181"/>
                <a:gd name="T16" fmla="*/ 74 w 108"/>
                <a:gd name="T17" fmla="*/ 181 h 181"/>
                <a:gd name="T18" fmla="*/ 45 w 108"/>
                <a:gd name="T19" fmla="*/ 121 h 181"/>
                <a:gd name="T20" fmla="*/ 30 w 108"/>
                <a:gd name="T21" fmla="*/ 139 h 181"/>
                <a:gd name="T22" fmla="*/ 30 w 108"/>
                <a:gd name="T23" fmla="*/ 181 h 181"/>
                <a:gd name="T24" fmla="*/ 0 w 108"/>
                <a:gd name="T25"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181">
                  <a:moveTo>
                    <a:pt x="0" y="181"/>
                  </a:moveTo>
                  <a:lnTo>
                    <a:pt x="0" y="0"/>
                  </a:lnTo>
                  <a:lnTo>
                    <a:pt x="30" y="0"/>
                  </a:lnTo>
                  <a:lnTo>
                    <a:pt x="30" y="104"/>
                  </a:lnTo>
                  <a:lnTo>
                    <a:pt x="71" y="50"/>
                  </a:lnTo>
                  <a:lnTo>
                    <a:pt x="104" y="50"/>
                  </a:lnTo>
                  <a:lnTo>
                    <a:pt x="66" y="97"/>
                  </a:lnTo>
                  <a:lnTo>
                    <a:pt x="108" y="181"/>
                  </a:lnTo>
                  <a:lnTo>
                    <a:pt x="74" y="181"/>
                  </a:lnTo>
                  <a:lnTo>
                    <a:pt x="45" y="121"/>
                  </a:lnTo>
                  <a:lnTo>
                    <a:pt x="30" y="139"/>
                  </a:lnTo>
                  <a:lnTo>
                    <a:pt x="30"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 name="Freeform 124">
              <a:extLst>
                <a:ext uri="{FF2B5EF4-FFF2-40B4-BE49-F238E27FC236}">
                  <a16:creationId xmlns:a16="http://schemas.microsoft.com/office/drawing/2014/main" id="{6ABE5124-A601-41EB-B71E-4E2EED698964}"/>
                </a:ext>
              </a:extLst>
            </p:cNvPr>
            <p:cNvSpPr>
              <a:spLocks noEditPoints="1"/>
            </p:cNvSpPr>
            <p:nvPr/>
          </p:nvSpPr>
          <p:spPr bwMode="auto">
            <a:xfrm>
              <a:off x="1700" y="3048"/>
              <a:ext cx="114" cy="180"/>
            </a:xfrm>
            <a:custGeom>
              <a:avLst/>
              <a:gdLst>
                <a:gd name="T0" fmla="*/ 0 w 99"/>
                <a:gd name="T1" fmla="*/ 154 h 154"/>
                <a:gd name="T2" fmla="*/ 0 w 99"/>
                <a:gd name="T3" fmla="*/ 0 h 154"/>
                <a:gd name="T4" fmla="*/ 45 w 99"/>
                <a:gd name="T5" fmla="*/ 0 h 154"/>
                <a:gd name="T6" fmla="*/ 86 w 99"/>
                <a:gd name="T7" fmla="*/ 10 h 154"/>
                <a:gd name="T8" fmla="*/ 99 w 99"/>
                <a:gd name="T9" fmla="*/ 42 h 154"/>
                <a:gd name="T10" fmla="*/ 86 w 99"/>
                <a:gd name="T11" fmla="*/ 74 h 154"/>
                <a:gd name="T12" fmla="*/ 50 w 99"/>
                <a:gd name="T13" fmla="*/ 85 h 154"/>
                <a:gd name="T14" fmla="*/ 16 w 99"/>
                <a:gd name="T15" fmla="*/ 85 h 154"/>
                <a:gd name="T16" fmla="*/ 16 w 99"/>
                <a:gd name="T17" fmla="*/ 154 h 154"/>
                <a:gd name="T18" fmla="*/ 0 w 99"/>
                <a:gd name="T19" fmla="*/ 154 h 154"/>
                <a:gd name="T20" fmla="*/ 16 w 99"/>
                <a:gd name="T21" fmla="*/ 71 h 154"/>
                <a:gd name="T22" fmla="*/ 43 w 99"/>
                <a:gd name="T23" fmla="*/ 71 h 154"/>
                <a:gd name="T24" fmla="*/ 73 w 99"/>
                <a:gd name="T25" fmla="*/ 64 h 154"/>
                <a:gd name="T26" fmla="*/ 81 w 99"/>
                <a:gd name="T27" fmla="*/ 42 h 154"/>
                <a:gd name="T28" fmla="*/ 72 w 99"/>
                <a:gd name="T29" fmla="*/ 21 h 154"/>
                <a:gd name="T30" fmla="*/ 41 w 99"/>
                <a:gd name="T31" fmla="*/ 14 h 154"/>
                <a:gd name="T32" fmla="*/ 16 w 99"/>
                <a:gd name="T33" fmla="*/ 14 h 154"/>
                <a:gd name="T34" fmla="*/ 16 w 99"/>
                <a:gd name="T35" fmla="*/ 7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54">
                  <a:moveTo>
                    <a:pt x="0" y="154"/>
                  </a:moveTo>
                  <a:cubicBezTo>
                    <a:pt x="0" y="0"/>
                    <a:pt x="0" y="0"/>
                    <a:pt x="0" y="0"/>
                  </a:cubicBezTo>
                  <a:cubicBezTo>
                    <a:pt x="45" y="0"/>
                    <a:pt x="45" y="0"/>
                    <a:pt x="45" y="0"/>
                  </a:cubicBezTo>
                  <a:cubicBezTo>
                    <a:pt x="63" y="0"/>
                    <a:pt x="77" y="3"/>
                    <a:pt x="86" y="10"/>
                  </a:cubicBezTo>
                  <a:cubicBezTo>
                    <a:pt x="94" y="17"/>
                    <a:pt x="99" y="28"/>
                    <a:pt x="99" y="42"/>
                  </a:cubicBezTo>
                  <a:cubicBezTo>
                    <a:pt x="99" y="56"/>
                    <a:pt x="95" y="66"/>
                    <a:pt x="86" y="74"/>
                  </a:cubicBezTo>
                  <a:cubicBezTo>
                    <a:pt x="77" y="82"/>
                    <a:pt x="65" y="85"/>
                    <a:pt x="50" y="85"/>
                  </a:cubicBezTo>
                  <a:cubicBezTo>
                    <a:pt x="16" y="85"/>
                    <a:pt x="16" y="85"/>
                    <a:pt x="16" y="85"/>
                  </a:cubicBezTo>
                  <a:cubicBezTo>
                    <a:pt x="16" y="154"/>
                    <a:pt x="16" y="154"/>
                    <a:pt x="16" y="154"/>
                  </a:cubicBezTo>
                  <a:lnTo>
                    <a:pt x="0" y="154"/>
                  </a:lnTo>
                  <a:close/>
                  <a:moveTo>
                    <a:pt x="16" y="71"/>
                  </a:moveTo>
                  <a:cubicBezTo>
                    <a:pt x="43" y="71"/>
                    <a:pt x="43" y="71"/>
                    <a:pt x="43" y="71"/>
                  </a:cubicBezTo>
                  <a:cubicBezTo>
                    <a:pt x="57" y="71"/>
                    <a:pt x="67" y="69"/>
                    <a:pt x="73" y="64"/>
                  </a:cubicBezTo>
                  <a:cubicBezTo>
                    <a:pt x="78" y="60"/>
                    <a:pt x="81" y="52"/>
                    <a:pt x="81" y="42"/>
                  </a:cubicBezTo>
                  <a:cubicBezTo>
                    <a:pt x="81" y="32"/>
                    <a:pt x="78" y="25"/>
                    <a:pt x="72" y="21"/>
                  </a:cubicBezTo>
                  <a:cubicBezTo>
                    <a:pt x="66" y="16"/>
                    <a:pt x="56" y="14"/>
                    <a:pt x="41" y="14"/>
                  </a:cubicBezTo>
                  <a:cubicBezTo>
                    <a:pt x="16" y="14"/>
                    <a:pt x="16" y="14"/>
                    <a:pt x="16" y="14"/>
                  </a:cubicBezTo>
                  <a:lnTo>
                    <a:pt x="16"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 name="Rectangle 125">
              <a:extLst>
                <a:ext uri="{FF2B5EF4-FFF2-40B4-BE49-F238E27FC236}">
                  <a16:creationId xmlns:a16="http://schemas.microsoft.com/office/drawing/2014/main" id="{536A7E9B-5629-419D-AC4E-D2C5C3118761}"/>
                </a:ext>
              </a:extLst>
            </p:cNvPr>
            <p:cNvSpPr>
              <a:spLocks noChangeArrowheads="1"/>
            </p:cNvSpPr>
            <p:nvPr/>
          </p:nvSpPr>
          <p:spPr bwMode="auto">
            <a:xfrm>
              <a:off x="1841" y="3048"/>
              <a:ext cx="18"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 name="Freeform 126">
              <a:extLst>
                <a:ext uri="{FF2B5EF4-FFF2-40B4-BE49-F238E27FC236}">
                  <a16:creationId xmlns:a16="http://schemas.microsoft.com/office/drawing/2014/main" id="{4A355A6A-907D-4703-B1F5-D73EB57A73A8}"/>
                </a:ext>
              </a:extLst>
            </p:cNvPr>
            <p:cNvSpPr>
              <a:spLocks noEditPoints="1"/>
            </p:cNvSpPr>
            <p:nvPr/>
          </p:nvSpPr>
          <p:spPr bwMode="auto">
            <a:xfrm>
              <a:off x="1892" y="3096"/>
              <a:ext cx="98" cy="134"/>
            </a:xfrm>
            <a:custGeom>
              <a:avLst/>
              <a:gdLst>
                <a:gd name="T0" fmla="*/ 66 w 85"/>
                <a:gd name="T1" fmla="*/ 98 h 115"/>
                <a:gd name="T2" fmla="*/ 49 w 85"/>
                <a:gd name="T3" fmla="*/ 111 h 115"/>
                <a:gd name="T4" fmla="*/ 31 w 85"/>
                <a:gd name="T5" fmla="*/ 115 h 115"/>
                <a:gd name="T6" fmla="*/ 8 w 85"/>
                <a:gd name="T7" fmla="*/ 107 h 115"/>
                <a:gd name="T8" fmla="*/ 0 w 85"/>
                <a:gd name="T9" fmla="*/ 84 h 115"/>
                <a:gd name="T10" fmla="*/ 15 w 85"/>
                <a:gd name="T11" fmla="*/ 56 h 115"/>
                <a:gd name="T12" fmla="*/ 67 w 85"/>
                <a:gd name="T13" fmla="*/ 39 h 115"/>
                <a:gd name="T14" fmla="*/ 67 w 85"/>
                <a:gd name="T15" fmla="*/ 31 h 115"/>
                <a:gd name="T16" fmla="*/ 61 w 85"/>
                <a:gd name="T17" fmla="*/ 18 h 115"/>
                <a:gd name="T18" fmla="*/ 44 w 85"/>
                <a:gd name="T19" fmla="*/ 13 h 115"/>
                <a:gd name="T20" fmla="*/ 28 w 85"/>
                <a:gd name="T21" fmla="*/ 18 h 115"/>
                <a:gd name="T22" fmla="*/ 17 w 85"/>
                <a:gd name="T23" fmla="*/ 31 h 115"/>
                <a:gd name="T24" fmla="*/ 3 w 85"/>
                <a:gd name="T25" fmla="*/ 23 h 115"/>
                <a:gd name="T26" fmla="*/ 20 w 85"/>
                <a:gd name="T27" fmla="*/ 6 h 115"/>
                <a:gd name="T28" fmla="*/ 45 w 85"/>
                <a:gd name="T29" fmla="*/ 0 h 115"/>
                <a:gd name="T30" fmla="*/ 73 w 85"/>
                <a:gd name="T31" fmla="*/ 8 h 115"/>
                <a:gd name="T32" fmla="*/ 83 w 85"/>
                <a:gd name="T33" fmla="*/ 33 h 115"/>
                <a:gd name="T34" fmla="*/ 83 w 85"/>
                <a:gd name="T35" fmla="*/ 95 h 115"/>
                <a:gd name="T36" fmla="*/ 83 w 85"/>
                <a:gd name="T37" fmla="*/ 104 h 115"/>
                <a:gd name="T38" fmla="*/ 85 w 85"/>
                <a:gd name="T39" fmla="*/ 112 h 115"/>
                <a:gd name="T40" fmla="*/ 85 w 85"/>
                <a:gd name="T41" fmla="*/ 113 h 115"/>
                <a:gd name="T42" fmla="*/ 68 w 85"/>
                <a:gd name="T43" fmla="*/ 113 h 115"/>
                <a:gd name="T44" fmla="*/ 66 w 85"/>
                <a:gd name="T45" fmla="*/ 98 h 115"/>
                <a:gd name="T46" fmla="*/ 67 w 85"/>
                <a:gd name="T47" fmla="*/ 84 h 115"/>
                <a:gd name="T48" fmla="*/ 67 w 85"/>
                <a:gd name="T49" fmla="*/ 53 h 115"/>
                <a:gd name="T50" fmla="*/ 27 w 85"/>
                <a:gd name="T51" fmla="*/ 66 h 115"/>
                <a:gd name="T52" fmla="*/ 15 w 85"/>
                <a:gd name="T53" fmla="*/ 85 h 115"/>
                <a:gd name="T54" fmla="*/ 20 w 85"/>
                <a:gd name="T55" fmla="*/ 97 h 115"/>
                <a:gd name="T56" fmla="*/ 33 w 85"/>
                <a:gd name="T57" fmla="*/ 101 h 115"/>
                <a:gd name="T58" fmla="*/ 49 w 85"/>
                <a:gd name="T59" fmla="*/ 97 h 115"/>
                <a:gd name="T60" fmla="*/ 67 w 85"/>
                <a:gd name="T61" fmla="*/ 8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15">
                  <a:moveTo>
                    <a:pt x="66" y="98"/>
                  </a:moveTo>
                  <a:cubicBezTo>
                    <a:pt x="61" y="104"/>
                    <a:pt x="55" y="108"/>
                    <a:pt x="49" y="111"/>
                  </a:cubicBezTo>
                  <a:cubicBezTo>
                    <a:pt x="44" y="114"/>
                    <a:pt x="37" y="115"/>
                    <a:pt x="31" y="115"/>
                  </a:cubicBezTo>
                  <a:cubicBezTo>
                    <a:pt x="22" y="115"/>
                    <a:pt x="14" y="112"/>
                    <a:pt x="8" y="107"/>
                  </a:cubicBezTo>
                  <a:cubicBezTo>
                    <a:pt x="3" y="101"/>
                    <a:pt x="0" y="93"/>
                    <a:pt x="0" y="84"/>
                  </a:cubicBezTo>
                  <a:cubicBezTo>
                    <a:pt x="0" y="73"/>
                    <a:pt x="5" y="63"/>
                    <a:pt x="15" y="56"/>
                  </a:cubicBezTo>
                  <a:cubicBezTo>
                    <a:pt x="25" y="49"/>
                    <a:pt x="43" y="43"/>
                    <a:pt x="67" y="39"/>
                  </a:cubicBezTo>
                  <a:cubicBezTo>
                    <a:pt x="67" y="31"/>
                    <a:pt x="67" y="31"/>
                    <a:pt x="67" y="31"/>
                  </a:cubicBezTo>
                  <a:cubicBezTo>
                    <a:pt x="67" y="26"/>
                    <a:pt x="65" y="21"/>
                    <a:pt x="61" y="18"/>
                  </a:cubicBezTo>
                  <a:cubicBezTo>
                    <a:pt x="56" y="15"/>
                    <a:pt x="51" y="13"/>
                    <a:pt x="44" y="13"/>
                  </a:cubicBezTo>
                  <a:cubicBezTo>
                    <a:pt x="38" y="13"/>
                    <a:pt x="33" y="15"/>
                    <a:pt x="28" y="18"/>
                  </a:cubicBezTo>
                  <a:cubicBezTo>
                    <a:pt x="24" y="21"/>
                    <a:pt x="20" y="25"/>
                    <a:pt x="17" y="31"/>
                  </a:cubicBezTo>
                  <a:cubicBezTo>
                    <a:pt x="3" y="23"/>
                    <a:pt x="3" y="23"/>
                    <a:pt x="3" y="23"/>
                  </a:cubicBezTo>
                  <a:cubicBezTo>
                    <a:pt x="8" y="16"/>
                    <a:pt x="13" y="10"/>
                    <a:pt x="20" y="6"/>
                  </a:cubicBezTo>
                  <a:cubicBezTo>
                    <a:pt x="27" y="2"/>
                    <a:pt x="35" y="0"/>
                    <a:pt x="45" y="0"/>
                  </a:cubicBezTo>
                  <a:cubicBezTo>
                    <a:pt x="57" y="0"/>
                    <a:pt x="66" y="3"/>
                    <a:pt x="73" y="8"/>
                  </a:cubicBezTo>
                  <a:cubicBezTo>
                    <a:pt x="79" y="14"/>
                    <a:pt x="83" y="22"/>
                    <a:pt x="83" y="33"/>
                  </a:cubicBezTo>
                  <a:cubicBezTo>
                    <a:pt x="83" y="95"/>
                    <a:pt x="83" y="95"/>
                    <a:pt x="83" y="95"/>
                  </a:cubicBezTo>
                  <a:cubicBezTo>
                    <a:pt x="83" y="98"/>
                    <a:pt x="83" y="101"/>
                    <a:pt x="83" y="104"/>
                  </a:cubicBezTo>
                  <a:cubicBezTo>
                    <a:pt x="84" y="107"/>
                    <a:pt x="84" y="109"/>
                    <a:pt x="85" y="112"/>
                  </a:cubicBezTo>
                  <a:cubicBezTo>
                    <a:pt x="85" y="113"/>
                    <a:pt x="85" y="113"/>
                    <a:pt x="85" y="113"/>
                  </a:cubicBezTo>
                  <a:cubicBezTo>
                    <a:pt x="68" y="113"/>
                    <a:pt x="68" y="113"/>
                    <a:pt x="68" y="113"/>
                  </a:cubicBezTo>
                  <a:lnTo>
                    <a:pt x="66" y="98"/>
                  </a:lnTo>
                  <a:close/>
                  <a:moveTo>
                    <a:pt x="67" y="84"/>
                  </a:moveTo>
                  <a:cubicBezTo>
                    <a:pt x="67" y="53"/>
                    <a:pt x="67" y="53"/>
                    <a:pt x="67" y="53"/>
                  </a:cubicBezTo>
                  <a:cubicBezTo>
                    <a:pt x="48" y="57"/>
                    <a:pt x="35" y="61"/>
                    <a:pt x="27" y="66"/>
                  </a:cubicBezTo>
                  <a:cubicBezTo>
                    <a:pt x="19" y="71"/>
                    <a:pt x="15" y="77"/>
                    <a:pt x="15" y="85"/>
                  </a:cubicBezTo>
                  <a:cubicBezTo>
                    <a:pt x="15" y="90"/>
                    <a:pt x="17" y="94"/>
                    <a:pt x="20" y="97"/>
                  </a:cubicBezTo>
                  <a:cubicBezTo>
                    <a:pt x="23" y="100"/>
                    <a:pt x="28" y="101"/>
                    <a:pt x="33" y="101"/>
                  </a:cubicBezTo>
                  <a:cubicBezTo>
                    <a:pt x="38" y="101"/>
                    <a:pt x="43" y="100"/>
                    <a:pt x="49" y="97"/>
                  </a:cubicBezTo>
                  <a:cubicBezTo>
                    <a:pt x="54" y="94"/>
                    <a:pt x="60" y="90"/>
                    <a:pt x="67"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1" name="Freeform 127">
              <a:extLst>
                <a:ext uri="{FF2B5EF4-FFF2-40B4-BE49-F238E27FC236}">
                  <a16:creationId xmlns:a16="http://schemas.microsoft.com/office/drawing/2014/main" id="{D030128B-87B4-4982-BC76-5C50A9FCF585}"/>
                </a:ext>
              </a:extLst>
            </p:cNvPr>
            <p:cNvSpPr>
              <a:spLocks/>
            </p:cNvSpPr>
            <p:nvPr/>
          </p:nvSpPr>
          <p:spPr bwMode="auto">
            <a:xfrm>
              <a:off x="2015" y="3095"/>
              <a:ext cx="101" cy="135"/>
            </a:xfrm>
            <a:custGeom>
              <a:avLst/>
              <a:gdLst>
                <a:gd name="T0" fmla="*/ 87 w 87"/>
                <a:gd name="T1" fmla="*/ 88 h 116"/>
                <a:gd name="T2" fmla="*/ 70 w 87"/>
                <a:gd name="T3" fmla="*/ 109 h 116"/>
                <a:gd name="T4" fmla="*/ 45 w 87"/>
                <a:gd name="T5" fmla="*/ 116 h 116"/>
                <a:gd name="T6" fmla="*/ 11 w 87"/>
                <a:gd name="T7" fmla="*/ 102 h 116"/>
                <a:gd name="T8" fmla="*/ 0 w 87"/>
                <a:gd name="T9" fmla="*/ 58 h 116"/>
                <a:gd name="T10" fmla="*/ 12 w 87"/>
                <a:gd name="T11" fmla="*/ 16 h 116"/>
                <a:gd name="T12" fmla="*/ 45 w 87"/>
                <a:gd name="T13" fmla="*/ 0 h 116"/>
                <a:gd name="T14" fmla="*/ 70 w 87"/>
                <a:gd name="T15" fmla="*/ 8 h 116"/>
                <a:gd name="T16" fmla="*/ 85 w 87"/>
                <a:gd name="T17" fmla="*/ 31 h 116"/>
                <a:gd name="T18" fmla="*/ 70 w 87"/>
                <a:gd name="T19" fmla="*/ 36 h 116"/>
                <a:gd name="T20" fmla="*/ 60 w 87"/>
                <a:gd name="T21" fmla="*/ 20 h 116"/>
                <a:gd name="T22" fmla="*/ 44 w 87"/>
                <a:gd name="T23" fmla="*/ 14 h 116"/>
                <a:gd name="T24" fmla="*/ 23 w 87"/>
                <a:gd name="T25" fmla="*/ 25 h 116"/>
                <a:gd name="T26" fmla="*/ 16 w 87"/>
                <a:gd name="T27" fmla="*/ 58 h 116"/>
                <a:gd name="T28" fmla="*/ 23 w 87"/>
                <a:gd name="T29" fmla="*/ 92 h 116"/>
                <a:gd name="T30" fmla="*/ 45 w 87"/>
                <a:gd name="T31" fmla="*/ 103 h 116"/>
                <a:gd name="T32" fmla="*/ 62 w 87"/>
                <a:gd name="T33" fmla="*/ 97 h 116"/>
                <a:gd name="T34" fmla="*/ 74 w 87"/>
                <a:gd name="T35" fmla="*/ 81 h 116"/>
                <a:gd name="T36" fmla="*/ 87 w 87"/>
                <a:gd name="T37"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116">
                  <a:moveTo>
                    <a:pt x="87" y="88"/>
                  </a:moveTo>
                  <a:cubicBezTo>
                    <a:pt x="83" y="97"/>
                    <a:pt x="77" y="104"/>
                    <a:pt x="70" y="109"/>
                  </a:cubicBezTo>
                  <a:cubicBezTo>
                    <a:pt x="63" y="114"/>
                    <a:pt x="54" y="116"/>
                    <a:pt x="45" y="116"/>
                  </a:cubicBezTo>
                  <a:cubicBezTo>
                    <a:pt x="30" y="116"/>
                    <a:pt x="19" y="111"/>
                    <a:pt x="11" y="102"/>
                  </a:cubicBezTo>
                  <a:cubicBezTo>
                    <a:pt x="4" y="92"/>
                    <a:pt x="0" y="77"/>
                    <a:pt x="0" y="58"/>
                  </a:cubicBezTo>
                  <a:cubicBezTo>
                    <a:pt x="0" y="40"/>
                    <a:pt x="4" y="26"/>
                    <a:pt x="12" y="16"/>
                  </a:cubicBezTo>
                  <a:cubicBezTo>
                    <a:pt x="20" y="6"/>
                    <a:pt x="31" y="0"/>
                    <a:pt x="45" y="0"/>
                  </a:cubicBezTo>
                  <a:cubicBezTo>
                    <a:pt x="54" y="0"/>
                    <a:pt x="63" y="3"/>
                    <a:pt x="70" y="8"/>
                  </a:cubicBezTo>
                  <a:cubicBezTo>
                    <a:pt x="77" y="14"/>
                    <a:pt x="82" y="21"/>
                    <a:pt x="85" y="31"/>
                  </a:cubicBezTo>
                  <a:cubicBezTo>
                    <a:pt x="70" y="36"/>
                    <a:pt x="70" y="36"/>
                    <a:pt x="70" y="36"/>
                  </a:cubicBezTo>
                  <a:cubicBezTo>
                    <a:pt x="68" y="29"/>
                    <a:pt x="64" y="23"/>
                    <a:pt x="60" y="20"/>
                  </a:cubicBezTo>
                  <a:cubicBezTo>
                    <a:pt x="55" y="16"/>
                    <a:pt x="50" y="14"/>
                    <a:pt x="44" y="14"/>
                  </a:cubicBezTo>
                  <a:cubicBezTo>
                    <a:pt x="35" y="14"/>
                    <a:pt x="28" y="18"/>
                    <a:pt x="23" y="25"/>
                  </a:cubicBezTo>
                  <a:cubicBezTo>
                    <a:pt x="18" y="33"/>
                    <a:pt x="16" y="44"/>
                    <a:pt x="16" y="58"/>
                  </a:cubicBezTo>
                  <a:cubicBezTo>
                    <a:pt x="16" y="73"/>
                    <a:pt x="18" y="84"/>
                    <a:pt x="23" y="92"/>
                  </a:cubicBezTo>
                  <a:cubicBezTo>
                    <a:pt x="28" y="99"/>
                    <a:pt x="35" y="103"/>
                    <a:pt x="45" y="103"/>
                  </a:cubicBezTo>
                  <a:cubicBezTo>
                    <a:pt x="51" y="103"/>
                    <a:pt x="57" y="101"/>
                    <a:pt x="62" y="97"/>
                  </a:cubicBezTo>
                  <a:cubicBezTo>
                    <a:pt x="67" y="93"/>
                    <a:pt x="71" y="88"/>
                    <a:pt x="74" y="81"/>
                  </a:cubicBezTo>
                  <a:lnTo>
                    <a:pt x="87" y="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2" name="Freeform 128">
              <a:extLst>
                <a:ext uri="{FF2B5EF4-FFF2-40B4-BE49-F238E27FC236}">
                  <a16:creationId xmlns:a16="http://schemas.microsoft.com/office/drawing/2014/main" id="{011B2064-023C-4212-8B09-78E1B2C00D08}"/>
                </a:ext>
              </a:extLst>
            </p:cNvPr>
            <p:cNvSpPr>
              <a:spLocks noEditPoints="1"/>
            </p:cNvSpPr>
            <p:nvPr/>
          </p:nvSpPr>
          <p:spPr bwMode="auto">
            <a:xfrm>
              <a:off x="2131" y="3096"/>
              <a:ext cx="104" cy="134"/>
            </a:xfrm>
            <a:custGeom>
              <a:avLst/>
              <a:gdLst>
                <a:gd name="T0" fmla="*/ 79 w 90"/>
                <a:gd name="T1" fmla="*/ 82 h 115"/>
                <a:gd name="T2" fmla="*/ 90 w 90"/>
                <a:gd name="T3" fmla="*/ 89 h 115"/>
                <a:gd name="T4" fmla="*/ 72 w 90"/>
                <a:gd name="T5" fmla="*/ 109 h 115"/>
                <a:gd name="T6" fmla="*/ 45 w 90"/>
                <a:gd name="T7" fmla="*/ 115 h 115"/>
                <a:gd name="T8" fmla="*/ 12 w 90"/>
                <a:gd name="T9" fmla="*/ 101 h 115"/>
                <a:gd name="T10" fmla="*/ 0 w 90"/>
                <a:gd name="T11" fmla="*/ 57 h 115"/>
                <a:gd name="T12" fmla="*/ 12 w 90"/>
                <a:gd name="T13" fmla="*/ 15 h 115"/>
                <a:gd name="T14" fmla="*/ 44 w 90"/>
                <a:gd name="T15" fmla="*/ 0 h 115"/>
                <a:gd name="T16" fmla="*/ 76 w 90"/>
                <a:gd name="T17" fmla="*/ 14 h 115"/>
                <a:gd name="T18" fmla="*/ 88 w 90"/>
                <a:gd name="T19" fmla="*/ 56 h 115"/>
                <a:gd name="T20" fmla="*/ 88 w 90"/>
                <a:gd name="T21" fmla="*/ 61 h 115"/>
                <a:gd name="T22" fmla="*/ 16 w 90"/>
                <a:gd name="T23" fmla="*/ 61 h 115"/>
                <a:gd name="T24" fmla="*/ 16 w 90"/>
                <a:gd name="T25" fmla="*/ 64 h 115"/>
                <a:gd name="T26" fmla="*/ 25 w 90"/>
                <a:gd name="T27" fmla="*/ 92 h 115"/>
                <a:gd name="T28" fmla="*/ 47 w 90"/>
                <a:gd name="T29" fmla="*/ 102 h 115"/>
                <a:gd name="T30" fmla="*/ 65 w 90"/>
                <a:gd name="T31" fmla="*/ 97 h 115"/>
                <a:gd name="T32" fmla="*/ 79 w 90"/>
                <a:gd name="T33" fmla="*/ 82 h 115"/>
                <a:gd name="T34" fmla="*/ 17 w 90"/>
                <a:gd name="T35" fmla="*/ 47 h 115"/>
                <a:gd name="T36" fmla="*/ 71 w 90"/>
                <a:gd name="T37" fmla="*/ 47 h 115"/>
                <a:gd name="T38" fmla="*/ 64 w 90"/>
                <a:gd name="T39" fmla="*/ 22 h 115"/>
                <a:gd name="T40" fmla="*/ 44 w 90"/>
                <a:gd name="T41" fmla="*/ 13 h 115"/>
                <a:gd name="T42" fmla="*/ 24 w 90"/>
                <a:gd name="T43" fmla="*/ 22 h 115"/>
                <a:gd name="T44" fmla="*/ 17 w 90"/>
                <a:gd name="T45" fmla="*/ 4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115">
                  <a:moveTo>
                    <a:pt x="79" y="82"/>
                  </a:moveTo>
                  <a:cubicBezTo>
                    <a:pt x="90" y="89"/>
                    <a:pt x="90" y="89"/>
                    <a:pt x="90" y="89"/>
                  </a:cubicBezTo>
                  <a:cubicBezTo>
                    <a:pt x="86" y="98"/>
                    <a:pt x="80" y="105"/>
                    <a:pt x="72" y="109"/>
                  </a:cubicBezTo>
                  <a:cubicBezTo>
                    <a:pt x="65" y="113"/>
                    <a:pt x="56" y="115"/>
                    <a:pt x="45" y="115"/>
                  </a:cubicBezTo>
                  <a:cubicBezTo>
                    <a:pt x="31" y="115"/>
                    <a:pt x="20" y="110"/>
                    <a:pt x="12" y="101"/>
                  </a:cubicBezTo>
                  <a:cubicBezTo>
                    <a:pt x="4" y="91"/>
                    <a:pt x="0" y="76"/>
                    <a:pt x="0" y="57"/>
                  </a:cubicBezTo>
                  <a:cubicBezTo>
                    <a:pt x="0" y="39"/>
                    <a:pt x="4" y="25"/>
                    <a:pt x="12" y="15"/>
                  </a:cubicBezTo>
                  <a:cubicBezTo>
                    <a:pt x="20" y="5"/>
                    <a:pt x="30" y="0"/>
                    <a:pt x="44" y="0"/>
                  </a:cubicBezTo>
                  <a:cubicBezTo>
                    <a:pt x="58" y="0"/>
                    <a:pt x="69" y="5"/>
                    <a:pt x="76" y="14"/>
                  </a:cubicBezTo>
                  <a:cubicBezTo>
                    <a:pt x="84" y="24"/>
                    <a:pt x="88" y="38"/>
                    <a:pt x="88" y="56"/>
                  </a:cubicBezTo>
                  <a:cubicBezTo>
                    <a:pt x="88" y="61"/>
                    <a:pt x="88" y="61"/>
                    <a:pt x="88" y="61"/>
                  </a:cubicBezTo>
                  <a:cubicBezTo>
                    <a:pt x="16" y="61"/>
                    <a:pt x="16" y="61"/>
                    <a:pt x="16" y="61"/>
                  </a:cubicBezTo>
                  <a:cubicBezTo>
                    <a:pt x="16" y="64"/>
                    <a:pt x="16" y="64"/>
                    <a:pt x="16" y="64"/>
                  </a:cubicBezTo>
                  <a:cubicBezTo>
                    <a:pt x="16" y="76"/>
                    <a:pt x="19" y="85"/>
                    <a:pt x="25" y="92"/>
                  </a:cubicBezTo>
                  <a:cubicBezTo>
                    <a:pt x="30" y="99"/>
                    <a:pt x="38" y="102"/>
                    <a:pt x="47" y="102"/>
                  </a:cubicBezTo>
                  <a:cubicBezTo>
                    <a:pt x="54" y="102"/>
                    <a:pt x="60" y="100"/>
                    <a:pt x="65" y="97"/>
                  </a:cubicBezTo>
                  <a:cubicBezTo>
                    <a:pt x="71" y="93"/>
                    <a:pt x="75" y="89"/>
                    <a:pt x="79" y="82"/>
                  </a:cubicBezTo>
                  <a:close/>
                  <a:moveTo>
                    <a:pt x="17" y="47"/>
                  </a:moveTo>
                  <a:cubicBezTo>
                    <a:pt x="71" y="47"/>
                    <a:pt x="71" y="47"/>
                    <a:pt x="71" y="47"/>
                  </a:cubicBezTo>
                  <a:cubicBezTo>
                    <a:pt x="71" y="37"/>
                    <a:pt x="68" y="28"/>
                    <a:pt x="64" y="22"/>
                  </a:cubicBezTo>
                  <a:cubicBezTo>
                    <a:pt x="59" y="16"/>
                    <a:pt x="52" y="13"/>
                    <a:pt x="44" y="13"/>
                  </a:cubicBezTo>
                  <a:cubicBezTo>
                    <a:pt x="36" y="13"/>
                    <a:pt x="29" y="16"/>
                    <a:pt x="24" y="22"/>
                  </a:cubicBezTo>
                  <a:cubicBezTo>
                    <a:pt x="20" y="28"/>
                    <a:pt x="17" y="36"/>
                    <a:pt x="1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Footer Placeholder 3"/>
          <p:cNvSpPr txBox="1"/>
          <p:nvPr/>
        </p:nvSpPr>
        <p:spPr>
          <a:xfrm>
            <a:off x="585925" y="6535912"/>
            <a:ext cx="7802500"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rPr>
                <a:solidFill>
                  <a:schemeClr val="bg1"/>
                </a:solidFill>
              </a:rPr>
              <a:t>Fourth Action Plan of the National Plan to Reduce Violence Against Women and Their Children - Consultation Workshop Summary </a:t>
            </a:r>
          </a:p>
        </p:txBody>
      </p:sp>
      <p:sp>
        <p:nvSpPr>
          <p:cNvPr id="166" name="Title 1"/>
          <p:cNvSpPr txBox="1">
            <a:spLocks noGrp="1"/>
          </p:cNvSpPr>
          <p:nvPr>
            <p:ph type="title"/>
          </p:nvPr>
        </p:nvSpPr>
        <p:spPr/>
        <p:txBody>
          <a:bodyPr/>
          <a:lstStyle>
            <a:lvl1pPr defTabSz="594359">
              <a:defRPr sz="2340"/>
            </a:lvl1pPr>
          </a:lstStyle>
          <a:p>
            <a:r>
              <a:rPr lang="en-AU"/>
              <a:t>Priority actions </a:t>
            </a:r>
            <a:endParaRPr lang="en-AU" dirty="0"/>
          </a:p>
        </p:txBody>
      </p:sp>
      <p:sp>
        <p:nvSpPr>
          <p:cNvPr id="167" name="Content Placeholder 2"/>
          <p:cNvSpPr txBox="1">
            <a:spLocks noGrp="1"/>
          </p:cNvSpPr>
          <p:nvPr>
            <p:ph type="body" sz="half" idx="1"/>
          </p:nvPr>
        </p:nvSpPr>
        <p:spPr/>
        <p:txBody>
          <a:bodyPr/>
          <a:lstStyle/>
          <a:p>
            <a:r>
              <a:rPr lang="en-AU" dirty="0"/>
              <a:t>Primary prevention</a:t>
            </a:r>
          </a:p>
          <a:p>
            <a:pPr lvl="1"/>
            <a:r>
              <a:rPr lang="en-AU" dirty="0"/>
              <a:t>A public health approach </a:t>
            </a:r>
            <a:r>
              <a:rPr lang="en-AU" dirty="0" smtClean="0"/>
              <a:t>may be considered </a:t>
            </a:r>
            <a:r>
              <a:rPr lang="en-AU" dirty="0"/>
              <a:t>to build up the community body of knowledge to feed into </a:t>
            </a:r>
            <a:r>
              <a:rPr lang="en-AU" dirty="0" smtClean="0"/>
              <a:t>a longer-term </a:t>
            </a:r>
            <a:r>
              <a:rPr lang="en-AU" dirty="0"/>
              <a:t>campaign.</a:t>
            </a:r>
          </a:p>
          <a:p>
            <a:pPr lvl="1"/>
            <a:r>
              <a:rPr lang="en-AU" dirty="0"/>
              <a:t>Campaigns need to be both national and local.</a:t>
            </a:r>
          </a:p>
          <a:p>
            <a:pPr lvl="1"/>
            <a:r>
              <a:rPr lang="en-AU" dirty="0"/>
              <a:t>Attitudinal changes especially to objectification of women in media and popular culture.</a:t>
            </a:r>
          </a:p>
          <a:p>
            <a:pPr lvl="1"/>
            <a:r>
              <a:rPr lang="en-AU" dirty="0"/>
              <a:t>Policy and regulation should </a:t>
            </a:r>
            <a:r>
              <a:rPr lang="en-AU" dirty="0" smtClean="0"/>
              <a:t>support </a:t>
            </a:r>
            <a:r>
              <a:rPr lang="en-AU" dirty="0"/>
              <a:t>the campaign and objectives (e.g. implementation on radio).</a:t>
            </a:r>
          </a:p>
          <a:p>
            <a:pPr lvl="1"/>
            <a:endParaRPr lang="en-AU" dirty="0"/>
          </a:p>
          <a:p>
            <a:r>
              <a:rPr lang="en-AU" dirty="0"/>
              <a:t>Approach to service provision</a:t>
            </a:r>
          </a:p>
          <a:p>
            <a:pPr lvl="1"/>
            <a:r>
              <a:rPr lang="en-AU" dirty="0"/>
              <a:t>All services and supports need to be culturally appropriate.</a:t>
            </a:r>
          </a:p>
          <a:p>
            <a:pPr lvl="1"/>
            <a:r>
              <a:rPr lang="en-AU" dirty="0"/>
              <a:t>Implementation should be based on research undertaken in the Northern Territory.</a:t>
            </a:r>
          </a:p>
        </p:txBody>
      </p:sp>
      <p:sp>
        <p:nvSpPr>
          <p:cNvPr id="168" name="Slide Number Placeholder 4"/>
          <p:cNvSpPr txBox="1">
            <a:spLocks noGrp="1"/>
          </p:cNvSpPr>
          <p:nvPr>
            <p:ph type="sldNum" sz="quarter" idx="2"/>
          </p:nvPr>
        </p:nvSpPr>
        <p:spPr/>
        <p:txBody>
          <a:bodyPr/>
          <a:lstStyle/>
          <a:p>
            <a:fld id="{86CB4B4D-7CA3-9044-876B-883B54F8677D}" type="slidenum">
              <a:rPr lang="en-AU" smtClean="0"/>
              <a:pPr/>
              <a:t>10</a:t>
            </a:fld>
            <a:endParaRPr lang="en-AU"/>
          </a:p>
        </p:txBody>
      </p:sp>
      <p:sp>
        <p:nvSpPr>
          <p:cNvPr id="2" name="Text Placeholder 1">
            <a:extLst>
              <a:ext uri="{FF2B5EF4-FFF2-40B4-BE49-F238E27FC236}">
                <a16:creationId xmlns:a16="http://schemas.microsoft.com/office/drawing/2014/main" id="{391CA63E-48A6-4F8F-AC14-42B48E8B0CC3}"/>
              </a:ext>
            </a:extLst>
          </p:cNvPr>
          <p:cNvSpPr>
            <a:spLocks noGrp="1"/>
          </p:cNvSpPr>
          <p:nvPr>
            <p:ph type="body" sz="half" idx="10"/>
          </p:nvPr>
        </p:nvSpPr>
        <p:spPr/>
        <p:txBody>
          <a:bodyPr/>
          <a:lstStyle/>
          <a:p>
            <a:r>
              <a:rPr lang="en-AU" dirty="0"/>
              <a:t>Long term recovery</a:t>
            </a:r>
          </a:p>
          <a:p>
            <a:pPr lvl="1"/>
            <a:r>
              <a:rPr lang="en-AU" dirty="0"/>
              <a:t>Funding for domestic, family and sexual violence needs to go beyond crisis services; greater recognition of the journey of the victim over the long term and the holistic support they need to </a:t>
            </a:r>
            <a:r>
              <a:rPr lang="en-AU" dirty="0" smtClean="0"/>
              <a:t>support their </a:t>
            </a:r>
            <a:r>
              <a:rPr lang="en-AU" dirty="0"/>
              <a:t>recovery.</a:t>
            </a:r>
          </a:p>
          <a:p>
            <a:pPr lvl="1"/>
            <a:endParaRPr lang="en-AU" dirty="0"/>
          </a:p>
          <a:p>
            <a:r>
              <a:rPr lang="en-AU" dirty="0"/>
              <a:t>Workforce capability</a:t>
            </a:r>
          </a:p>
          <a:p>
            <a:pPr lvl="1"/>
            <a:r>
              <a:rPr lang="en-AU" dirty="0"/>
              <a:t>The high rates of trauma in NT means there is a highly traumatised workforce.</a:t>
            </a:r>
          </a:p>
          <a:p>
            <a:pPr lvl="1"/>
            <a:r>
              <a:rPr lang="en-AU" dirty="0"/>
              <a:t>Workforce development is required for workers to better understand the psychology and risk of domestic and family violence, and be informed in trauma-informed practices.</a:t>
            </a:r>
          </a:p>
          <a:p>
            <a:pPr lvl="1"/>
            <a:r>
              <a:rPr lang="en-AU" dirty="0"/>
              <a:t>Workforces need to be enabled to create place-based, effective responses to acute needs e.g. increase in Police presence, safety houses.</a:t>
            </a:r>
          </a:p>
          <a:p>
            <a:pPr lvl="1"/>
            <a:r>
              <a:rPr lang="en-AU" dirty="0"/>
              <a:t>Greater resources are required for culturally appropriate interpreters, including Aboriginal languages.</a:t>
            </a:r>
          </a:p>
          <a:p>
            <a:pPr lvl="1"/>
            <a:r>
              <a:rPr lang="en-AU" dirty="0"/>
              <a:t>Training developed by input from consistent, NT specific resource centre.</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Footer Placeholder 3"/>
          <p:cNvSpPr txBox="1"/>
          <p:nvPr/>
        </p:nvSpPr>
        <p:spPr>
          <a:xfrm>
            <a:off x="585925" y="6535912"/>
            <a:ext cx="7802500"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rPr>
                <a:solidFill>
                  <a:schemeClr val="bg1"/>
                </a:solidFill>
              </a:rPr>
              <a:t>Fourth Action Plan of the National Plan to Reduce Violence Against Women and Their Children - Consultation Workshop Summary </a:t>
            </a:r>
          </a:p>
        </p:txBody>
      </p:sp>
      <p:sp>
        <p:nvSpPr>
          <p:cNvPr id="166" name="Title 1"/>
          <p:cNvSpPr txBox="1">
            <a:spLocks noGrp="1"/>
          </p:cNvSpPr>
          <p:nvPr>
            <p:ph type="title"/>
          </p:nvPr>
        </p:nvSpPr>
        <p:spPr/>
        <p:txBody>
          <a:bodyPr/>
          <a:lstStyle>
            <a:lvl1pPr defTabSz="594359">
              <a:defRPr sz="2340"/>
            </a:lvl1pPr>
          </a:lstStyle>
          <a:p>
            <a:r>
              <a:rPr lang="en-AU"/>
              <a:t>Priority actions </a:t>
            </a:r>
            <a:endParaRPr lang="en-AU" dirty="0"/>
          </a:p>
        </p:txBody>
      </p:sp>
      <p:sp>
        <p:nvSpPr>
          <p:cNvPr id="167" name="Content Placeholder 2"/>
          <p:cNvSpPr txBox="1">
            <a:spLocks noGrp="1"/>
          </p:cNvSpPr>
          <p:nvPr>
            <p:ph type="body" sz="half" idx="1"/>
          </p:nvPr>
        </p:nvSpPr>
        <p:spPr/>
        <p:txBody>
          <a:bodyPr/>
          <a:lstStyle/>
          <a:p>
            <a:r>
              <a:rPr lang="en-AU" dirty="0"/>
              <a:t>Greater collaboration between services</a:t>
            </a:r>
          </a:p>
          <a:p>
            <a:pPr lvl="1"/>
            <a:r>
              <a:rPr lang="en-AU" dirty="0"/>
              <a:t>Children specialists should be at safe houses.</a:t>
            </a:r>
          </a:p>
          <a:p>
            <a:pPr lvl="1"/>
            <a:r>
              <a:rPr lang="en-AU" dirty="0"/>
              <a:t>Health-justice partnership models – integration, rather than co-location, is needed for closer access to justice.</a:t>
            </a:r>
          </a:p>
          <a:p>
            <a:pPr lvl="1"/>
            <a:r>
              <a:rPr lang="en-AU" dirty="0"/>
              <a:t>Programs needs to be led by local communities.</a:t>
            </a:r>
          </a:p>
          <a:p>
            <a:pPr lvl="1"/>
            <a:r>
              <a:rPr lang="en-AU" dirty="0"/>
              <a:t>Community Innovation Funds where small communities can safely trial their own solutions.</a:t>
            </a:r>
          </a:p>
          <a:p>
            <a:pPr lvl="1"/>
            <a:endParaRPr lang="en-AU" dirty="0"/>
          </a:p>
          <a:p>
            <a:r>
              <a:rPr lang="en-AU" dirty="0"/>
              <a:t>Data collection and information sharing</a:t>
            </a:r>
          </a:p>
          <a:p>
            <a:pPr lvl="1"/>
            <a:r>
              <a:rPr lang="en-AU" dirty="0"/>
              <a:t>A better understanding created through better data collections is required. </a:t>
            </a:r>
          </a:p>
          <a:p>
            <a:pPr lvl="1"/>
            <a:r>
              <a:rPr lang="en-AU" dirty="0"/>
              <a:t>This should be sustained over the different stages of the reforms to enable reflection and successes.</a:t>
            </a:r>
          </a:p>
          <a:p>
            <a:pPr lvl="1"/>
            <a:endParaRPr lang="en-AU" dirty="0"/>
          </a:p>
        </p:txBody>
      </p:sp>
      <p:sp>
        <p:nvSpPr>
          <p:cNvPr id="168" name="Slide Number Placeholder 4"/>
          <p:cNvSpPr txBox="1">
            <a:spLocks noGrp="1"/>
          </p:cNvSpPr>
          <p:nvPr>
            <p:ph type="sldNum" sz="quarter" idx="2"/>
          </p:nvPr>
        </p:nvSpPr>
        <p:spPr/>
        <p:txBody>
          <a:bodyPr/>
          <a:lstStyle/>
          <a:p>
            <a:fld id="{86CB4B4D-7CA3-9044-876B-883B54F8677D}" type="slidenum">
              <a:rPr lang="en-AU" smtClean="0"/>
              <a:pPr/>
              <a:t>11</a:t>
            </a:fld>
            <a:endParaRPr lang="en-AU"/>
          </a:p>
        </p:txBody>
      </p:sp>
      <p:sp>
        <p:nvSpPr>
          <p:cNvPr id="2" name="Text Placeholder 1">
            <a:extLst>
              <a:ext uri="{FF2B5EF4-FFF2-40B4-BE49-F238E27FC236}">
                <a16:creationId xmlns:a16="http://schemas.microsoft.com/office/drawing/2014/main" id="{391CA63E-48A6-4F8F-AC14-42B48E8B0CC3}"/>
              </a:ext>
            </a:extLst>
          </p:cNvPr>
          <p:cNvSpPr>
            <a:spLocks noGrp="1"/>
          </p:cNvSpPr>
          <p:nvPr>
            <p:ph type="body" sz="half" idx="10"/>
          </p:nvPr>
        </p:nvSpPr>
        <p:spPr/>
        <p:txBody>
          <a:bodyPr/>
          <a:lstStyle/>
          <a:p>
            <a:r>
              <a:rPr lang="en-AU" dirty="0"/>
              <a:t>Services for perpetrators</a:t>
            </a:r>
          </a:p>
          <a:p>
            <a:pPr lvl="1"/>
            <a:r>
              <a:rPr lang="en-AU" dirty="0"/>
              <a:t>Culturally appropriate education and support for males are essential.</a:t>
            </a:r>
          </a:p>
          <a:p>
            <a:pPr lvl="1"/>
            <a:r>
              <a:rPr lang="en-AU" dirty="0"/>
              <a:t>Men are our biggest resource in the prevention space (e.g. ‘Stop (doing the violence), walk (away), (find someone to) talk’, a program started by a police officer in a remote area).</a:t>
            </a:r>
          </a:p>
          <a:p>
            <a:pPr lvl="1"/>
            <a:r>
              <a:rPr lang="en-AU" dirty="0"/>
              <a:t>Trauma informed processes do not work for all Aboriginal men. There needs to be more support for males and discussion-based training (e.g. yarning circles).</a:t>
            </a:r>
          </a:p>
          <a:p>
            <a:pPr marL="266700" lvl="1" indent="0">
              <a:buNone/>
            </a:pPr>
            <a:endParaRPr lang="en-AU" dirty="0"/>
          </a:p>
        </p:txBody>
      </p:sp>
    </p:spTree>
    <p:extLst>
      <p:ext uri="{BB962C8B-B14F-4D97-AF65-F5344CB8AC3E}">
        <p14:creationId xmlns:p14="http://schemas.microsoft.com/office/powerpoint/2010/main" val="61813170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title"/>
          </p:nvPr>
        </p:nvSpPr>
        <p:spPr>
          <a:xfrm>
            <a:off x="579268" y="720313"/>
            <a:ext cx="7809156" cy="5444991"/>
          </a:xfrm>
          <a:prstGeom prst="rect">
            <a:avLst/>
          </a:prstGeom>
        </p:spPr>
        <p:txBody>
          <a:bodyPr/>
          <a:lstStyle/>
          <a:p>
            <a:pPr algn="ctr">
              <a:defRPr sz="2800"/>
            </a:pPr>
            <a:r>
              <a:rPr dirty="0"/>
              <a:t/>
            </a:r>
            <a:br>
              <a:rPr dirty="0"/>
            </a:br>
            <a:r>
              <a:rPr dirty="0"/>
              <a:t/>
            </a:r>
            <a:br>
              <a:rPr dirty="0"/>
            </a:br>
            <a:r>
              <a:rPr lang="en-AU" dirty="0" smtClean="0"/>
              <a:t>The Department of Social Services</a:t>
            </a:r>
            <a:r>
              <a:rPr dirty="0" smtClean="0"/>
              <a:t> acknowledges the traditional owners of country throughout Australia, and their continuing connection to land, </a:t>
            </a:r>
            <a:r>
              <a:rPr lang="en-AU" dirty="0" smtClean="0"/>
              <a:t>water</a:t>
            </a:r>
            <a:r>
              <a:rPr dirty="0" smtClean="0"/>
              <a:t> and community. </a:t>
            </a:r>
            <a:br>
              <a:rPr dirty="0" smtClean="0"/>
            </a:br>
            <a:r>
              <a:rPr dirty="0" smtClean="0"/>
              <a:t/>
            </a:r>
            <a:br>
              <a:rPr dirty="0" smtClean="0"/>
            </a:br>
            <a:r>
              <a:rPr dirty="0" smtClean="0"/>
              <a:t>We pay our respects to them and their cultures,   	and to </a:t>
            </a:r>
            <a:r>
              <a:rPr lang="en-AU" dirty="0" smtClean="0"/>
              <a:t>Elders</a:t>
            </a:r>
            <a:r>
              <a:rPr dirty="0" smtClean="0"/>
              <a:t> past</a:t>
            </a:r>
            <a:r>
              <a:rPr lang="en-AU" dirty="0" smtClean="0"/>
              <a:t>,</a:t>
            </a:r>
            <a:r>
              <a:rPr dirty="0" smtClean="0"/>
              <a:t> present</a:t>
            </a:r>
            <a:r>
              <a:rPr lang="en-AU" dirty="0" smtClean="0"/>
              <a:t> and emerging</a:t>
            </a:r>
            <a:r>
              <a:rPr dirty="0" smtClean="0"/>
              <a:t>. </a:t>
            </a:r>
            <a:r>
              <a:rPr dirty="0"/>
              <a:t>  </a:t>
            </a:r>
          </a:p>
        </p:txBody>
      </p:sp>
    </p:spTree>
    <p:extLst>
      <p:ext uri="{BB962C8B-B14F-4D97-AF65-F5344CB8AC3E}">
        <p14:creationId xmlns:p14="http://schemas.microsoft.com/office/powerpoint/2010/main" val="306798218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Footer Placeholder 3"/>
          <p:cNvSpPr txBox="1"/>
          <p:nvPr/>
        </p:nvSpPr>
        <p:spPr>
          <a:xfrm>
            <a:off x="585925" y="6541661"/>
            <a:ext cx="7226436"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2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About this document</a:t>
            </a:r>
          </a:p>
        </p:txBody>
      </p:sp>
      <p:sp>
        <p:nvSpPr>
          <p:cNvPr id="130" name="Content Placeholder 2"/>
          <p:cNvSpPr txBox="1">
            <a:spLocks noGrp="1"/>
          </p:cNvSpPr>
          <p:nvPr>
            <p:ph type="body" sz="half" idx="1"/>
          </p:nvPr>
        </p:nvSpPr>
        <p:spPr>
          <a:xfrm>
            <a:off x="723899" y="1378100"/>
            <a:ext cx="7834175" cy="3317725"/>
          </a:xfrm>
          <a:prstGeom prst="rect">
            <a:avLst/>
          </a:prstGeom>
        </p:spPr>
        <p:txBody>
          <a:bodyPr numCol="2" spcCol="359999">
            <a:normAutofit/>
          </a:bodyPr>
          <a:lstStyle/>
          <a:p>
            <a:pPr>
              <a:defRPr sz="1000" b="0"/>
            </a:pPr>
            <a:r>
              <a:rPr lang="en-AU" sz="1000" dirty="0"/>
              <a:t>This material was commissioned by the Commonwealth of Australia to assist in the collection of information from consultation sessions workshops around Australia. The purpose of this material is to summarise consultations held by the Department of Social Services as part of the development of the Fourth Action Plan in </a:t>
            </a:r>
            <a:r>
              <a:rPr lang="en-AU" dirty="0"/>
              <a:t>Alice </a:t>
            </a:r>
            <a:r>
              <a:rPr lang="en-AU" dirty="0" smtClean="0"/>
              <a:t>Springs, </a:t>
            </a:r>
            <a:r>
              <a:rPr lang="en-AU" dirty="0"/>
              <a:t>Northern Territory</a:t>
            </a:r>
            <a:r>
              <a:rPr lang="en-AU" sz="1000" dirty="0" smtClean="0"/>
              <a:t>. </a:t>
            </a:r>
            <a:r>
              <a:rPr lang="en-AU" dirty="0"/>
              <a:t>This session was facilitated by </a:t>
            </a:r>
            <a:r>
              <a:rPr lang="en-AU" dirty="0" err="1" smtClean="0"/>
              <a:t>ThinkPlace</a:t>
            </a:r>
            <a:r>
              <a:rPr lang="en-AU" dirty="0" smtClean="0"/>
              <a:t>.</a:t>
            </a:r>
            <a:endParaRPr lang="en-AU" sz="1000" dirty="0" smtClean="0"/>
          </a:p>
          <a:p>
            <a:pPr>
              <a:defRPr sz="1000" b="0"/>
            </a:pPr>
            <a:r>
              <a:rPr lang="en-AU" sz="1000" dirty="0" smtClean="0"/>
              <a:t>The </a:t>
            </a:r>
            <a:r>
              <a:rPr lang="en-AU" sz="1000" dirty="0"/>
              <a:t>Department of Social Services thanks all participants of this discussion for their contributions as part of the development of the Fourth Action Plan.  The views expressed in this material do not necessarily reflect those of the Commonwealth, or indicate a particular course of action. </a:t>
            </a:r>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r>
              <a:rPr lang="en-AU" sz="1000" dirty="0"/>
              <a:t>Copyright notice — 2018</a:t>
            </a:r>
          </a:p>
          <a:p>
            <a:pPr>
              <a:defRPr sz="1000" b="0"/>
            </a:pPr>
            <a:r>
              <a:rPr lang="en-AU" sz="1000" dirty="0"/>
              <a:t>This document is licensed under the Creative Commons Attribution 4.0 International Licence </a:t>
            </a:r>
            <a:r>
              <a:rPr lang="en-AU" sz="1000" dirty="0" err="1"/>
              <a:t>Licence</a:t>
            </a:r>
            <a:r>
              <a:rPr lang="en-AU" sz="1000" dirty="0"/>
              <a:t> URL: https://creativecommons.org/licenses/by/4.0/legalcode Please attribute: © Commonwealth of Australia (Department of Social Services) 2018 Notice identifying other material or rights in this publication: 1. Australian Commonwealth Coat of Arms — not Licensed under Creative Commons, see https://www.itsanhonour.gov.au/coat-arms/index.cfm 2. Certain images and photographs (as marked) — not licensed under Creative Commons’ </a:t>
            </a:r>
          </a:p>
          <a:p>
            <a:pPr>
              <a:defRPr sz="1000" b="0"/>
            </a:pPr>
            <a:endParaRPr lang="en-AU" dirty="0"/>
          </a:p>
          <a:p>
            <a:pPr>
              <a:defRPr sz="1000" b="0"/>
            </a:pPr>
            <a:endParaRPr dirty="0"/>
          </a:p>
        </p:txBody>
      </p:sp>
      <p:sp>
        <p:nvSpPr>
          <p:cNvPr id="13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Tree>
    <p:extLst>
      <p:ext uri="{BB962C8B-B14F-4D97-AF65-F5344CB8AC3E}">
        <p14:creationId xmlns:p14="http://schemas.microsoft.com/office/powerpoint/2010/main" val="303826945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Title 1"/>
          <p:cNvSpPr txBox="1">
            <a:spLocks noGrp="1"/>
          </p:cNvSpPr>
          <p:nvPr>
            <p:ph type="title"/>
          </p:nvPr>
        </p:nvSpPr>
        <p:spPr/>
        <p:txBody>
          <a:bodyPr/>
          <a:lstStyle/>
          <a:p>
            <a:r>
              <a:rPr lang="en-AU"/>
              <a:t>Key themes</a:t>
            </a:r>
            <a:br>
              <a:rPr lang="en-AU"/>
            </a:br>
            <a:r>
              <a:rPr lang="en-AU"/>
              <a:t/>
            </a:r>
            <a:br>
              <a:rPr lang="en-AU"/>
            </a:br>
            <a:endParaRPr lang="en-AU"/>
          </a:p>
        </p:txBody>
      </p:sp>
      <p:sp>
        <p:nvSpPr>
          <p:cNvPr id="4" name="Slide Number Placeholder 3">
            <a:extLst>
              <a:ext uri="{FF2B5EF4-FFF2-40B4-BE49-F238E27FC236}">
                <a16:creationId xmlns:a16="http://schemas.microsoft.com/office/drawing/2014/main" id="{BD92F2CD-923C-4BBB-99D2-051C109A5200}"/>
              </a:ext>
            </a:extLst>
          </p:cNvPr>
          <p:cNvSpPr>
            <a:spLocks noGrp="1"/>
          </p:cNvSpPr>
          <p:nvPr>
            <p:ph type="sldNum" sz="quarter" idx="2"/>
          </p:nvPr>
        </p:nvSpPr>
        <p:spPr>
          <a:xfrm>
            <a:off x="8594725" y="6542088"/>
            <a:ext cx="131763" cy="127000"/>
          </a:xfrm>
        </p:spPr>
        <p:txBody>
          <a:bodyPr/>
          <a:lstStyle/>
          <a:p>
            <a:fld id="{EF10AA22-7383-4F49-87C9-FE0A84CB7966}" type="slidenum">
              <a:rPr lang="en-AU" smtClean="0"/>
              <a:pPr/>
              <a:t>4</a:t>
            </a:fld>
            <a:endParaRPr lang="en-AU" dirty="0"/>
          </a:p>
        </p:txBody>
      </p:sp>
    </p:spTree>
    <p:extLst>
      <p:ext uri="{BB962C8B-B14F-4D97-AF65-F5344CB8AC3E}">
        <p14:creationId xmlns:p14="http://schemas.microsoft.com/office/powerpoint/2010/main" val="273036841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Footer Placeholder 3"/>
          <p:cNvSpPr txBox="1"/>
          <p:nvPr/>
        </p:nvSpPr>
        <p:spPr>
          <a:xfrm>
            <a:off x="585925" y="6535912"/>
            <a:ext cx="7226436"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rPr>
                <a:solidFill>
                  <a:schemeClr val="bg1"/>
                </a:solidFill>
              </a:rPr>
              <a:t>Fourth Action Plan of the National Plan to Reduce Violence Against Women and Their Children - Consultation Workshop Summary </a:t>
            </a:r>
          </a:p>
        </p:txBody>
      </p:sp>
      <p:sp>
        <p:nvSpPr>
          <p:cNvPr id="142" name="Title 1"/>
          <p:cNvSpPr txBox="1">
            <a:spLocks noGrp="1"/>
          </p:cNvSpPr>
          <p:nvPr>
            <p:ph type="title"/>
          </p:nvPr>
        </p:nvSpPr>
        <p:spPr/>
        <p:txBody>
          <a:bodyPr/>
          <a:lstStyle>
            <a:lvl1pPr defTabSz="594359">
              <a:defRPr sz="2340"/>
            </a:lvl1pPr>
          </a:lstStyle>
          <a:p>
            <a:r>
              <a:rPr lang="en-AU"/>
              <a:t>Key themes</a:t>
            </a:r>
            <a:endParaRPr lang="en-AU" dirty="0"/>
          </a:p>
        </p:txBody>
      </p:sp>
      <p:sp>
        <p:nvSpPr>
          <p:cNvPr id="143" name="Content Placeholder 2"/>
          <p:cNvSpPr txBox="1">
            <a:spLocks noGrp="1"/>
          </p:cNvSpPr>
          <p:nvPr>
            <p:ph type="body" idx="1"/>
          </p:nvPr>
        </p:nvSpPr>
        <p:spPr/>
        <p:txBody>
          <a:bodyPr/>
          <a:lstStyle/>
          <a:p>
            <a:r>
              <a:rPr lang="en-AU" dirty="0"/>
              <a:t>Understanding the specific drivers in the Northern Territory context</a:t>
            </a:r>
          </a:p>
          <a:p>
            <a:pPr lvl="1"/>
            <a:r>
              <a:rPr lang="en-AU" dirty="0"/>
              <a:t>In the Northern Territory (NT), there are some of the highest rates of </a:t>
            </a:r>
            <a:r>
              <a:rPr lang="en-AU" dirty="0" smtClean="0"/>
              <a:t>domestic, family and sexual violence</a:t>
            </a:r>
            <a:r>
              <a:rPr lang="en-AU" dirty="0"/>
              <a:t>. However, the response does not acknowledge the complexity represented both in terms of remoteness and diversity of the population.</a:t>
            </a:r>
          </a:p>
          <a:p>
            <a:pPr lvl="1"/>
            <a:r>
              <a:rPr lang="en-AU" dirty="0"/>
              <a:t>An evidence base needs to be built for service </a:t>
            </a:r>
            <a:r>
              <a:rPr lang="en-AU" dirty="0" smtClean="0"/>
              <a:t>delivery </a:t>
            </a:r>
            <a:r>
              <a:rPr lang="en-AU" dirty="0"/>
              <a:t>in the NT by </a:t>
            </a:r>
            <a:r>
              <a:rPr lang="en-AU" dirty="0" smtClean="0"/>
              <a:t>creating new data and collating existing data </a:t>
            </a:r>
            <a:r>
              <a:rPr lang="en-AU" dirty="0"/>
              <a:t>to identify service gaps.</a:t>
            </a:r>
          </a:p>
          <a:p>
            <a:pPr lvl="1"/>
            <a:endParaRPr lang="en-AU" dirty="0"/>
          </a:p>
          <a:p>
            <a:r>
              <a:rPr lang="en-AU" dirty="0"/>
              <a:t>Intergenerational trauma impacts many people across the Northern Territory</a:t>
            </a:r>
          </a:p>
          <a:p>
            <a:pPr lvl="1"/>
            <a:r>
              <a:rPr lang="en-AU" dirty="0"/>
              <a:t>The intergenerational trauma experienced by many communities and workforces needs to be </a:t>
            </a:r>
            <a:r>
              <a:rPr lang="en-AU" dirty="0" smtClean="0"/>
              <a:t>addressed </a:t>
            </a:r>
            <a:r>
              <a:rPr lang="en-AU" dirty="0"/>
              <a:t>as part of addressing violence across the NT. </a:t>
            </a:r>
          </a:p>
          <a:p>
            <a:pPr lvl="1"/>
            <a:r>
              <a:rPr lang="en-AU" dirty="0"/>
              <a:t>It is important to acknowledge that it takes time to </a:t>
            </a:r>
            <a:r>
              <a:rPr lang="en-AU" dirty="0" smtClean="0"/>
              <a:t>build </a:t>
            </a:r>
            <a:r>
              <a:rPr lang="en-AU" dirty="0"/>
              <a:t>trust and specific skills when engaging </a:t>
            </a:r>
            <a:r>
              <a:rPr lang="en-AU" dirty="0" smtClean="0"/>
              <a:t>with Indigenous </a:t>
            </a:r>
            <a:r>
              <a:rPr lang="en-AU" dirty="0"/>
              <a:t>people.</a:t>
            </a:r>
          </a:p>
          <a:p>
            <a:endParaRPr lang="en-AU" dirty="0" smtClean="0"/>
          </a:p>
          <a:p>
            <a:r>
              <a:rPr lang="en-AU" dirty="0" smtClean="0"/>
              <a:t>Long-term</a:t>
            </a:r>
            <a:r>
              <a:rPr lang="en-AU" dirty="0"/>
              <a:t>, bipartisan approach to attitudinal change and primary prevention</a:t>
            </a:r>
          </a:p>
          <a:p>
            <a:pPr lvl="1"/>
            <a:r>
              <a:rPr lang="en-AU" dirty="0"/>
              <a:t>Long-term, bipartisan support for reducing the violence is required to create changes in the attitudes that lead to violence. </a:t>
            </a:r>
          </a:p>
          <a:p>
            <a:endParaRPr lang="en-AU" dirty="0" smtClean="0"/>
          </a:p>
          <a:p>
            <a:r>
              <a:rPr lang="en-AU" dirty="0" smtClean="0"/>
              <a:t>The </a:t>
            </a:r>
            <a:r>
              <a:rPr lang="en-AU" dirty="0"/>
              <a:t>voices and stories of Indigenous people should be embedded in both policy and frontline service delivery</a:t>
            </a:r>
          </a:p>
          <a:p>
            <a:pPr lvl="1"/>
            <a:r>
              <a:rPr lang="en-AU" dirty="0"/>
              <a:t>There needs to be greater Indigenous representation </a:t>
            </a:r>
            <a:r>
              <a:rPr lang="en-AU"/>
              <a:t>at </a:t>
            </a:r>
            <a:r>
              <a:rPr lang="en-AU" smtClean="0"/>
              <a:t>a strategic </a:t>
            </a:r>
            <a:r>
              <a:rPr lang="en-AU" dirty="0"/>
              <a:t>level, including decision making around funding allocation and policies for addressing domestic, family and sexual violence. </a:t>
            </a:r>
          </a:p>
          <a:p>
            <a:pPr lvl="1"/>
            <a:r>
              <a:rPr lang="en-AU" dirty="0"/>
              <a:t>It is also critical that Indigenous representation is leveraged at the service level responding to crisis. </a:t>
            </a:r>
          </a:p>
          <a:p>
            <a:pPr marL="266700" lvl="1" indent="0">
              <a:buNone/>
            </a:pPr>
            <a:endParaRPr lang="en-AU" dirty="0"/>
          </a:p>
        </p:txBody>
      </p:sp>
      <p:sp>
        <p:nvSpPr>
          <p:cNvPr id="144" name="Slide Number Placeholder 4"/>
          <p:cNvSpPr txBox="1">
            <a:spLocks noGrp="1"/>
          </p:cNvSpPr>
          <p:nvPr>
            <p:ph type="sldNum" sz="quarter" idx="2"/>
          </p:nvPr>
        </p:nvSpPr>
        <p:spPr/>
        <p:txBody>
          <a:bodyPr/>
          <a:lstStyle/>
          <a:p>
            <a:fld id="{86CB4B4D-7CA3-9044-876B-883B54F8677D}" type="slidenum">
              <a:rPr lang="en-AU" smtClean="0"/>
              <a:pPr/>
              <a:t>5</a:t>
            </a:fld>
            <a:endParaRPr lang="en-AU"/>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Footer Placeholder 3"/>
          <p:cNvSpPr txBox="1"/>
          <p:nvPr/>
        </p:nvSpPr>
        <p:spPr>
          <a:xfrm>
            <a:off x="585925" y="6535912"/>
            <a:ext cx="7226436"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rPr>
                <a:solidFill>
                  <a:schemeClr val="bg1"/>
                </a:solidFill>
              </a:rPr>
              <a:t>Fourth Action Plan of the National Plan to Reduce Violence Against Women and Their Children - Consultation Workshop Summary </a:t>
            </a:r>
          </a:p>
        </p:txBody>
      </p:sp>
      <p:sp>
        <p:nvSpPr>
          <p:cNvPr id="142" name="Title 1"/>
          <p:cNvSpPr txBox="1">
            <a:spLocks noGrp="1"/>
          </p:cNvSpPr>
          <p:nvPr>
            <p:ph type="title"/>
          </p:nvPr>
        </p:nvSpPr>
        <p:spPr/>
        <p:txBody>
          <a:bodyPr/>
          <a:lstStyle>
            <a:lvl1pPr defTabSz="594359">
              <a:defRPr sz="2340"/>
            </a:lvl1pPr>
          </a:lstStyle>
          <a:p>
            <a:r>
              <a:rPr lang="en-AU"/>
              <a:t>Key themes</a:t>
            </a:r>
            <a:endParaRPr lang="en-AU" dirty="0"/>
          </a:p>
        </p:txBody>
      </p:sp>
      <p:sp>
        <p:nvSpPr>
          <p:cNvPr id="143" name="Content Placeholder 2"/>
          <p:cNvSpPr txBox="1">
            <a:spLocks noGrp="1"/>
          </p:cNvSpPr>
          <p:nvPr>
            <p:ph type="body" idx="1"/>
          </p:nvPr>
        </p:nvSpPr>
        <p:spPr/>
        <p:txBody>
          <a:bodyPr/>
          <a:lstStyle/>
          <a:p>
            <a:r>
              <a:rPr lang="en-AU" dirty="0"/>
              <a:t>The Northern Territory context needs to be more prominent in the National Plan</a:t>
            </a:r>
          </a:p>
          <a:p>
            <a:pPr lvl="1"/>
            <a:r>
              <a:rPr lang="en-AU" dirty="0"/>
              <a:t>The voice of the NT needs to be more prominent in the National Plan to reduce the prevalence and severity of domestic and family violence.</a:t>
            </a:r>
          </a:p>
          <a:p>
            <a:pPr lvl="1"/>
            <a:r>
              <a:rPr lang="en-AU" dirty="0"/>
              <a:t>Addressing domestic and family violence in the NT should be core business.</a:t>
            </a:r>
          </a:p>
          <a:p>
            <a:pPr lvl="1"/>
            <a:r>
              <a:rPr lang="en-AU" dirty="0"/>
              <a:t>Greater consistency is needed between the NT Government and Commonwealth regarding strategic planning; instead of the current disconnect between governments, commitments and what happens on the ground.</a:t>
            </a:r>
          </a:p>
          <a:p>
            <a:pPr lvl="1"/>
            <a:r>
              <a:rPr lang="en-AU" dirty="0"/>
              <a:t>Attitudinal changes are critical. This needs to use local solutions in order to address the issues in the NT context.</a:t>
            </a:r>
          </a:p>
          <a:p>
            <a:pPr lvl="1"/>
            <a:endParaRPr lang="en-AU" dirty="0"/>
          </a:p>
          <a:p>
            <a:r>
              <a:rPr lang="en-AU" dirty="0"/>
              <a:t>Prevention that keeps the focus on victims</a:t>
            </a:r>
          </a:p>
          <a:p>
            <a:pPr lvl="1"/>
            <a:r>
              <a:rPr lang="en-AU" dirty="0"/>
              <a:t>Wrap-around services would reduce </a:t>
            </a:r>
            <a:r>
              <a:rPr lang="en-AU" dirty="0" smtClean="0"/>
              <a:t>of </a:t>
            </a:r>
            <a:r>
              <a:rPr lang="en-AU" dirty="0"/>
              <a:t>pain on women who have experienced violence from having to repeat their stories numerous times.</a:t>
            </a:r>
          </a:p>
          <a:p>
            <a:pPr lvl="1"/>
            <a:r>
              <a:rPr lang="en-AU" dirty="0" err="1"/>
              <a:t>Pyscho</a:t>
            </a:r>
            <a:r>
              <a:rPr lang="en-AU" dirty="0"/>
              <a:t>-education and greater information is required to demystify government and legal processes.</a:t>
            </a:r>
          </a:p>
          <a:p>
            <a:endParaRPr lang="en-AU" dirty="0"/>
          </a:p>
          <a:p>
            <a:r>
              <a:rPr lang="en-AU" dirty="0"/>
              <a:t>Building trust with communities and have community-run programs</a:t>
            </a:r>
          </a:p>
          <a:p>
            <a:pPr lvl="1"/>
            <a:r>
              <a:rPr lang="en-AU" dirty="0"/>
              <a:t>Give more control and responsibility back to communities to deal with domestic, family and sexual violence.</a:t>
            </a:r>
          </a:p>
          <a:p>
            <a:pPr lvl="1"/>
            <a:r>
              <a:rPr lang="en-AU" dirty="0"/>
              <a:t>Employment opportunities within communities should be provided to local Indigenous women to address these forms of violence.</a:t>
            </a:r>
          </a:p>
          <a:p>
            <a:pPr lvl="1"/>
            <a:r>
              <a:rPr lang="en-AU" dirty="0"/>
              <a:t>There needs to be a space for Aboriginal driven and controlled responses to be trialled.</a:t>
            </a:r>
          </a:p>
          <a:p>
            <a:pPr lvl="1"/>
            <a:endParaRPr lang="en-AU" dirty="0"/>
          </a:p>
          <a:p>
            <a:r>
              <a:rPr lang="en-AU" dirty="0"/>
              <a:t>Reducing sexual violence</a:t>
            </a:r>
          </a:p>
          <a:p>
            <a:pPr lvl="1"/>
            <a:r>
              <a:rPr lang="en-AU" dirty="0"/>
              <a:t>The National Plan needs to expand its focus on sexual violence and child sexual abuse.</a:t>
            </a:r>
          </a:p>
          <a:p>
            <a:pPr lvl="1"/>
            <a:r>
              <a:rPr lang="en-AU" dirty="0"/>
              <a:t>The way evidence is collected by police when investigating matters of child sexual abuse should be reviewed and improved.</a:t>
            </a:r>
          </a:p>
        </p:txBody>
      </p:sp>
      <p:sp>
        <p:nvSpPr>
          <p:cNvPr id="144" name="Slide Number Placeholder 4"/>
          <p:cNvSpPr txBox="1">
            <a:spLocks noGrp="1"/>
          </p:cNvSpPr>
          <p:nvPr>
            <p:ph type="sldNum" sz="quarter" idx="2"/>
          </p:nvPr>
        </p:nvSpPr>
        <p:spPr/>
        <p:txBody>
          <a:bodyPr/>
          <a:lstStyle/>
          <a:p>
            <a:fld id="{86CB4B4D-7CA3-9044-876B-883B54F8677D}" type="slidenum">
              <a:rPr lang="en-AU" smtClean="0"/>
              <a:pPr/>
              <a:t>6</a:t>
            </a:fld>
            <a:endParaRPr lang="en-AU"/>
          </a:p>
        </p:txBody>
      </p:sp>
    </p:spTree>
    <p:extLst>
      <p:ext uri="{BB962C8B-B14F-4D97-AF65-F5344CB8AC3E}">
        <p14:creationId xmlns:p14="http://schemas.microsoft.com/office/powerpoint/2010/main" val="415015640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Footer Placeholder 3"/>
          <p:cNvSpPr txBox="1"/>
          <p:nvPr/>
        </p:nvSpPr>
        <p:spPr>
          <a:xfrm>
            <a:off x="585925" y="6535912"/>
            <a:ext cx="7226436"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rPr>
                <a:solidFill>
                  <a:schemeClr val="bg1"/>
                </a:solidFill>
              </a:rPr>
              <a:t>Fourth Action Plan of the National Plan to Reduce Violence Against Women and Their Children - Consultation Workshop Summary </a:t>
            </a:r>
          </a:p>
        </p:txBody>
      </p:sp>
      <p:sp>
        <p:nvSpPr>
          <p:cNvPr id="142" name="Title 1"/>
          <p:cNvSpPr txBox="1">
            <a:spLocks noGrp="1"/>
          </p:cNvSpPr>
          <p:nvPr>
            <p:ph type="title"/>
          </p:nvPr>
        </p:nvSpPr>
        <p:spPr/>
        <p:txBody>
          <a:bodyPr/>
          <a:lstStyle>
            <a:lvl1pPr defTabSz="594359">
              <a:defRPr sz="2340"/>
            </a:lvl1pPr>
          </a:lstStyle>
          <a:p>
            <a:r>
              <a:rPr lang="en-AU"/>
              <a:t>Key themes</a:t>
            </a:r>
            <a:endParaRPr lang="en-AU" dirty="0"/>
          </a:p>
        </p:txBody>
      </p:sp>
      <p:sp>
        <p:nvSpPr>
          <p:cNvPr id="143" name="Content Placeholder 2"/>
          <p:cNvSpPr txBox="1">
            <a:spLocks noGrp="1"/>
          </p:cNvSpPr>
          <p:nvPr>
            <p:ph type="body" idx="1"/>
          </p:nvPr>
        </p:nvSpPr>
        <p:spPr/>
        <p:txBody>
          <a:bodyPr/>
          <a:lstStyle/>
          <a:p>
            <a:r>
              <a:rPr lang="en-AU" dirty="0"/>
              <a:t>Need for support for men to change their behaviour</a:t>
            </a:r>
          </a:p>
          <a:p>
            <a:pPr lvl="1"/>
            <a:r>
              <a:rPr lang="en-AU" dirty="0"/>
              <a:t>Evidence-based behaviour change programs or </a:t>
            </a:r>
            <a:r>
              <a:rPr lang="en-AU" dirty="0" err="1"/>
              <a:t>pyscho</a:t>
            </a:r>
            <a:r>
              <a:rPr lang="en-AU" dirty="0"/>
              <a:t>-education for perpetrators in prison is required. Follow up programs should also be provided after the end of programs after perpetrators are released from prison.</a:t>
            </a:r>
          </a:p>
          <a:p>
            <a:pPr lvl="1"/>
            <a:r>
              <a:rPr lang="en-AU" dirty="0"/>
              <a:t>Greater information and referral for men around places to go, people to talk with, behaviour change programs, alcohol and other drugs services and suicide prevention services that could reduce usage of violence is needed.</a:t>
            </a:r>
          </a:p>
          <a:p>
            <a:pPr lvl="1"/>
            <a:r>
              <a:rPr lang="en-AU" dirty="0"/>
              <a:t>Culturally appropriate men’s service by Indigenous controlled </a:t>
            </a:r>
            <a:r>
              <a:rPr lang="en-AU" dirty="0" smtClean="0"/>
              <a:t>organisations </a:t>
            </a:r>
            <a:r>
              <a:rPr lang="en-AU" dirty="0"/>
              <a:t>to address behaviour change is needed.</a:t>
            </a:r>
          </a:p>
          <a:p>
            <a:pPr lvl="1"/>
            <a:r>
              <a:rPr lang="en-AU" dirty="0"/>
              <a:t>There </a:t>
            </a:r>
            <a:r>
              <a:rPr lang="en-AU" dirty="0" smtClean="0"/>
              <a:t>is need </a:t>
            </a:r>
            <a:r>
              <a:rPr lang="en-AU" dirty="0"/>
              <a:t>for holistic service provision that is targeted, tailored and delivered in a collaborative way (e.g. a one-stop shop).</a:t>
            </a:r>
          </a:p>
          <a:p>
            <a:pPr lvl="1"/>
            <a:r>
              <a:rPr lang="en-AU" dirty="0"/>
              <a:t>Programs </a:t>
            </a:r>
            <a:r>
              <a:rPr lang="en-AU" dirty="0" smtClean="0"/>
              <a:t>are currently </a:t>
            </a:r>
            <a:r>
              <a:rPr lang="en-AU" dirty="0"/>
              <a:t>funded for short-term sprints; and should instead be designed to build relationships with clients and leverage the expertise of workers.</a:t>
            </a:r>
          </a:p>
          <a:p>
            <a:pPr lvl="1"/>
            <a:r>
              <a:rPr lang="en-AU" dirty="0"/>
              <a:t>The needs of children are not well-supported. There is a need for more child specialists and culturally appropriate child care centres specifically to deal with victims of domestic and family violence.</a:t>
            </a:r>
          </a:p>
          <a:p>
            <a:pPr lvl="1"/>
            <a:endParaRPr lang="en-AU" dirty="0"/>
          </a:p>
          <a:p>
            <a:r>
              <a:rPr lang="en-AU" dirty="0"/>
              <a:t>Police presence and support in remote locations</a:t>
            </a:r>
          </a:p>
          <a:p>
            <a:pPr lvl="1"/>
            <a:r>
              <a:rPr lang="en-AU" dirty="0"/>
              <a:t>There is low police presence in some remote communities which impacts response times (e.g. police servicing the community two days a week).</a:t>
            </a:r>
          </a:p>
          <a:p>
            <a:pPr lvl="1"/>
            <a:r>
              <a:rPr lang="en-AU" dirty="0"/>
              <a:t>Police are restricted in time, or unwilling to issue a domestic violence order.</a:t>
            </a:r>
          </a:p>
          <a:p>
            <a:pPr lvl="1"/>
            <a:endParaRPr lang="en-AU" dirty="0"/>
          </a:p>
          <a:p>
            <a:r>
              <a:rPr lang="en-AU" dirty="0"/>
              <a:t>Workforce development across services</a:t>
            </a:r>
          </a:p>
          <a:p>
            <a:pPr lvl="1"/>
            <a:r>
              <a:rPr lang="en-AU" dirty="0"/>
              <a:t>Greater control and responsibility should be provided to communities to provide supports and services.</a:t>
            </a:r>
          </a:p>
          <a:p>
            <a:pPr lvl="1"/>
            <a:r>
              <a:rPr lang="en-AU" dirty="0"/>
              <a:t>Local Indigenous women in communities should be employed to address domestic, family and sexual violence.</a:t>
            </a:r>
          </a:p>
          <a:p>
            <a:pPr lvl="1"/>
            <a:r>
              <a:rPr lang="en-AU" dirty="0"/>
              <a:t>There is a need for improved and ongoing training for Police to respond to domestic, family and sexual violence.</a:t>
            </a:r>
          </a:p>
        </p:txBody>
      </p:sp>
      <p:sp>
        <p:nvSpPr>
          <p:cNvPr id="144" name="Slide Number Placeholder 4"/>
          <p:cNvSpPr txBox="1">
            <a:spLocks noGrp="1"/>
          </p:cNvSpPr>
          <p:nvPr>
            <p:ph type="sldNum" sz="quarter" idx="2"/>
          </p:nvPr>
        </p:nvSpPr>
        <p:spPr/>
        <p:txBody>
          <a:bodyPr/>
          <a:lstStyle/>
          <a:p>
            <a:fld id="{86CB4B4D-7CA3-9044-876B-883B54F8677D}" type="slidenum">
              <a:rPr lang="en-AU" smtClean="0"/>
              <a:pPr/>
              <a:t>7</a:t>
            </a:fld>
            <a:endParaRPr lang="en-AU"/>
          </a:p>
        </p:txBody>
      </p:sp>
    </p:spTree>
    <p:extLst>
      <p:ext uri="{BB962C8B-B14F-4D97-AF65-F5344CB8AC3E}">
        <p14:creationId xmlns:p14="http://schemas.microsoft.com/office/powerpoint/2010/main" val="305150105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Footer Placeholder 3"/>
          <p:cNvSpPr txBox="1"/>
          <p:nvPr/>
        </p:nvSpPr>
        <p:spPr>
          <a:xfrm>
            <a:off x="585925" y="6535912"/>
            <a:ext cx="7226436"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rPr>
                <a:solidFill>
                  <a:schemeClr val="bg1"/>
                </a:solidFill>
              </a:rPr>
              <a:t>Fourth Action Plan of the National Plan to Reduce Violence Against Women and Their Children - Consultation Workshop Summary </a:t>
            </a:r>
          </a:p>
        </p:txBody>
      </p:sp>
      <p:sp>
        <p:nvSpPr>
          <p:cNvPr id="142" name="Title 1"/>
          <p:cNvSpPr txBox="1">
            <a:spLocks noGrp="1"/>
          </p:cNvSpPr>
          <p:nvPr>
            <p:ph type="title"/>
          </p:nvPr>
        </p:nvSpPr>
        <p:spPr/>
        <p:txBody>
          <a:bodyPr/>
          <a:lstStyle>
            <a:lvl1pPr defTabSz="594359">
              <a:defRPr sz="2340"/>
            </a:lvl1pPr>
          </a:lstStyle>
          <a:p>
            <a:r>
              <a:rPr lang="en-AU"/>
              <a:t>Key themes</a:t>
            </a:r>
            <a:endParaRPr lang="en-AU" dirty="0"/>
          </a:p>
        </p:txBody>
      </p:sp>
      <p:sp>
        <p:nvSpPr>
          <p:cNvPr id="143" name="Content Placeholder 2"/>
          <p:cNvSpPr txBox="1">
            <a:spLocks noGrp="1"/>
          </p:cNvSpPr>
          <p:nvPr>
            <p:ph type="body" idx="1"/>
          </p:nvPr>
        </p:nvSpPr>
        <p:spPr/>
        <p:txBody>
          <a:bodyPr/>
          <a:lstStyle/>
          <a:p>
            <a:r>
              <a:rPr lang="en-AU" dirty="0"/>
              <a:t>Funding to implement strategy in the Northern Territory</a:t>
            </a:r>
          </a:p>
          <a:p>
            <a:pPr lvl="1"/>
            <a:r>
              <a:rPr lang="en-AU" dirty="0"/>
              <a:t>Funding should be prioritised to organisations where their core business is domestic, family and sexual violence. </a:t>
            </a:r>
          </a:p>
          <a:p>
            <a:pPr lvl="1"/>
            <a:r>
              <a:rPr lang="en-AU" dirty="0"/>
              <a:t>Domestic, family and sexual violence needs to be highlighted across a range of government and non-government agencies that regularly interact with people who have experienced it.</a:t>
            </a:r>
          </a:p>
          <a:p>
            <a:pPr lvl="1"/>
            <a:r>
              <a:rPr lang="en-AU" dirty="0"/>
              <a:t>Infrastructure and services are so overstretched that even if there was a funding increase, there would still be limited capacity to meet demands.</a:t>
            </a:r>
          </a:p>
          <a:p>
            <a:endParaRPr lang="en-AU" dirty="0"/>
          </a:p>
          <a:p>
            <a:r>
              <a:rPr lang="en-AU" dirty="0"/>
              <a:t>Review mandatory reporting in the Northern Territory</a:t>
            </a:r>
          </a:p>
          <a:p>
            <a:pPr lvl="1"/>
            <a:r>
              <a:rPr lang="en-AU" dirty="0"/>
              <a:t>Only in NT is there </a:t>
            </a:r>
            <a:r>
              <a:rPr lang="en-AU" dirty="0" smtClean="0"/>
              <a:t>mandatory </a:t>
            </a:r>
            <a:r>
              <a:rPr lang="en-AU" dirty="0"/>
              <a:t>reporting of domestic violence for everyone. However, mandatory reporting should be reviewed as some women are scared they may lose their children if they report.</a:t>
            </a:r>
          </a:p>
          <a:p>
            <a:pPr lvl="1"/>
            <a:r>
              <a:rPr lang="en-AU" dirty="0"/>
              <a:t>Many people have suspicions and frustrations about connecting with government due to detrimental impact on their family from previous experiences.</a:t>
            </a:r>
          </a:p>
          <a:p>
            <a:endParaRPr lang="en-AU" dirty="0"/>
          </a:p>
          <a:p>
            <a:r>
              <a:rPr lang="en-AU" dirty="0"/>
              <a:t>Family education and support to enable women who do not leave</a:t>
            </a:r>
          </a:p>
          <a:p>
            <a:pPr lvl="1"/>
            <a:r>
              <a:rPr lang="en-AU" dirty="0"/>
              <a:t>There are many women who have experienced domestic, family and sexual violence who do not want to leave the relationships; they just want the violence to stop. Support is needed for women who stay.</a:t>
            </a:r>
          </a:p>
          <a:p>
            <a:pPr lvl="1"/>
            <a:r>
              <a:rPr lang="en-AU" dirty="0"/>
              <a:t>Tailored responses should be provided to women and their children with options and emotional support.</a:t>
            </a:r>
          </a:p>
        </p:txBody>
      </p:sp>
      <p:sp>
        <p:nvSpPr>
          <p:cNvPr id="144" name="Slide Number Placeholder 4"/>
          <p:cNvSpPr txBox="1">
            <a:spLocks noGrp="1"/>
          </p:cNvSpPr>
          <p:nvPr>
            <p:ph type="sldNum" sz="quarter" idx="2"/>
          </p:nvPr>
        </p:nvSpPr>
        <p:spPr/>
        <p:txBody>
          <a:bodyPr/>
          <a:lstStyle/>
          <a:p>
            <a:fld id="{86CB4B4D-7CA3-9044-876B-883B54F8677D}" type="slidenum">
              <a:rPr lang="en-AU" smtClean="0"/>
              <a:pPr/>
              <a:t>8</a:t>
            </a:fld>
            <a:endParaRPr lang="en-AU"/>
          </a:p>
        </p:txBody>
      </p:sp>
    </p:spTree>
    <p:extLst>
      <p:ext uri="{BB962C8B-B14F-4D97-AF65-F5344CB8AC3E}">
        <p14:creationId xmlns:p14="http://schemas.microsoft.com/office/powerpoint/2010/main" val="298249650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Footer Placeholder 2"/>
          <p:cNvSpPr txBox="1"/>
          <p:nvPr/>
        </p:nvSpPr>
        <p:spPr>
          <a:xfrm>
            <a:off x="585925" y="6541661"/>
            <a:ext cx="7370452"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62" name="Title 1"/>
          <p:cNvSpPr txBox="1">
            <a:spLocks noGrp="1"/>
          </p:cNvSpPr>
          <p:nvPr>
            <p:ph type="title"/>
          </p:nvPr>
        </p:nvSpPr>
        <p:spPr>
          <a:xfrm>
            <a:off x="579267" y="3987307"/>
            <a:ext cx="6120002" cy="2160000"/>
          </a:xfrm>
          <a:prstGeom prst="rect">
            <a:avLst/>
          </a:prstGeom>
        </p:spPr>
        <p:txBody>
          <a:bodyPr/>
          <a:lstStyle/>
          <a:p>
            <a:r>
              <a:t>Priority actions</a:t>
            </a:r>
          </a:p>
        </p:txBody>
      </p:sp>
      <p:sp>
        <p:nvSpPr>
          <p:cNvPr id="163"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Tree>
  </p:cSld>
  <p:clrMapOvr>
    <a:masterClrMapping/>
  </p:clrMapOvr>
  <p:transition spd="med"/>
</p:sld>
</file>

<file path=ppt/theme/theme1.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50</TotalTime>
  <Words>1759</Words>
  <Application>Microsoft Office PowerPoint</Application>
  <PresentationFormat>On-screen Show (4:3)</PresentationFormat>
  <Paragraphs>133</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Georgia</vt:lpstr>
      <vt:lpstr>DSS PPT template_Green</vt:lpstr>
      <vt:lpstr>PowerPoint Presentation</vt:lpstr>
      <vt:lpstr>  The Department of Social Services acknowledges the traditional owners of country throughout Australia, and their continuing connection to land, water and community.   We pay our respects to them and their cultures,    and to Elders past, present and emerging.   </vt:lpstr>
      <vt:lpstr>About this document</vt:lpstr>
      <vt:lpstr>Key themes  </vt:lpstr>
      <vt:lpstr>Key themes</vt:lpstr>
      <vt:lpstr>Key themes</vt:lpstr>
      <vt:lpstr>Key themes</vt:lpstr>
      <vt:lpstr>Key themes</vt:lpstr>
      <vt:lpstr>Priority actions</vt:lpstr>
      <vt:lpstr>Priority actions </vt:lpstr>
      <vt:lpstr>Priority actions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Wai Ko</dc:creator>
  <cp:lastModifiedBy>PATTERSON, Alex</cp:lastModifiedBy>
  <cp:revision>14</cp:revision>
  <dcterms:modified xsi:type="dcterms:W3CDTF">2018-09-28T02:12:08Z</dcterms:modified>
</cp:coreProperties>
</file>