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65" r:id="rId3"/>
    <p:sldId id="268" r:id="rId4"/>
    <p:sldId id="259" r:id="rId5"/>
    <p:sldId id="260" r:id="rId6"/>
    <p:sldId id="261" r:id="rId7"/>
    <p:sldId id="262" r:id="rId8"/>
    <p:sldId id="263" r:id="rId9"/>
    <p:sldId id="264" r:id="rId10"/>
  </p:sldIdLst>
  <p:sldSz cx="9144000" cy="6858000" type="screen4x3"/>
  <p:notesSz cx="6797675" cy="9926638"/>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917575" y="744538"/>
            <a:ext cx="4962525" cy="3722687"/>
          </a:xfrm>
          <a:prstGeom prst="rect">
            <a:avLst/>
          </a:prstGeom>
        </p:spPr>
        <p:txBody>
          <a:bodyPr/>
          <a:lstStyle/>
          <a:p>
            <a:endParaRPr/>
          </a:p>
        </p:txBody>
      </p:sp>
      <p:sp>
        <p:nvSpPr>
          <p:cNvPr id="121" name="Shape 121"/>
          <p:cNvSpPr>
            <a:spLocks noGrp="1"/>
          </p:cNvSpPr>
          <p:nvPr>
            <p:ph type="body" sz="quarter" idx="1"/>
          </p:nvPr>
        </p:nvSpPr>
        <p:spPr>
          <a:xfrm>
            <a:off x="906357" y="4715153"/>
            <a:ext cx="4984962" cy="4466987"/>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3"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3" cy="1080002"/>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0">
              <a:spcBef>
                <a:spcPts val="0"/>
              </a:spcBef>
              <a:buSzTx/>
              <a:buNone/>
              <a:defRPr sz="1600">
                <a:solidFill>
                  <a:srgbClr val="FFFFFF"/>
                </a:solidFill>
                <a:latin typeface="Georgia"/>
                <a:ea typeface="Georgia"/>
                <a:cs typeface="Georgia"/>
                <a:sym typeface="Georgia"/>
              </a:defRPr>
            </a:lvl2pPr>
            <a:lvl3pPr marL="0" indent="0">
              <a:spcBef>
                <a:spcPts val="0"/>
              </a:spcBef>
              <a:buSzTx/>
              <a:buNone/>
              <a:defRPr sz="1600">
                <a:solidFill>
                  <a:srgbClr val="FFFFFF"/>
                </a:solidFill>
                <a:latin typeface="Georgia"/>
                <a:ea typeface="Georgia"/>
                <a:cs typeface="Georgia"/>
                <a:sym typeface="Georgia"/>
              </a:defRPr>
            </a:lvl3pPr>
            <a:lvl4pPr>
              <a:spcBef>
                <a:spcPts val="0"/>
              </a:spcBef>
              <a:defRPr sz="1600">
                <a:solidFill>
                  <a:srgbClr val="FFFFFF"/>
                </a:solidFill>
                <a:latin typeface="Georgia"/>
                <a:ea typeface="Georgia"/>
                <a:cs typeface="Georgia"/>
                <a:sym typeface="Georgia"/>
              </a:defRPr>
            </a:lvl4pPr>
            <a:lvl5pPr>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6421232" y="6292850"/>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6" name="Title Text"/>
          <p:cNvSpPr txBox="1">
            <a:spLocks noGrp="1"/>
          </p:cNvSpPr>
          <p:nvPr>
            <p:ph type="title"/>
          </p:nvPr>
        </p:nvSpPr>
        <p:spPr>
          <a:xfrm>
            <a:off x="585926" y="472164"/>
            <a:ext cx="7972150" cy="508565"/>
          </a:xfrm>
          <a:prstGeom prst="rect">
            <a:avLst/>
          </a:prstGeom>
        </p:spPr>
        <p:txBody>
          <a:bodyPr/>
          <a:lstStyle/>
          <a:p>
            <a:r>
              <a:t>Title Text</a:t>
            </a:r>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3"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Divider 2">
    <p:spTree>
      <p:nvGrpSpPr>
        <p:cNvPr id="1" name=""/>
        <p:cNvGrpSpPr/>
        <p:nvPr/>
      </p:nvGrpSpPr>
      <p:grpSpPr>
        <a:xfrm>
          <a:off x="0" y="0"/>
          <a:ext cx="0" cy="0"/>
          <a:chOff x="0" y="0"/>
          <a:chExt cx="0" cy="0"/>
        </a:xfrm>
      </p:grpSpPr>
      <p:sp>
        <p:nvSpPr>
          <p:cNvPr id="31" name="Straight Connector 8"/>
          <p:cNvSpPr/>
          <p:nvPr/>
        </p:nvSpPr>
        <p:spPr>
          <a:xfrm>
            <a:off x="0" y="6359033"/>
            <a:ext cx="9144002" cy="2"/>
          </a:xfrm>
          <a:prstGeom prst="line">
            <a:avLst/>
          </a:prstGeom>
          <a:ln w="57150">
            <a:solidFill>
              <a:schemeClr val="accent5"/>
            </a:solidFill>
          </a:ln>
        </p:spPr>
        <p:txBody>
          <a:bodyPr lIns="45718" tIns="45718" rIns="45718" bIns="45718"/>
          <a:lstStyle/>
          <a:p>
            <a:endParaRPr/>
          </a:p>
        </p:txBody>
      </p:sp>
      <p:sp>
        <p:nvSpPr>
          <p:cNvPr id="32" name="Title Text"/>
          <p:cNvSpPr txBox="1">
            <a:spLocks noGrp="1"/>
          </p:cNvSpPr>
          <p:nvPr>
            <p:ph type="title"/>
          </p:nvPr>
        </p:nvSpPr>
        <p:spPr>
          <a:xfrm>
            <a:off x="579267" y="1754076"/>
            <a:ext cx="6120003" cy="2160001"/>
          </a:xfrm>
          <a:prstGeom prst="rect">
            <a:avLst/>
          </a:prstGeom>
        </p:spPr>
        <p:txBody>
          <a:bodyPr/>
          <a:lstStyle>
            <a:lvl1pPr>
              <a:defRPr sz="4400">
                <a:solidFill>
                  <a:srgbClr val="000000"/>
                </a:solidFill>
              </a:defRPr>
            </a:lvl1pPr>
          </a:lstStyle>
          <a:p>
            <a:r>
              <a:t>Title Text</a:t>
            </a:r>
          </a:p>
        </p:txBody>
      </p:sp>
      <p:sp>
        <p:nvSpPr>
          <p:cNvPr id="3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40" name="Rectangle 7"/>
          <p:cNvSpPr/>
          <p:nvPr/>
        </p:nvSpPr>
        <p:spPr>
          <a:xfrm>
            <a:off x="0" y="-21601"/>
            <a:ext cx="9144000" cy="6879602"/>
          </a:xfrm>
          <a:prstGeom prst="rect">
            <a:avLst/>
          </a:prstGeom>
          <a:solidFill>
            <a:srgbClr val="C2E189"/>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41" name="Title Text"/>
          <p:cNvSpPr txBox="1">
            <a:spLocks noGrp="1"/>
          </p:cNvSpPr>
          <p:nvPr>
            <p:ph type="title"/>
          </p:nvPr>
        </p:nvSpPr>
        <p:spPr>
          <a:xfrm>
            <a:off x="579267" y="720313"/>
            <a:ext cx="7200003" cy="5164550"/>
          </a:xfrm>
          <a:prstGeom prst="rect">
            <a:avLst/>
          </a:prstGeom>
        </p:spPr>
        <p:txBody>
          <a:bodyPr/>
          <a:lstStyle>
            <a:lvl1pPr>
              <a:lnSpc>
                <a:spcPct val="110000"/>
              </a:lnSpc>
              <a:defRPr sz="4000" i="1"/>
            </a:lvl1pPr>
          </a:lstStyle>
          <a:p>
            <a:r>
              <a:t>Title Text</a:t>
            </a:r>
          </a:p>
        </p:txBody>
      </p:sp>
      <p:sp>
        <p:nvSpPr>
          <p:cNvPr id="42" name="Slide Number"/>
          <p:cNvSpPr txBox="1">
            <a:spLocks noGrp="1"/>
          </p:cNvSpPr>
          <p:nvPr>
            <p:ph type="sldNum" sz="quarter" idx="2"/>
          </p:nvPr>
        </p:nvSpPr>
        <p:spPr>
          <a:xfrm>
            <a:off x="6421232" y="6292850"/>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9" name="Title Text"/>
          <p:cNvSpPr txBox="1">
            <a:spLocks noGrp="1"/>
          </p:cNvSpPr>
          <p:nvPr>
            <p:ph type="title"/>
          </p:nvPr>
        </p:nvSpPr>
        <p:spPr>
          <a:prstGeom prst="rect">
            <a:avLst/>
          </a:prstGeom>
        </p:spPr>
        <p:txBody>
          <a:bodyPr/>
          <a:lstStyle/>
          <a:p>
            <a:r>
              <a:t>Title Text</a:t>
            </a:r>
          </a:p>
        </p:txBody>
      </p:sp>
      <p:sp>
        <p:nvSpPr>
          <p:cNvPr id="60" name="Body Level One…"/>
          <p:cNvSpPr txBox="1">
            <a:spLocks noGrp="1"/>
          </p:cNvSpPr>
          <p:nvPr>
            <p:ph type="body" sz="half" idx="1"/>
          </p:nvPr>
        </p:nvSpPr>
        <p:spPr>
          <a:xfrm>
            <a:off x="585926" y="1125687"/>
            <a:ext cx="3785586" cy="500323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8" name="Title Text"/>
          <p:cNvSpPr txBox="1">
            <a:spLocks noGrp="1"/>
          </p:cNvSpPr>
          <p:nvPr>
            <p:ph type="title"/>
          </p:nvPr>
        </p:nvSpPr>
        <p:spPr>
          <a:prstGeom prst="rect">
            <a:avLst/>
          </a:prstGeom>
        </p:spPr>
        <p:txBody>
          <a:bodyPr/>
          <a:lstStyle/>
          <a:p>
            <a:r>
              <a:t>Title Text</a:t>
            </a:r>
          </a:p>
        </p:txBody>
      </p:sp>
      <p:sp>
        <p:nvSpPr>
          <p:cNvPr id="69"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77"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78" name="Body Level One…"/>
          <p:cNvSpPr txBox="1">
            <a:spLocks noGrp="1"/>
          </p:cNvSpPr>
          <p:nvPr>
            <p:ph type="body" sz="half" idx="1"/>
          </p:nvPr>
        </p:nvSpPr>
        <p:spPr>
          <a:xfrm>
            <a:off x="585926" y="1529176"/>
            <a:ext cx="4490131" cy="4525963"/>
          </a:xfrm>
          <a:prstGeom prst="rect">
            <a:avLst/>
          </a:prstGeom>
        </p:spPr>
        <p:txBody>
          <a:bodyPr/>
          <a:lstStyle>
            <a:lvl4pPr marL="1128076" indent="-320038">
              <a:buSzPct val="100000"/>
              <a:buChar char="–"/>
            </a:lvl4pPr>
            <a:lvl5pPr marL="1392871"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79" name="Text Placeholder 2"/>
          <p:cNvSpPr>
            <a:spLocks noGrp="1"/>
          </p:cNvSpPr>
          <p:nvPr>
            <p:ph type="body" sz="quarter" idx="13"/>
          </p:nvPr>
        </p:nvSpPr>
        <p:spPr>
          <a:xfrm>
            <a:off x="5678073" y="1529177"/>
            <a:ext cx="2880002" cy="477177"/>
          </a:xfrm>
          <a:prstGeom prst="rect">
            <a:avLst/>
          </a:prstGeom>
        </p:spPr>
        <p:txBody>
          <a:bodyPr/>
          <a:lstStyle/>
          <a:p>
            <a:endParaRPr/>
          </a:p>
        </p:txBody>
      </p:sp>
      <p:sp>
        <p:nvSpPr>
          <p:cNvPr id="80" name="Slide Number"/>
          <p:cNvSpPr txBox="1">
            <a:spLocks noGrp="1"/>
          </p:cNvSpPr>
          <p:nvPr>
            <p:ph type="sldNum" sz="quarter" idx="2"/>
          </p:nvPr>
        </p:nvSpPr>
        <p:spPr>
          <a:xfrm>
            <a:off x="8594521" y="6510924"/>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87"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88" name="Body Level One…"/>
          <p:cNvSpPr txBox="1">
            <a:spLocks noGrp="1"/>
          </p:cNvSpPr>
          <p:nvPr>
            <p:ph type="body" sz="half" idx="1"/>
          </p:nvPr>
        </p:nvSpPr>
        <p:spPr>
          <a:xfrm>
            <a:off x="585926" y="1529176"/>
            <a:ext cx="4490131" cy="4525963"/>
          </a:xfrm>
          <a:prstGeom prst="rect">
            <a:avLst/>
          </a:prstGeom>
        </p:spPr>
        <p:txBody>
          <a:bodyPr/>
          <a:lstStyle>
            <a:lvl4pPr marL="1128076" indent="-320038">
              <a:buSzPct val="100000"/>
              <a:buChar char="–"/>
            </a:lvl4pPr>
            <a:lvl5pPr marL="1392871"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89" name="Picture Placeholder 8"/>
          <p:cNvSpPr>
            <a:spLocks noGrp="1"/>
          </p:cNvSpPr>
          <p:nvPr>
            <p:ph type="pic" sz="quarter" idx="13"/>
          </p:nvPr>
        </p:nvSpPr>
        <p:spPr>
          <a:xfrm>
            <a:off x="5678073" y="1529176"/>
            <a:ext cx="2880002" cy="3240000"/>
          </a:xfrm>
          <a:prstGeom prst="rect">
            <a:avLst/>
          </a:prstGeom>
        </p:spPr>
        <p:txBody>
          <a:bodyPr lIns="91439" tIns="45719" rIns="91439" bIns="45719">
            <a:noAutofit/>
          </a:bodyPr>
          <a:lstStyle/>
          <a:p>
            <a:endParaRPr/>
          </a:p>
        </p:txBody>
      </p:sp>
      <p:sp>
        <p:nvSpPr>
          <p:cNvPr id="90" name="Slide Number"/>
          <p:cNvSpPr txBox="1">
            <a:spLocks noGrp="1"/>
          </p:cNvSpPr>
          <p:nvPr>
            <p:ph type="sldNum" sz="quarter" idx="2"/>
          </p:nvPr>
        </p:nvSpPr>
        <p:spPr>
          <a:xfrm>
            <a:off x="8594521" y="6510924"/>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97"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98"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
        <p:nvSpPr>
          <p:cNvPr id="99" name="Slide Number"/>
          <p:cNvSpPr txBox="1">
            <a:spLocks noGrp="1"/>
          </p:cNvSpPr>
          <p:nvPr>
            <p:ph type="sldNum" sz="quarter" idx="2"/>
          </p:nvPr>
        </p:nvSpPr>
        <p:spPr>
          <a:xfrm>
            <a:off x="8594521" y="6510924"/>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3" name="Title Text"/>
          <p:cNvSpPr txBox="1">
            <a:spLocks noGrp="1"/>
          </p:cNvSpPr>
          <p:nvPr>
            <p:ph type="title"/>
          </p:nvPr>
        </p:nvSpPr>
        <p:spPr>
          <a:xfrm>
            <a:off x="585926" y="472164"/>
            <a:ext cx="7972150" cy="3298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50" cy="50032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8594521" y="6541661"/>
            <a:ext cx="131969"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2pPr>
      <a:lvl3pPr marL="862964"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3pPr>
      <a:lvl4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4pPr>
      <a:lvl5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itle 1"/>
          <p:cNvSpPr txBox="1"/>
          <p:nvPr/>
        </p:nvSpPr>
        <p:spPr>
          <a:xfrm>
            <a:off x="467543" y="3356990"/>
            <a:ext cx="6120003"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Alice Springs Consultation Summary</a:t>
            </a:r>
          </a:p>
        </p:txBody>
      </p:sp>
      <p:sp>
        <p:nvSpPr>
          <p:cNvPr id="124" name="Subtitle 2"/>
          <p:cNvSpPr txBox="1"/>
          <p:nvPr/>
        </p:nvSpPr>
        <p:spPr>
          <a:xfrm>
            <a:off x="467543" y="4490380"/>
            <a:ext cx="6120003" cy="96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- 5 September 2018</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324442786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dirty="0"/>
              <a:t>Alice </a:t>
            </a:r>
            <a:r>
              <a:rPr lang="en-AU" dirty="0" smtClean="0"/>
              <a:t>Springs, </a:t>
            </a:r>
            <a:r>
              <a:rPr lang="en-AU" dirty="0"/>
              <a:t>Northern Territory</a:t>
            </a:r>
            <a:r>
              <a:rPr lang="en-AU" sz="1000" dirty="0" smtClean="0"/>
              <a:t>. </a:t>
            </a:r>
            <a:r>
              <a:rPr lang="en-AU" dirty="0"/>
              <a:t>This session was facilitated by Ms Barbara Shaw and Mr Desmond </a:t>
            </a:r>
            <a:r>
              <a:rPr lang="en-AU" dirty="0" smtClean="0"/>
              <a:t>Campbell.</a:t>
            </a:r>
            <a:endParaRPr lang="en-AU" sz="1000" dirty="0" smtClean="0"/>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128156184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Footer Placeholder 3"/>
          <p:cNvSpPr txBox="1"/>
          <p:nvPr/>
        </p:nvSpPr>
        <p:spPr>
          <a:xfrm>
            <a:off x="585925" y="6541661"/>
            <a:ext cx="7226435"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37" name="Title 1"/>
          <p:cNvSpPr txBox="1">
            <a:spLocks noGrp="1"/>
          </p:cNvSpPr>
          <p:nvPr>
            <p:ph type="title"/>
          </p:nvPr>
        </p:nvSpPr>
        <p:spPr>
          <a:xfrm>
            <a:off x="585925" y="472164"/>
            <a:ext cx="7972150" cy="329875"/>
          </a:xfrm>
          <a:prstGeom prst="rect">
            <a:avLst/>
          </a:prstGeom>
        </p:spPr>
        <p:txBody>
          <a:bodyPr/>
          <a:lstStyle>
            <a:lvl1pPr defTabSz="886967">
              <a:defRPr sz="2300"/>
            </a:lvl1pPr>
          </a:lstStyle>
          <a:p>
            <a:r>
              <a:t>Participants of Alice Springs workshop</a:t>
            </a:r>
          </a:p>
        </p:txBody>
      </p:sp>
      <p:sp>
        <p:nvSpPr>
          <p:cNvPr id="138"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graphicFrame>
        <p:nvGraphicFramePr>
          <p:cNvPr id="139" name="Table 8"/>
          <p:cNvGraphicFramePr/>
          <p:nvPr>
            <p:extLst>
              <p:ext uri="{D42A27DB-BD31-4B8C-83A1-F6EECF244321}">
                <p14:modId xmlns:p14="http://schemas.microsoft.com/office/powerpoint/2010/main" val="855486968"/>
              </p:ext>
            </p:extLst>
          </p:nvPr>
        </p:nvGraphicFramePr>
        <p:xfrm>
          <a:off x="585926" y="1067367"/>
          <a:ext cx="8090530" cy="4338720"/>
        </p:xfrm>
        <a:graphic>
          <a:graphicData uri="http://schemas.openxmlformats.org/drawingml/2006/table">
            <a:tbl>
              <a:tblPr bandRow="1">
                <a:tableStyleId>{4C3C2611-4C71-4FC5-86AE-919BDF0F9419}</a:tableStyleId>
              </a:tblPr>
              <a:tblGrid>
                <a:gridCol w="4045265">
                  <a:extLst>
                    <a:ext uri="{9D8B030D-6E8A-4147-A177-3AD203B41FA5}">
                      <a16:colId xmlns:a16="http://schemas.microsoft.com/office/drawing/2014/main" val="20000"/>
                    </a:ext>
                  </a:extLst>
                </a:gridCol>
                <a:gridCol w="4045265">
                  <a:extLst>
                    <a:ext uri="{9D8B030D-6E8A-4147-A177-3AD203B41FA5}">
                      <a16:colId xmlns:a16="http://schemas.microsoft.com/office/drawing/2014/main" val="20001"/>
                    </a:ext>
                  </a:extLst>
                </a:gridCol>
              </a:tblGrid>
              <a:tr h="101600">
                <a:tc>
                  <a:txBody>
                    <a:bodyPr/>
                    <a:lstStyle/>
                    <a:p>
                      <a:pPr algn="l" defTabSz="457200">
                        <a:defRPr sz="1800"/>
                      </a:pPr>
                      <a:r>
                        <a:rPr sz="1200" dirty="0">
                          <a:latin typeface="Arial" panose="020B0604020202020204" pitchFamily="34" charset="0"/>
                          <a:ea typeface="Arial"/>
                          <a:cs typeface="Arial" panose="020B0604020202020204" pitchFamily="34" charset="0"/>
                          <a:sym typeface="Arial"/>
                        </a:rPr>
                        <a:t>Alice Springs Town Council</a:t>
                      </a:r>
                    </a:p>
                  </a:txBody>
                  <a:tcPr marL="36000" marR="36000" marT="36000" marB="36000" anchor="ctr" horzOverflow="overflow"/>
                </a:tc>
                <a:tc>
                  <a:txBody>
                    <a:bodyPr/>
                    <a:lstStyle/>
                    <a:p>
                      <a:pPr algn="l" defTabSz="457200">
                        <a:defRPr sz="1800"/>
                      </a:pPr>
                      <a:r>
                        <a:rPr sz="1200" dirty="0">
                          <a:latin typeface="Arial" panose="020B0604020202020204" pitchFamily="34" charset="0"/>
                          <a:cs typeface="Arial" panose="020B0604020202020204" pitchFamily="34" charset="0"/>
                          <a:sym typeface="Calibri"/>
                        </a:rPr>
                        <a:t>Barkly Region Alcohol and Drug Abuse Advisory Group (BRADAAG)</a:t>
                      </a:r>
                    </a:p>
                  </a:txBody>
                  <a:tcPr marL="36000" marR="36000" marT="36000" marB="36000" anchor="ctr" horzOverflow="overflow"/>
                </a:tc>
                <a:extLst>
                  <a:ext uri="{0D108BD9-81ED-4DB2-BD59-A6C34878D82A}">
                    <a16:rowId xmlns:a16="http://schemas.microsoft.com/office/drawing/2014/main" val="10000"/>
                  </a:ext>
                </a:extLst>
              </a:tr>
              <a:tr h="101600">
                <a:tc>
                  <a:txBody>
                    <a:bodyPr/>
                    <a:lstStyle/>
                    <a:p>
                      <a:pPr algn="l" defTabSz="457200">
                        <a:defRPr sz="1800"/>
                      </a:pPr>
                      <a:r>
                        <a:rPr sz="1200" dirty="0">
                          <a:latin typeface="Arial" panose="020B0604020202020204" pitchFamily="34" charset="0"/>
                          <a:ea typeface="Arial"/>
                          <a:cs typeface="Arial" panose="020B0604020202020204" pitchFamily="34" charset="0"/>
                          <a:sym typeface="Arial"/>
                        </a:rPr>
                        <a:t>Alice Springs Women’s Shelter (ASWS)</a:t>
                      </a:r>
                    </a:p>
                  </a:txBody>
                  <a:tcPr marL="36000" marR="36000" marT="36000" marB="36000" anchor="ctr" horzOverflow="overflow"/>
                </a:tc>
                <a:tc>
                  <a:txBody>
                    <a:bodyPr/>
                    <a:lstStyle/>
                    <a:p>
                      <a:pPr algn="l" defTabSz="457200">
                        <a:defRPr sz="1800"/>
                      </a:pPr>
                      <a:r>
                        <a:rPr sz="1200" dirty="0">
                          <a:latin typeface="Arial" panose="020B0604020202020204" pitchFamily="34" charset="0"/>
                          <a:cs typeface="Arial" panose="020B0604020202020204" pitchFamily="34" charset="0"/>
                          <a:sym typeface="Calibri"/>
                        </a:rPr>
                        <a:t>Multicultural Community Services of Central Australia - Northern Territory</a:t>
                      </a:r>
                    </a:p>
                  </a:txBody>
                  <a:tcPr marL="36000" marR="36000" marT="36000" marB="36000" anchor="ctr" horzOverflow="overflow"/>
                </a:tc>
                <a:extLst>
                  <a:ext uri="{0D108BD9-81ED-4DB2-BD59-A6C34878D82A}">
                    <a16:rowId xmlns:a16="http://schemas.microsoft.com/office/drawing/2014/main" val="10001"/>
                  </a:ext>
                </a:extLst>
              </a:tr>
              <a:tr h="101600">
                <a:tc>
                  <a:txBody>
                    <a:bodyPr/>
                    <a:lstStyle/>
                    <a:p>
                      <a:pPr algn="l" defTabSz="457200">
                        <a:defRPr sz="1800"/>
                      </a:pPr>
                      <a:r>
                        <a:rPr sz="1200" dirty="0" err="1">
                          <a:latin typeface="Arial" panose="020B0604020202020204" pitchFamily="34" charset="0"/>
                          <a:ea typeface="Arial"/>
                          <a:cs typeface="Arial" panose="020B0604020202020204" pitchFamily="34" charset="0"/>
                          <a:sym typeface="Arial"/>
                        </a:rPr>
                        <a:t>Anyinginyi</a:t>
                      </a:r>
                      <a:r>
                        <a:rPr sz="1200" dirty="0">
                          <a:latin typeface="Arial" panose="020B0604020202020204" pitchFamily="34" charset="0"/>
                          <a:ea typeface="Arial"/>
                          <a:cs typeface="Arial" panose="020B0604020202020204" pitchFamily="34" charset="0"/>
                          <a:sym typeface="Arial"/>
                        </a:rPr>
                        <a:t> Health Aboriginal Corporation, </a:t>
                      </a:r>
                      <a:r>
                        <a:rPr sz="1200" dirty="0" err="1">
                          <a:latin typeface="Arial" panose="020B0604020202020204" pitchFamily="34" charset="0"/>
                          <a:ea typeface="Arial"/>
                          <a:cs typeface="Arial" panose="020B0604020202020204" pitchFamily="34" charset="0"/>
                          <a:sym typeface="Arial"/>
                        </a:rPr>
                        <a:t>Piliyintinji-ki</a:t>
                      </a:r>
                      <a:r>
                        <a:rPr sz="1200" dirty="0">
                          <a:latin typeface="Arial" panose="020B0604020202020204" pitchFamily="34" charset="0"/>
                          <a:ea typeface="Arial"/>
                          <a:cs typeface="Arial" panose="020B0604020202020204" pitchFamily="34" charset="0"/>
                          <a:sym typeface="Arial"/>
                        </a:rPr>
                        <a:t> Stronger Families Tennant Creek</a:t>
                      </a:r>
                    </a:p>
                  </a:txBody>
                  <a:tcPr marL="36000" marR="36000" marT="36000" marB="36000" anchor="ctr" horzOverflow="overflow"/>
                </a:tc>
                <a:tc>
                  <a:txBody>
                    <a:bodyPr/>
                    <a:lstStyle/>
                    <a:p>
                      <a:pPr algn="l" defTabSz="457200">
                        <a:defRPr sz="1800"/>
                      </a:pPr>
                      <a:r>
                        <a:rPr sz="1200" dirty="0">
                          <a:latin typeface="Arial" panose="020B0604020202020204" pitchFamily="34" charset="0"/>
                          <a:cs typeface="Arial" panose="020B0604020202020204" pitchFamily="34" charset="0"/>
                          <a:sym typeface="Calibri"/>
                        </a:rPr>
                        <a:t>Australian National University</a:t>
                      </a:r>
                    </a:p>
                  </a:txBody>
                  <a:tcPr marL="36000" marR="36000" marT="36000" marB="36000" anchor="ctr" horzOverflow="overflow"/>
                </a:tc>
                <a:extLst>
                  <a:ext uri="{0D108BD9-81ED-4DB2-BD59-A6C34878D82A}">
                    <a16:rowId xmlns:a16="http://schemas.microsoft.com/office/drawing/2014/main" val="10002"/>
                  </a:ext>
                </a:extLst>
              </a:tr>
              <a:tr h="101600">
                <a:tc>
                  <a:txBody>
                    <a:bodyPr/>
                    <a:lstStyle/>
                    <a:p>
                      <a:pPr algn="l" defTabSz="457200">
                        <a:defRPr sz="1800"/>
                      </a:pPr>
                      <a:r>
                        <a:rPr sz="1200" dirty="0">
                          <a:latin typeface="Arial" panose="020B0604020202020204" pitchFamily="34" charset="0"/>
                          <a:ea typeface="Arial"/>
                          <a:cs typeface="Arial" panose="020B0604020202020204" pitchFamily="34" charset="0"/>
                          <a:sym typeface="Arial"/>
                        </a:rPr>
                        <a:t>Central Australian Aboriginal Congress Aboriginal Corporation (CAAC)</a:t>
                      </a:r>
                    </a:p>
                  </a:txBody>
                  <a:tcPr marL="36000" marR="36000" marT="36000" marB="36000" anchor="ctr" horzOverflow="overflow"/>
                </a:tc>
                <a:tc>
                  <a:txBody>
                    <a:bodyPr/>
                    <a:lstStyle/>
                    <a:p>
                      <a:pPr algn="l" defTabSz="457200">
                        <a:defRPr sz="1800"/>
                      </a:pPr>
                      <a:r>
                        <a:rPr sz="1200" dirty="0" err="1">
                          <a:latin typeface="Arial" panose="020B0604020202020204" pitchFamily="34" charset="0"/>
                          <a:cs typeface="Arial" panose="020B0604020202020204" pitchFamily="34" charset="0"/>
                          <a:sym typeface="Calibri"/>
                        </a:rPr>
                        <a:t>Tangentyere's</a:t>
                      </a:r>
                      <a:r>
                        <a:rPr sz="1200" dirty="0">
                          <a:latin typeface="Arial" panose="020B0604020202020204" pitchFamily="34" charset="0"/>
                          <a:cs typeface="Arial" panose="020B0604020202020204" pitchFamily="34" charset="0"/>
                          <a:sym typeface="Calibri"/>
                        </a:rPr>
                        <a:t> Men's Four Corners</a:t>
                      </a:r>
                    </a:p>
                  </a:txBody>
                  <a:tcPr marL="36000" marR="36000" marT="36000" marB="36000" anchor="ctr" horzOverflow="overflow"/>
                </a:tc>
                <a:extLst>
                  <a:ext uri="{0D108BD9-81ED-4DB2-BD59-A6C34878D82A}">
                    <a16:rowId xmlns:a16="http://schemas.microsoft.com/office/drawing/2014/main" val="10003"/>
                  </a:ext>
                </a:extLst>
              </a:tr>
              <a:tr h="101600">
                <a:tc>
                  <a:txBody>
                    <a:bodyPr/>
                    <a:lstStyle/>
                    <a:p>
                      <a:pPr algn="l" defTabSz="457200">
                        <a:defRPr sz="1800"/>
                      </a:pPr>
                      <a:r>
                        <a:rPr sz="1200" dirty="0">
                          <a:latin typeface="Arial" panose="020B0604020202020204" pitchFamily="34" charset="0"/>
                          <a:ea typeface="Arial"/>
                          <a:cs typeface="Arial" panose="020B0604020202020204" pitchFamily="34" charset="0"/>
                          <a:sym typeface="Arial"/>
                        </a:rPr>
                        <a:t>Central Australian Women’s Legal Service (CAWLS)</a:t>
                      </a:r>
                    </a:p>
                  </a:txBody>
                  <a:tcPr marL="36000" marR="36000" marT="36000" marB="36000" anchor="ctr" horzOverflow="overflow"/>
                </a:tc>
                <a:tc>
                  <a:txBody>
                    <a:bodyPr/>
                    <a:lstStyle/>
                    <a:p>
                      <a:pPr algn="l" defTabSz="457200">
                        <a:defRPr sz="1800"/>
                      </a:pPr>
                      <a:r>
                        <a:rPr sz="1200" dirty="0" err="1">
                          <a:latin typeface="Arial" panose="020B0604020202020204" pitchFamily="34" charset="0"/>
                          <a:cs typeface="Arial" panose="020B0604020202020204" pitchFamily="34" charset="0"/>
                          <a:sym typeface="Calibri"/>
                        </a:rPr>
                        <a:t>Ingkintja</a:t>
                      </a:r>
                      <a:r>
                        <a:rPr sz="1200" dirty="0">
                          <a:latin typeface="Arial" panose="020B0604020202020204" pitchFamily="34" charset="0"/>
                          <a:cs typeface="Arial" panose="020B0604020202020204" pitchFamily="34" charset="0"/>
                          <a:sym typeface="Calibri"/>
                        </a:rPr>
                        <a:t> Male Health Service</a:t>
                      </a:r>
                    </a:p>
                  </a:txBody>
                  <a:tcPr marL="36000" marR="36000" marT="36000" marB="36000" anchor="ctr" horzOverflow="overflow"/>
                </a:tc>
                <a:extLst>
                  <a:ext uri="{0D108BD9-81ED-4DB2-BD59-A6C34878D82A}">
                    <a16:rowId xmlns:a16="http://schemas.microsoft.com/office/drawing/2014/main" val="10004"/>
                  </a:ext>
                </a:extLst>
              </a:tr>
              <a:tr h="101600">
                <a:tc>
                  <a:txBody>
                    <a:bodyPr/>
                    <a:lstStyle/>
                    <a:p>
                      <a:pPr algn="l" defTabSz="457200">
                        <a:defRPr sz="1800"/>
                      </a:pPr>
                      <a:r>
                        <a:rPr sz="1200" dirty="0">
                          <a:latin typeface="Arial" panose="020B0604020202020204" pitchFamily="34" charset="0"/>
                          <a:ea typeface="Arial"/>
                          <a:cs typeface="Arial" panose="020B0604020202020204" pitchFamily="34" charset="0"/>
                          <a:sym typeface="Arial"/>
                        </a:rPr>
                        <a:t>Anglicare</a:t>
                      </a:r>
                    </a:p>
                  </a:txBody>
                  <a:tcPr marL="36000" marR="36000" marT="36000" marB="36000" anchor="ctr" horzOverflow="overflow"/>
                </a:tc>
                <a:tc>
                  <a:txBody>
                    <a:bodyPr/>
                    <a:lstStyle/>
                    <a:p>
                      <a:pPr algn="l" defTabSz="457200">
                        <a:defRPr sz="1800"/>
                      </a:pPr>
                      <a:r>
                        <a:rPr sz="1200" dirty="0">
                          <a:latin typeface="Arial" panose="020B0604020202020204" pitchFamily="34" charset="0"/>
                          <a:cs typeface="Arial" panose="020B0604020202020204" pitchFamily="34" charset="0"/>
                          <a:sym typeface="Calibri"/>
                        </a:rPr>
                        <a:t>Department of Social Services</a:t>
                      </a:r>
                    </a:p>
                  </a:txBody>
                  <a:tcPr marL="36000" marR="36000" marT="36000" marB="36000" anchor="ctr" horzOverflow="overflow"/>
                </a:tc>
                <a:extLst>
                  <a:ext uri="{0D108BD9-81ED-4DB2-BD59-A6C34878D82A}">
                    <a16:rowId xmlns:a16="http://schemas.microsoft.com/office/drawing/2014/main" val="10005"/>
                  </a:ext>
                </a:extLst>
              </a:tr>
              <a:tr h="101600">
                <a:tc>
                  <a:txBody>
                    <a:bodyPr/>
                    <a:lstStyle/>
                    <a:p>
                      <a:pPr algn="l" defTabSz="457200">
                        <a:defRPr sz="1800"/>
                      </a:pPr>
                      <a:r>
                        <a:rPr sz="1200" dirty="0">
                          <a:latin typeface="Arial" panose="020B0604020202020204" pitchFamily="34" charset="0"/>
                          <a:ea typeface="Arial"/>
                          <a:cs typeface="Arial" panose="020B0604020202020204" pitchFamily="34" charset="0"/>
                          <a:sym typeface="Arial"/>
                        </a:rPr>
                        <a:t>Central Australian Aboriginal Family Legal Unit</a:t>
                      </a:r>
                    </a:p>
                  </a:txBody>
                  <a:tcPr marL="36000" marR="36000" marT="36000" marB="36000" anchor="ctr" horzOverflow="overflow"/>
                </a:tc>
                <a:tc>
                  <a:txBody>
                    <a:bodyPr/>
                    <a:lstStyle/>
                    <a:p>
                      <a:pPr algn="l" defTabSz="457200">
                        <a:defRPr sz="1800"/>
                      </a:pPr>
                      <a:r>
                        <a:rPr sz="1200" dirty="0">
                          <a:latin typeface="Arial" panose="020B0604020202020204" pitchFamily="34" charset="0"/>
                          <a:cs typeface="Arial" panose="020B0604020202020204" pitchFamily="34" charset="0"/>
                          <a:sym typeface="Calibri"/>
                        </a:rPr>
                        <a:t>Northern Territory Police</a:t>
                      </a:r>
                    </a:p>
                  </a:txBody>
                  <a:tcPr marL="36000" marR="36000" marT="36000" marB="36000" anchor="ctr" horzOverflow="overflow"/>
                </a:tc>
                <a:extLst>
                  <a:ext uri="{0D108BD9-81ED-4DB2-BD59-A6C34878D82A}">
                    <a16:rowId xmlns:a16="http://schemas.microsoft.com/office/drawing/2014/main" val="10006"/>
                  </a:ext>
                </a:extLst>
              </a:tr>
              <a:tr h="101600">
                <a:tc>
                  <a:txBody>
                    <a:bodyPr/>
                    <a:lstStyle/>
                    <a:p>
                      <a:pPr algn="l" defTabSz="457200">
                        <a:defRPr sz="1800"/>
                      </a:pPr>
                      <a:r>
                        <a:rPr sz="1200" dirty="0" err="1">
                          <a:latin typeface="Arial" panose="020B0604020202020204" pitchFamily="34" charset="0"/>
                          <a:ea typeface="Arial"/>
                          <a:cs typeface="Arial" panose="020B0604020202020204" pitchFamily="34" charset="0"/>
                          <a:sym typeface="Arial"/>
                        </a:rPr>
                        <a:t>Ngaanyatjarra</a:t>
                      </a:r>
                      <a:r>
                        <a:rPr sz="1200" dirty="0">
                          <a:latin typeface="Arial" panose="020B0604020202020204" pitchFamily="34" charset="0"/>
                          <a:ea typeface="Arial"/>
                          <a:cs typeface="Arial" panose="020B0604020202020204" pitchFamily="34" charset="0"/>
                          <a:sym typeface="Arial"/>
                        </a:rPr>
                        <a:t> </a:t>
                      </a:r>
                      <a:r>
                        <a:rPr sz="1200" dirty="0" err="1">
                          <a:latin typeface="Arial" panose="020B0604020202020204" pitchFamily="34" charset="0"/>
                          <a:ea typeface="Arial"/>
                          <a:cs typeface="Arial" panose="020B0604020202020204" pitchFamily="34" charset="0"/>
                          <a:sym typeface="Arial"/>
                        </a:rPr>
                        <a:t>Pitjantjatjara</a:t>
                      </a:r>
                      <a:r>
                        <a:rPr sz="1200" dirty="0">
                          <a:latin typeface="Arial" panose="020B0604020202020204" pitchFamily="34" charset="0"/>
                          <a:ea typeface="Arial"/>
                          <a:cs typeface="Arial" panose="020B0604020202020204" pitchFamily="34" charset="0"/>
                          <a:sym typeface="Arial"/>
                        </a:rPr>
                        <a:t> Yankunytjatjara (NPY) Women's Council</a:t>
                      </a:r>
                    </a:p>
                  </a:txBody>
                  <a:tcPr marL="36000" marR="36000" marT="36000" marB="36000" anchor="ctr" horzOverflow="overflow"/>
                </a:tc>
                <a:tc>
                  <a:txBody>
                    <a:bodyPr/>
                    <a:lstStyle/>
                    <a:p>
                      <a:pPr algn="l" defTabSz="457200">
                        <a:defRPr sz="1800"/>
                      </a:pPr>
                      <a:r>
                        <a:rPr sz="1200" dirty="0">
                          <a:latin typeface="Arial" panose="020B0604020202020204" pitchFamily="34" charset="0"/>
                          <a:cs typeface="Arial" panose="020B0604020202020204" pitchFamily="34" charset="0"/>
                          <a:sym typeface="Calibri"/>
                        </a:rPr>
                        <a:t>Central Australian Aboriginal Congress Social &amp; Emotional Wellbeing (SEWB)</a:t>
                      </a:r>
                    </a:p>
                  </a:txBody>
                  <a:tcPr marL="0" marR="0" marT="0" marB="0" horzOverflow="overflow"/>
                </a:tc>
                <a:extLst>
                  <a:ext uri="{0D108BD9-81ED-4DB2-BD59-A6C34878D82A}">
                    <a16:rowId xmlns:a16="http://schemas.microsoft.com/office/drawing/2014/main" val="10007"/>
                  </a:ext>
                </a:extLst>
              </a:tr>
              <a:tr h="123407">
                <a:tc>
                  <a:txBody>
                    <a:bodyPr/>
                    <a:lstStyle/>
                    <a:p>
                      <a:pPr algn="l" defTabSz="457200">
                        <a:defRPr sz="1800"/>
                      </a:pPr>
                      <a:r>
                        <a:rPr sz="1200">
                          <a:latin typeface="Arial" panose="020B0604020202020204" pitchFamily="34" charset="0"/>
                          <a:cs typeface="Arial" panose="020B0604020202020204" pitchFamily="34" charset="0"/>
                          <a:sym typeface="Calibri"/>
                        </a:rPr>
                        <a:t>Northern Territory Legal Aid</a:t>
                      </a:r>
                    </a:p>
                  </a:txBody>
                  <a:tcPr marL="36000" marR="36000" marT="36000" marB="36000" anchor="ctr" horzOverflow="overflow"/>
                </a:tc>
                <a:tc>
                  <a:txBody>
                    <a:bodyPr/>
                    <a:lstStyle/>
                    <a:p>
                      <a:pPr algn="l" defTabSz="457200">
                        <a:defRPr sz="1800"/>
                      </a:pPr>
                      <a:r>
                        <a:rPr sz="1200" dirty="0">
                          <a:latin typeface="Arial" panose="020B0604020202020204" pitchFamily="34" charset="0"/>
                          <a:cs typeface="Arial" panose="020B0604020202020204" pitchFamily="34" charset="0"/>
                          <a:sym typeface="Calibri"/>
                        </a:rPr>
                        <a:t>Northern Territory Families</a:t>
                      </a:r>
                    </a:p>
                  </a:txBody>
                  <a:tcPr marL="36000" marR="36000" marT="36000" marB="36000" anchor="ctr" horzOverflow="overflow"/>
                </a:tc>
                <a:extLst>
                  <a:ext uri="{0D108BD9-81ED-4DB2-BD59-A6C34878D82A}">
                    <a16:rowId xmlns:a16="http://schemas.microsoft.com/office/drawing/2014/main" val="10008"/>
                  </a:ext>
                </a:extLst>
              </a:tr>
              <a:tr h="137120">
                <a:tc>
                  <a:txBody>
                    <a:bodyPr/>
                    <a:lstStyle/>
                    <a:p>
                      <a:pPr algn="l" defTabSz="457200">
                        <a:defRPr sz="1800"/>
                      </a:pPr>
                      <a:r>
                        <a:rPr sz="1200" dirty="0">
                          <a:latin typeface="Arial" panose="020B0604020202020204" pitchFamily="34" charset="0"/>
                          <a:ea typeface="Arial"/>
                          <a:cs typeface="Arial" panose="020B0604020202020204" pitchFamily="34" charset="0"/>
                          <a:sym typeface="Arial"/>
                        </a:rPr>
                        <a:t>Northern Territory Shelter</a:t>
                      </a:r>
                    </a:p>
                  </a:txBody>
                  <a:tcPr marL="36000" marR="36000" marT="36000" marB="36000" anchor="ctr" horzOverflow="overflow"/>
                </a:tc>
                <a:tc>
                  <a:txBody>
                    <a:bodyPr/>
                    <a:lstStyle/>
                    <a:p>
                      <a:pPr algn="l" defTabSz="457200">
                        <a:defRPr sz="1800"/>
                      </a:pPr>
                      <a:r>
                        <a:rPr sz="1200" dirty="0">
                          <a:latin typeface="Arial" panose="020B0604020202020204" pitchFamily="34" charset="0"/>
                          <a:ea typeface="Arial"/>
                          <a:cs typeface="Arial" panose="020B0604020202020204" pitchFamily="34" charset="0"/>
                          <a:sym typeface="Arial"/>
                        </a:rPr>
                        <a:t>Department of Education, Northern Territory Government</a:t>
                      </a:r>
                    </a:p>
                  </a:txBody>
                  <a:tcPr marL="36000" marR="36000" marT="36000" marB="36000" anchor="ctr" horzOverflow="overflow"/>
                </a:tc>
                <a:extLst>
                  <a:ext uri="{0D108BD9-81ED-4DB2-BD59-A6C34878D82A}">
                    <a16:rowId xmlns:a16="http://schemas.microsoft.com/office/drawing/2014/main" val="10009"/>
                  </a:ext>
                </a:extLst>
              </a:tr>
              <a:tr h="137120">
                <a:tc>
                  <a:txBody>
                    <a:bodyPr/>
                    <a:lstStyle/>
                    <a:p>
                      <a:pPr algn="l">
                        <a:defRPr sz="1800"/>
                      </a:pPr>
                      <a:r>
                        <a:rPr sz="1200" dirty="0" err="1">
                          <a:latin typeface="Arial" panose="020B0604020202020204" pitchFamily="34" charset="0"/>
                          <a:cs typeface="Arial" panose="020B0604020202020204" pitchFamily="34" charset="0"/>
                          <a:sym typeface="Calibri"/>
                        </a:rPr>
                        <a:t>Tangentyere</a:t>
                      </a:r>
                      <a:r>
                        <a:rPr sz="1200" dirty="0">
                          <a:latin typeface="Arial" panose="020B0604020202020204" pitchFamily="34" charset="0"/>
                          <a:cs typeface="Arial" panose="020B0604020202020204" pitchFamily="34" charset="0"/>
                          <a:sym typeface="Calibri"/>
                        </a:rPr>
                        <a:t> Council</a:t>
                      </a:r>
                    </a:p>
                  </a:txBody>
                  <a:tcPr marL="36000" marR="36000" marT="36000" marB="36000" anchor="ctr" horzOverflow="overflow"/>
                </a:tc>
                <a:tc>
                  <a:txBody>
                    <a:bodyPr/>
                    <a:lstStyle/>
                    <a:p>
                      <a:pPr algn="l" defTabSz="457200">
                        <a:defRPr sz="1800"/>
                      </a:pPr>
                      <a:r>
                        <a:rPr sz="1200" dirty="0">
                          <a:latin typeface="Arial" panose="020B0604020202020204" pitchFamily="34" charset="0"/>
                          <a:ea typeface="Arial"/>
                          <a:cs typeface="Arial" panose="020B0604020202020204" pitchFamily="34" charset="0"/>
                          <a:sym typeface="Arial"/>
                        </a:rPr>
                        <a:t>Sexual </a:t>
                      </a:r>
                      <a:r>
                        <a:rPr lang="en-AU" sz="1200" dirty="0" smtClean="0">
                          <a:latin typeface="Arial" panose="020B0604020202020204" pitchFamily="34" charset="0"/>
                          <a:ea typeface="Arial"/>
                          <a:cs typeface="Arial" panose="020B0604020202020204" pitchFamily="34" charset="0"/>
                          <a:sym typeface="Arial"/>
                        </a:rPr>
                        <a:t>A</a:t>
                      </a:r>
                      <a:r>
                        <a:rPr sz="1200" dirty="0" err="1" smtClean="0">
                          <a:latin typeface="Arial" panose="020B0604020202020204" pitchFamily="34" charset="0"/>
                          <a:ea typeface="Arial"/>
                          <a:cs typeface="Arial" panose="020B0604020202020204" pitchFamily="34" charset="0"/>
                          <a:sym typeface="Arial"/>
                        </a:rPr>
                        <a:t>ssault</a:t>
                      </a:r>
                      <a:r>
                        <a:rPr sz="1200" dirty="0" smtClean="0">
                          <a:latin typeface="Arial" panose="020B0604020202020204" pitchFamily="34" charset="0"/>
                          <a:ea typeface="Arial"/>
                          <a:cs typeface="Arial" panose="020B0604020202020204" pitchFamily="34" charset="0"/>
                          <a:sym typeface="Arial"/>
                        </a:rPr>
                        <a:t> </a:t>
                      </a:r>
                      <a:r>
                        <a:rPr lang="en-AU" sz="1200" dirty="0" smtClean="0">
                          <a:latin typeface="Arial" panose="020B0604020202020204" pitchFamily="34" charset="0"/>
                          <a:ea typeface="Arial"/>
                          <a:cs typeface="Arial" panose="020B0604020202020204" pitchFamily="34" charset="0"/>
                          <a:sym typeface="Arial"/>
                        </a:rPr>
                        <a:t>R</a:t>
                      </a:r>
                      <a:r>
                        <a:rPr sz="1200" dirty="0" err="1" smtClean="0">
                          <a:latin typeface="Arial" panose="020B0604020202020204" pitchFamily="34" charset="0"/>
                          <a:ea typeface="Arial"/>
                          <a:cs typeface="Arial" panose="020B0604020202020204" pitchFamily="34" charset="0"/>
                          <a:sym typeface="Arial"/>
                        </a:rPr>
                        <a:t>eferral</a:t>
                      </a:r>
                      <a:r>
                        <a:rPr sz="1200" dirty="0" smtClean="0">
                          <a:latin typeface="Arial" panose="020B0604020202020204" pitchFamily="34" charset="0"/>
                          <a:ea typeface="Arial"/>
                          <a:cs typeface="Arial" panose="020B0604020202020204" pitchFamily="34" charset="0"/>
                          <a:sym typeface="Arial"/>
                        </a:rPr>
                        <a:t> </a:t>
                      </a:r>
                      <a:r>
                        <a:rPr lang="en-AU" sz="1200" dirty="0" smtClean="0">
                          <a:latin typeface="Arial" panose="020B0604020202020204" pitchFamily="34" charset="0"/>
                          <a:ea typeface="Arial"/>
                          <a:cs typeface="Arial" panose="020B0604020202020204" pitchFamily="34" charset="0"/>
                          <a:sym typeface="Arial"/>
                        </a:rPr>
                        <a:t>C</a:t>
                      </a:r>
                      <a:r>
                        <a:rPr sz="1200" dirty="0" err="1" smtClean="0">
                          <a:latin typeface="Arial" panose="020B0604020202020204" pitchFamily="34" charset="0"/>
                          <a:ea typeface="Arial"/>
                          <a:cs typeface="Arial" panose="020B0604020202020204" pitchFamily="34" charset="0"/>
                          <a:sym typeface="Arial"/>
                        </a:rPr>
                        <a:t>entres</a:t>
                      </a:r>
                      <a:r>
                        <a:rPr sz="1200" dirty="0" smtClean="0">
                          <a:latin typeface="Arial" panose="020B0604020202020204" pitchFamily="34" charset="0"/>
                          <a:ea typeface="Arial"/>
                          <a:cs typeface="Arial" panose="020B0604020202020204" pitchFamily="34" charset="0"/>
                          <a:sym typeface="Arial"/>
                        </a:rPr>
                        <a:t> </a:t>
                      </a:r>
                      <a:r>
                        <a:rPr sz="1200" dirty="0">
                          <a:latin typeface="Arial" panose="020B0604020202020204" pitchFamily="34" charset="0"/>
                          <a:ea typeface="Arial"/>
                          <a:cs typeface="Arial" panose="020B0604020202020204" pitchFamily="34" charset="0"/>
                          <a:sym typeface="Arial"/>
                        </a:rPr>
                        <a:t>(SARC), Department of Health, Northern Territory Government</a:t>
                      </a:r>
                    </a:p>
                  </a:txBody>
                  <a:tcPr marL="36000" marR="36000" marT="36000" marB="36000" anchor="ctr" horzOverflow="overflow"/>
                </a:tc>
                <a:extLst>
                  <a:ext uri="{0D108BD9-81ED-4DB2-BD59-A6C34878D82A}">
                    <a16:rowId xmlns:a16="http://schemas.microsoft.com/office/drawing/2014/main" val="10010"/>
                  </a:ext>
                </a:extLst>
              </a:tr>
              <a:tr h="137120">
                <a:tc>
                  <a:txBody>
                    <a:bodyPr/>
                    <a:lstStyle/>
                    <a:p>
                      <a:pPr algn="l" defTabSz="457200">
                        <a:defRPr sz="1800"/>
                      </a:pPr>
                      <a:r>
                        <a:rPr sz="1200" dirty="0">
                          <a:latin typeface="Arial" panose="020B0604020202020204" pitchFamily="34" charset="0"/>
                          <a:cs typeface="Arial" panose="020B0604020202020204" pitchFamily="34" charset="0"/>
                          <a:sym typeface="Calibri"/>
                        </a:rPr>
                        <a:t>Central Australian Aboriginal Congress Targeted Family Support Service (TFSS)</a:t>
                      </a:r>
                    </a:p>
                  </a:txBody>
                  <a:tcPr marL="36000" marR="36000" marT="36000" marB="36000" anchor="ctr" horzOverflow="overflow"/>
                </a:tc>
                <a:tc>
                  <a:txBody>
                    <a:bodyPr/>
                    <a:lstStyle/>
                    <a:p>
                      <a:pPr algn="l" defTabSz="891916">
                        <a:defRPr sz="1200">
                          <a:sym typeface="Calibri"/>
                        </a:defRPr>
                      </a:pPr>
                      <a:endParaRPr dirty="0">
                        <a:latin typeface="Arial" panose="020B0604020202020204" pitchFamily="34" charset="0"/>
                        <a:cs typeface="Arial" panose="020B0604020202020204" pitchFamily="34" charset="0"/>
                      </a:endParaRPr>
                    </a:p>
                  </a:txBody>
                  <a:tcPr marL="36000" marR="36000" marT="36000" marB="36000" anchor="ctr" horzOverflow="overflow"/>
                </a:tc>
                <a:extLst>
                  <a:ext uri="{0D108BD9-81ED-4DB2-BD59-A6C34878D82A}">
                    <a16:rowId xmlns:a16="http://schemas.microsoft.com/office/drawing/2014/main" val="10011"/>
                  </a:ext>
                </a:extLst>
              </a:tr>
            </a:tbl>
          </a:graphicData>
        </a:graphic>
      </p:graphicFrame>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ooter Placeholder 3"/>
          <p:cNvSpPr txBox="1"/>
          <p:nvPr/>
        </p:nvSpPr>
        <p:spPr>
          <a:xfrm>
            <a:off x="585925" y="6541661"/>
            <a:ext cx="7226435"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42" name="Title 1"/>
          <p:cNvSpPr txBox="1">
            <a:spLocks noGrp="1"/>
          </p:cNvSpPr>
          <p:nvPr>
            <p:ph type="title"/>
          </p:nvPr>
        </p:nvSpPr>
        <p:spPr>
          <a:xfrm>
            <a:off x="585925" y="472164"/>
            <a:ext cx="7972150" cy="329875"/>
          </a:xfrm>
          <a:prstGeom prst="rect">
            <a:avLst/>
          </a:prstGeom>
        </p:spPr>
        <p:txBody>
          <a:bodyPr/>
          <a:lstStyle>
            <a:lvl1pPr defTabSz="594359">
              <a:defRPr sz="2300"/>
            </a:lvl1pPr>
          </a:lstStyle>
          <a:p>
            <a:r>
              <a:t>Key themes</a:t>
            </a:r>
          </a:p>
        </p:txBody>
      </p:sp>
      <p:sp>
        <p:nvSpPr>
          <p:cNvPr id="143" name="Content Placeholder 2"/>
          <p:cNvSpPr txBox="1">
            <a:spLocks noGrp="1"/>
          </p:cNvSpPr>
          <p:nvPr>
            <p:ph type="body" idx="1"/>
          </p:nvPr>
        </p:nvSpPr>
        <p:spPr>
          <a:xfrm>
            <a:off x="585925" y="1125686"/>
            <a:ext cx="7719178" cy="5003231"/>
          </a:xfrm>
          <a:prstGeom prst="rect">
            <a:avLst/>
          </a:prstGeom>
        </p:spPr>
        <p:txBody>
          <a:bodyPr/>
          <a:lstStyle/>
          <a:p>
            <a:r>
              <a:rPr dirty="0"/>
              <a:t>The importance of primary prevention and community education around positive relationships</a:t>
            </a:r>
          </a:p>
          <a:p>
            <a:pPr marL="541337" lvl="1" indent="-274638">
              <a:spcBef>
                <a:spcPts val="300"/>
              </a:spcBef>
              <a:buFont typeface="Arial"/>
              <a:defRPr sz="1000" b="0"/>
            </a:pPr>
            <a:r>
              <a:rPr dirty="0"/>
              <a:t>All community responses to domestic, family and sexual violence need to be treated as opportunities for </a:t>
            </a:r>
            <a:r>
              <a:rPr dirty="0" smtClean="0"/>
              <a:t>prevention </a:t>
            </a:r>
            <a:endParaRPr dirty="0"/>
          </a:p>
          <a:p>
            <a:pPr marL="541337" lvl="1" indent="-274638">
              <a:spcBef>
                <a:spcPts val="300"/>
              </a:spcBef>
              <a:buFont typeface="Arial"/>
              <a:defRPr sz="1000" b="0"/>
            </a:pPr>
            <a:r>
              <a:rPr dirty="0"/>
              <a:t>Discussions around gender equality across the community are needed to address the drivers of violence against women, including key community segments that have not necessarily shifted their views around violence (e.g. religious </a:t>
            </a:r>
            <a:r>
              <a:rPr dirty="0" err="1"/>
              <a:t>organisations</a:t>
            </a:r>
            <a:r>
              <a:rPr dirty="0" smtClean="0"/>
              <a:t>) </a:t>
            </a:r>
            <a:r>
              <a:rPr dirty="0"/>
              <a:t>These discussions need to be prominent in the Northern Territory (NT) media environment - more visibility is </a:t>
            </a:r>
            <a:r>
              <a:rPr dirty="0" smtClean="0"/>
              <a:t>needed</a:t>
            </a:r>
            <a:endParaRPr dirty="0"/>
          </a:p>
          <a:p>
            <a:pPr marL="541337" lvl="1" indent="-274638">
              <a:spcBef>
                <a:spcPts val="300"/>
              </a:spcBef>
              <a:buFont typeface="Arial"/>
              <a:defRPr sz="1000" b="0"/>
            </a:pPr>
            <a:r>
              <a:rPr dirty="0"/>
              <a:t>Work needs occur with family groups with the community to prevent and respond to early signs of violence</a:t>
            </a:r>
          </a:p>
          <a:p>
            <a:pPr marL="541337" lvl="1" indent="-274638">
              <a:spcBef>
                <a:spcPts val="300"/>
              </a:spcBef>
              <a:buFont typeface="Arial"/>
              <a:defRPr sz="1000" b="0"/>
            </a:pPr>
            <a:r>
              <a:rPr dirty="0"/>
              <a:t>Respectful relationships education needs to better integrated into schools</a:t>
            </a:r>
          </a:p>
          <a:p>
            <a:pPr marL="541337" lvl="1" indent="-274638">
              <a:spcBef>
                <a:spcPts val="300"/>
              </a:spcBef>
              <a:buFont typeface="Arial"/>
              <a:defRPr sz="1000" b="0"/>
            </a:pPr>
            <a:endParaRPr dirty="0"/>
          </a:p>
          <a:p>
            <a:r>
              <a:rPr dirty="0"/>
              <a:t>Addressing domestic, family and sexual violence in Indigenous communities</a:t>
            </a:r>
          </a:p>
          <a:p>
            <a:pPr marL="541337" lvl="1" indent="-274638">
              <a:spcBef>
                <a:spcPts val="300"/>
              </a:spcBef>
              <a:buFont typeface="Arial"/>
              <a:defRPr sz="1000" b="0"/>
            </a:pPr>
            <a:r>
              <a:rPr dirty="0"/>
              <a:t>It is critical to do more around recruitment, </a:t>
            </a:r>
            <a:r>
              <a:rPr dirty="0" err="1"/>
              <a:t>retainment</a:t>
            </a:r>
            <a:r>
              <a:rPr dirty="0"/>
              <a:t>, capacity building for Indigenous people and staff that work in domestic and family violence</a:t>
            </a:r>
          </a:p>
          <a:p>
            <a:pPr marL="541337" lvl="1" indent="-274638">
              <a:spcBef>
                <a:spcPts val="300"/>
              </a:spcBef>
              <a:buFont typeface="Arial"/>
              <a:defRPr sz="1000" b="0"/>
            </a:pPr>
            <a:r>
              <a:rPr dirty="0"/>
              <a:t>Racial equality and intersectionality need to be at the </a:t>
            </a:r>
            <a:r>
              <a:rPr dirty="0" err="1"/>
              <a:t>centre</a:t>
            </a:r>
            <a:r>
              <a:rPr dirty="0"/>
              <a:t> of responses to violence</a:t>
            </a:r>
          </a:p>
          <a:p>
            <a:pPr marL="541337" lvl="1" indent="-274638">
              <a:spcBef>
                <a:spcPts val="300"/>
              </a:spcBef>
              <a:buFont typeface="Arial"/>
              <a:defRPr sz="1000" b="0"/>
            </a:pPr>
            <a:r>
              <a:rPr dirty="0"/>
              <a:t>The voices of Aboriginal women and communities need to be heard when designing policy and responses. A one size all approach should not be used</a:t>
            </a:r>
          </a:p>
          <a:p>
            <a:pPr marL="541337" lvl="1" indent="-274638">
              <a:spcBef>
                <a:spcPts val="300"/>
              </a:spcBef>
              <a:buFont typeface="Arial"/>
              <a:defRPr sz="1000" b="0"/>
            </a:pPr>
            <a:r>
              <a:rPr dirty="0"/>
              <a:t>More resources are required to aid </a:t>
            </a:r>
            <a:r>
              <a:rPr dirty="0" err="1"/>
              <a:t>behaviour</a:t>
            </a:r>
            <a:r>
              <a:rPr dirty="0"/>
              <a:t> change in Indigenous men, including Indigenous male family support workers, after-hours support and safe spaces</a:t>
            </a:r>
          </a:p>
          <a:p>
            <a:pPr marL="541337" lvl="1" indent="-274638">
              <a:spcBef>
                <a:spcPts val="300"/>
              </a:spcBef>
              <a:buFont typeface="Arial"/>
              <a:defRPr sz="1000" b="0"/>
            </a:pPr>
            <a:endParaRPr dirty="0"/>
          </a:p>
          <a:p>
            <a:r>
              <a:rPr dirty="0"/>
              <a:t>Working with men</a:t>
            </a:r>
          </a:p>
          <a:p>
            <a:pPr marL="541337" lvl="1" indent="-274638">
              <a:spcBef>
                <a:spcPts val="300"/>
              </a:spcBef>
              <a:buFont typeface="Arial"/>
              <a:defRPr sz="1000" b="0"/>
            </a:pPr>
            <a:r>
              <a:rPr dirty="0"/>
              <a:t>Men should be listened in a safe environment, in order to fully engage with them. A safe space will enable men that use violence to unpack and reflect on their </a:t>
            </a:r>
            <a:r>
              <a:rPr dirty="0" err="1"/>
              <a:t>behaviour</a:t>
            </a:r>
            <a:r>
              <a:rPr dirty="0"/>
              <a:t>, and find strategies to how they may deal with </a:t>
            </a:r>
            <a:r>
              <a:rPr dirty="0" err="1"/>
              <a:t>behaviour</a:t>
            </a:r>
            <a:endParaRPr dirty="0"/>
          </a:p>
          <a:p>
            <a:pPr marL="541337" lvl="1" indent="-274638">
              <a:spcBef>
                <a:spcPts val="300"/>
              </a:spcBef>
              <a:buFont typeface="Arial"/>
              <a:defRPr sz="1000" b="0"/>
            </a:pPr>
            <a:r>
              <a:rPr dirty="0"/>
              <a:t>There should be programs that enable men to learn from other men around healthy relationships</a:t>
            </a:r>
          </a:p>
          <a:p>
            <a:pPr marL="541337" lvl="1" indent="-274638">
              <a:spcBef>
                <a:spcPts val="300"/>
              </a:spcBef>
              <a:buFont typeface="Arial"/>
              <a:defRPr sz="1000" b="0"/>
            </a:pPr>
            <a:r>
              <a:rPr dirty="0"/>
              <a:t>Responses should be working with men with the aim of creating stronger families. Approaches need to consider intergenerational trauma, and response to male victims of violence.</a:t>
            </a:r>
          </a:p>
        </p:txBody>
      </p:sp>
      <p:sp>
        <p:nvSpPr>
          <p:cNvPr id="144"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5" y="6541661"/>
            <a:ext cx="7226435"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47" name="Title 1"/>
          <p:cNvSpPr txBox="1">
            <a:spLocks noGrp="1"/>
          </p:cNvSpPr>
          <p:nvPr>
            <p:ph type="title"/>
          </p:nvPr>
        </p:nvSpPr>
        <p:spPr>
          <a:xfrm>
            <a:off x="585925" y="472164"/>
            <a:ext cx="7972150" cy="329875"/>
          </a:xfrm>
          <a:prstGeom prst="rect">
            <a:avLst/>
          </a:prstGeom>
        </p:spPr>
        <p:txBody>
          <a:bodyPr/>
          <a:lstStyle>
            <a:lvl1pPr defTabSz="594359">
              <a:defRPr sz="2300"/>
            </a:lvl1pPr>
          </a:lstStyle>
          <a:p>
            <a:r>
              <a:t>Key themes</a:t>
            </a:r>
          </a:p>
        </p:txBody>
      </p:sp>
      <p:sp>
        <p:nvSpPr>
          <p:cNvPr id="148" name="Content Placeholder 2"/>
          <p:cNvSpPr txBox="1">
            <a:spLocks noGrp="1"/>
          </p:cNvSpPr>
          <p:nvPr>
            <p:ph type="body" idx="1"/>
          </p:nvPr>
        </p:nvSpPr>
        <p:spPr>
          <a:xfrm>
            <a:off x="585925" y="1125686"/>
            <a:ext cx="7719178" cy="5003231"/>
          </a:xfrm>
          <a:prstGeom prst="rect">
            <a:avLst/>
          </a:prstGeom>
        </p:spPr>
        <p:txBody>
          <a:bodyPr/>
          <a:lstStyle/>
          <a:p>
            <a:r>
              <a:rPr dirty="0"/>
              <a:t>Sexual violence</a:t>
            </a:r>
          </a:p>
          <a:p>
            <a:pPr marL="541337" lvl="1" indent="-274638">
              <a:spcBef>
                <a:spcPts val="300"/>
              </a:spcBef>
              <a:buFont typeface="Arial"/>
              <a:defRPr sz="1000" b="0"/>
            </a:pPr>
            <a:r>
              <a:rPr dirty="0"/>
              <a:t>The Fourth Action Plan needs to actively respond to sexual </a:t>
            </a:r>
            <a:r>
              <a:rPr dirty="0" smtClean="0"/>
              <a:t>violence </a:t>
            </a:r>
            <a:endParaRPr dirty="0"/>
          </a:p>
          <a:p>
            <a:pPr marL="541337" lvl="1" indent="-274638">
              <a:spcBef>
                <a:spcPts val="300"/>
              </a:spcBef>
              <a:buFont typeface="Arial"/>
              <a:defRPr sz="1000" b="0"/>
            </a:pPr>
            <a:r>
              <a:rPr dirty="0"/>
              <a:t>Sexual violence is a silent issue with considerable stigma attached. Many young people are experiencing sexual violence and we are lagging behind in our responses</a:t>
            </a:r>
          </a:p>
          <a:p>
            <a:pPr marL="541337" lvl="1" indent="-274638">
              <a:spcBef>
                <a:spcPts val="300"/>
              </a:spcBef>
              <a:buFont typeface="Arial"/>
              <a:defRPr sz="1000" b="0"/>
            </a:pPr>
            <a:r>
              <a:rPr dirty="0"/>
              <a:t>It is also important to consider sexual violence in the context of domestic and family violence, given the significant overlap</a:t>
            </a:r>
          </a:p>
          <a:p>
            <a:pPr marL="541337" lvl="1" indent="-274638">
              <a:spcBef>
                <a:spcPts val="300"/>
              </a:spcBef>
              <a:buFont typeface="Arial"/>
              <a:defRPr sz="1000" b="0"/>
            </a:pPr>
            <a:endParaRPr dirty="0"/>
          </a:p>
          <a:p>
            <a:r>
              <a:rPr dirty="0"/>
              <a:t>Building the capability of workforces that intersect with domestic, family and sexual violence</a:t>
            </a:r>
          </a:p>
          <a:p>
            <a:pPr marL="541337" lvl="1" indent="-274638">
              <a:spcBef>
                <a:spcPts val="300"/>
              </a:spcBef>
              <a:buFont typeface="Arial"/>
              <a:defRPr sz="1000" b="0"/>
            </a:pPr>
            <a:r>
              <a:rPr dirty="0"/>
              <a:t>There is a need for more staff to support victims of domestic, family and sexual violence</a:t>
            </a:r>
          </a:p>
          <a:p>
            <a:pPr marL="541337" lvl="1" indent="-274638">
              <a:spcBef>
                <a:spcPts val="300"/>
              </a:spcBef>
              <a:buFont typeface="Arial"/>
              <a:defRPr sz="1000" b="0"/>
            </a:pPr>
            <a:r>
              <a:rPr dirty="0"/>
              <a:t>Professional development and training is needed, and needs to include trauma-informed practices and healing programs that address intergenerational trauma. </a:t>
            </a:r>
          </a:p>
          <a:p>
            <a:pPr marL="541337" lvl="1" indent="-274638">
              <a:spcBef>
                <a:spcPts val="300"/>
              </a:spcBef>
              <a:buFont typeface="Arial"/>
              <a:defRPr sz="1000" b="0"/>
            </a:pPr>
            <a:r>
              <a:rPr dirty="0"/>
              <a:t>The workforce need to be developed to better support women and children from all backgrounds (e.g. ATSI, CALD) to heal</a:t>
            </a:r>
          </a:p>
          <a:p>
            <a:pPr marL="541337" lvl="1" indent="-274638">
              <a:spcBef>
                <a:spcPts val="300"/>
              </a:spcBef>
              <a:buFont typeface="Arial"/>
              <a:defRPr sz="1000" b="0"/>
            </a:pPr>
            <a:r>
              <a:rPr dirty="0"/>
              <a:t>It is important to invest in local community capacity in order to respond to the transience of workforces</a:t>
            </a:r>
          </a:p>
          <a:p>
            <a:endParaRPr dirty="0"/>
          </a:p>
          <a:p>
            <a:r>
              <a:rPr dirty="0"/>
              <a:t>Governments and the community sector better working together</a:t>
            </a:r>
          </a:p>
          <a:p>
            <a:pPr marL="541337" lvl="1" indent="-274638">
              <a:spcBef>
                <a:spcPts val="300"/>
              </a:spcBef>
              <a:buFont typeface="Arial"/>
              <a:defRPr sz="1000" b="0"/>
            </a:pPr>
            <a:r>
              <a:rPr dirty="0"/>
              <a:t>Greater information sharing is required across the sector and governments</a:t>
            </a:r>
          </a:p>
          <a:p>
            <a:pPr marL="541337" lvl="1" indent="-274638">
              <a:spcBef>
                <a:spcPts val="300"/>
              </a:spcBef>
              <a:buFont typeface="Arial"/>
              <a:defRPr sz="1000" b="0"/>
            </a:pPr>
            <a:r>
              <a:rPr dirty="0"/>
              <a:t>The three levels of government (federal, territory and local) need to be better coordinated </a:t>
            </a:r>
            <a:endParaRPr lang="en-AU" dirty="0"/>
          </a:p>
          <a:p>
            <a:pPr marL="541337" lvl="1" indent="-274638">
              <a:spcBef>
                <a:spcPts val="300"/>
              </a:spcBef>
              <a:buFont typeface="Arial"/>
              <a:defRPr sz="1000" b="0"/>
            </a:pPr>
            <a:r>
              <a:rPr dirty="0" smtClean="0"/>
              <a:t>There </a:t>
            </a:r>
            <a:r>
              <a:rPr dirty="0"/>
              <a:t>is a challenge for governments to challenge what families and children see as ordinary in many NT communities (e.g. young children growing up with violence everywhere)</a:t>
            </a:r>
          </a:p>
        </p:txBody>
      </p:sp>
      <p:sp>
        <p:nvSpPr>
          <p:cNvPr id="149"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Footer Placeholder 3"/>
          <p:cNvSpPr txBox="1"/>
          <p:nvPr/>
        </p:nvSpPr>
        <p:spPr>
          <a:xfrm>
            <a:off x="585925" y="6541661"/>
            <a:ext cx="7226435"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52" name="Title 1"/>
          <p:cNvSpPr txBox="1">
            <a:spLocks noGrp="1"/>
          </p:cNvSpPr>
          <p:nvPr>
            <p:ph type="title"/>
          </p:nvPr>
        </p:nvSpPr>
        <p:spPr>
          <a:xfrm>
            <a:off x="585925" y="472164"/>
            <a:ext cx="7972150" cy="329875"/>
          </a:xfrm>
          <a:prstGeom prst="rect">
            <a:avLst/>
          </a:prstGeom>
        </p:spPr>
        <p:txBody>
          <a:bodyPr/>
          <a:lstStyle>
            <a:lvl1pPr defTabSz="594359">
              <a:defRPr sz="2300"/>
            </a:lvl1pPr>
          </a:lstStyle>
          <a:p>
            <a:r>
              <a:t>Key themes</a:t>
            </a:r>
          </a:p>
        </p:txBody>
      </p:sp>
      <p:sp>
        <p:nvSpPr>
          <p:cNvPr id="153" name="Content Placeholder 2"/>
          <p:cNvSpPr txBox="1">
            <a:spLocks noGrp="1"/>
          </p:cNvSpPr>
          <p:nvPr>
            <p:ph type="body" idx="1"/>
          </p:nvPr>
        </p:nvSpPr>
        <p:spPr>
          <a:xfrm>
            <a:off x="585925" y="1125686"/>
            <a:ext cx="7719178" cy="5003231"/>
          </a:xfrm>
          <a:prstGeom prst="rect">
            <a:avLst/>
          </a:prstGeom>
        </p:spPr>
        <p:txBody>
          <a:bodyPr/>
          <a:lstStyle/>
          <a:p>
            <a:r>
              <a:rPr dirty="0"/>
              <a:t>Local strategies that work across the whole sector and community</a:t>
            </a:r>
          </a:p>
          <a:p>
            <a:pPr marL="541337" lvl="1" indent="-274638">
              <a:spcBef>
                <a:spcPts val="300"/>
              </a:spcBef>
              <a:buFont typeface="Arial"/>
              <a:defRPr sz="1000" b="0"/>
            </a:pPr>
            <a:r>
              <a:rPr dirty="0"/>
              <a:t>Women and children should be listened to and central to the design and development of programs and strategies to reduce </a:t>
            </a:r>
            <a:r>
              <a:rPr dirty="0" smtClean="0"/>
              <a:t>violence </a:t>
            </a:r>
            <a:endParaRPr dirty="0"/>
          </a:p>
          <a:p>
            <a:pPr marL="541337" lvl="1" indent="-274638">
              <a:spcBef>
                <a:spcPts val="300"/>
              </a:spcBef>
              <a:buFont typeface="Arial"/>
              <a:defRPr sz="1000" b="0"/>
            </a:pPr>
            <a:r>
              <a:rPr dirty="0"/>
              <a:t>Programs also need to be designed using a local evidence base and delivered in a local context</a:t>
            </a:r>
          </a:p>
          <a:p>
            <a:pPr marL="541337" lvl="1" indent="-274638">
              <a:spcBef>
                <a:spcPts val="300"/>
              </a:spcBef>
              <a:buFont typeface="Arial"/>
              <a:defRPr sz="1000" b="0"/>
            </a:pPr>
            <a:r>
              <a:rPr dirty="0"/>
              <a:t>The first point of contact needs to be safe, appropriate and respectful. Individuals need to feel safe and comfortable to engage with services. </a:t>
            </a:r>
          </a:p>
          <a:p>
            <a:pPr marL="541337" lvl="1" indent="-274638">
              <a:spcBef>
                <a:spcPts val="300"/>
              </a:spcBef>
              <a:buFont typeface="Arial"/>
              <a:defRPr sz="1000" b="0"/>
            </a:pPr>
            <a:r>
              <a:rPr dirty="0"/>
              <a:t>The capacity of the community to prevent violence needs to be built, and this needs to be based on </a:t>
            </a:r>
            <a:r>
              <a:rPr dirty="0" err="1"/>
              <a:t>localised</a:t>
            </a:r>
            <a:r>
              <a:rPr dirty="0"/>
              <a:t> community-based strategies taking account of different community contexts</a:t>
            </a:r>
          </a:p>
          <a:p>
            <a:pPr marL="541337" lvl="1" indent="-274638">
              <a:spcBef>
                <a:spcPts val="300"/>
              </a:spcBef>
              <a:buFont typeface="Arial"/>
              <a:defRPr sz="1000" b="0"/>
            </a:pPr>
            <a:r>
              <a:rPr dirty="0"/>
              <a:t>The lack of housing available in Alice Springs and regional and remote NT is a major barrier to effective domestic and family violence responses. Safe spaces are needed to support women, regardless of whether sober or intoxicated</a:t>
            </a:r>
          </a:p>
          <a:p>
            <a:pPr marL="541337" lvl="1" indent="-274638">
              <a:spcBef>
                <a:spcPts val="300"/>
              </a:spcBef>
              <a:buFont typeface="Arial"/>
              <a:defRPr sz="1000" b="0"/>
            </a:pPr>
            <a:r>
              <a:rPr dirty="0"/>
              <a:t>All sectors and </a:t>
            </a:r>
            <a:r>
              <a:rPr dirty="0" err="1"/>
              <a:t>organisations</a:t>
            </a:r>
            <a:r>
              <a:rPr dirty="0"/>
              <a:t> need to be involved in developing solutions, and it needs to be based on regular and ongoing contact with community members</a:t>
            </a:r>
          </a:p>
          <a:p>
            <a:pPr marL="541337" lvl="1" indent="-274638">
              <a:spcBef>
                <a:spcPts val="300"/>
              </a:spcBef>
              <a:buFont typeface="Arial"/>
              <a:defRPr sz="1000" b="0"/>
            </a:pPr>
            <a:r>
              <a:rPr dirty="0"/>
              <a:t>The impact of alcohol on rates of domestic violence is profound</a:t>
            </a:r>
          </a:p>
          <a:p>
            <a:pPr marL="541337" lvl="1" indent="-274638">
              <a:spcBef>
                <a:spcPts val="300"/>
              </a:spcBef>
              <a:buFont typeface="Arial"/>
              <a:defRPr sz="1000" b="0"/>
            </a:pPr>
            <a:r>
              <a:rPr dirty="0"/>
              <a:t>Culturally and linguistically diverse individuals are arriving in Alice Springs without the support of their extended family. This presents a significant challenge to responding to the violence</a:t>
            </a:r>
          </a:p>
          <a:p>
            <a:endParaRPr sz="1000" b="0" dirty="0"/>
          </a:p>
          <a:p>
            <a:r>
              <a:rPr dirty="0"/>
              <a:t>Greater funding certainty</a:t>
            </a:r>
          </a:p>
          <a:p>
            <a:pPr marL="541337" lvl="1" indent="-274638">
              <a:spcBef>
                <a:spcPts val="300"/>
              </a:spcBef>
              <a:buFont typeface="Arial"/>
              <a:defRPr sz="1000" b="0"/>
            </a:pPr>
            <a:r>
              <a:rPr dirty="0"/>
              <a:t>Long-term funding is required to provide certainty around the response to domestic, family and sexual violence</a:t>
            </a:r>
          </a:p>
          <a:p>
            <a:pPr marL="541337" lvl="1" indent="-274638">
              <a:spcBef>
                <a:spcPts val="300"/>
              </a:spcBef>
              <a:buFont typeface="Arial"/>
              <a:defRPr sz="1000" b="0"/>
            </a:pPr>
            <a:r>
              <a:rPr dirty="0"/>
              <a:t>It is important that funding is invested in local communities, as this is where the expertise in responding to violence in the local community lies</a:t>
            </a:r>
          </a:p>
          <a:p>
            <a:pPr marL="541337" lvl="1" indent="-274638">
              <a:spcBef>
                <a:spcPts val="300"/>
              </a:spcBef>
              <a:buFont typeface="Arial"/>
              <a:defRPr sz="1000" b="0"/>
            </a:pPr>
            <a:r>
              <a:rPr dirty="0"/>
              <a:t>There is a need for greater funding for staff, particularly in remote areas due to the increased costs associated with delivery in these areas</a:t>
            </a:r>
          </a:p>
          <a:p>
            <a:pPr marL="541337" lvl="1" indent="-274638">
              <a:spcBef>
                <a:spcPts val="300"/>
              </a:spcBef>
              <a:buFont typeface="Arial"/>
              <a:defRPr sz="1000" b="0"/>
            </a:pPr>
            <a:endParaRPr dirty="0"/>
          </a:p>
        </p:txBody>
      </p:sp>
      <p:sp>
        <p:nvSpPr>
          <p:cNvPr id="154"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Footer Placeholder 2"/>
          <p:cNvSpPr txBox="1"/>
          <p:nvPr/>
        </p:nvSpPr>
        <p:spPr>
          <a:xfrm>
            <a:off x="585925" y="6541661"/>
            <a:ext cx="7370451"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57" name="Title 1"/>
          <p:cNvSpPr txBox="1">
            <a:spLocks noGrp="1"/>
          </p:cNvSpPr>
          <p:nvPr>
            <p:ph type="title"/>
          </p:nvPr>
        </p:nvSpPr>
        <p:spPr>
          <a:xfrm>
            <a:off x="579267" y="3987307"/>
            <a:ext cx="6120003" cy="2160000"/>
          </a:xfrm>
          <a:prstGeom prst="rect">
            <a:avLst/>
          </a:prstGeom>
        </p:spPr>
        <p:txBody>
          <a:bodyPr/>
          <a:lstStyle/>
          <a:p>
            <a:r>
              <a:t>Priority actions</a:t>
            </a:r>
          </a:p>
        </p:txBody>
      </p:sp>
      <p:sp>
        <p:nvSpPr>
          <p:cNvPr id="158" name="Slide Number Placeholder 3"/>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a:solidFill>
                  <a:srgbClr val="000000"/>
                </a:solidFill>
              </a:defRPr>
            </a:lvl1p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Footer Placeholder 3"/>
          <p:cNvSpPr txBox="1"/>
          <p:nvPr/>
        </p:nvSpPr>
        <p:spPr>
          <a:xfrm>
            <a:off x="585925" y="6541661"/>
            <a:ext cx="7802499"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61" name="Title 1"/>
          <p:cNvSpPr txBox="1">
            <a:spLocks noGrp="1"/>
          </p:cNvSpPr>
          <p:nvPr>
            <p:ph type="title"/>
          </p:nvPr>
        </p:nvSpPr>
        <p:spPr>
          <a:xfrm>
            <a:off x="585925" y="472164"/>
            <a:ext cx="7972150" cy="329875"/>
          </a:xfrm>
          <a:prstGeom prst="rect">
            <a:avLst/>
          </a:prstGeom>
        </p:spPr>
        <p:txBody>
          <a:bodyPr/>
          <a:lstStyle>
            <a:lvl1pPr defTabSz="594359">
              <a:defRPr sz="2300"/>
            </a:lvl1pPr>
          </a:lstStyle>
          <a:p>
            <a:r>
              <a:t>Priority actions </a:t>
            </a:r>
          </a:p>
        </p:txBody>
      </p:sp>
      <p:sp>
        <p:nvSpPr>
          <p:cNvPr id="162" name="Content Placeholder 2"/>
          <p:cNvSpPr txBox="1">
            <a:spLocks noGrp="1"/>
          </p:cNvSpPr>
          <p:nvPr>
            <p:ph type="body" sz="half" idx="1"/>
          </p:nvPr>
        </p:nvSpPr>
        <p:spPr>
          <a:xfrm>
            <a:off x="585925" y="1125686"/>
            <a:ext cx="3785589" cy="5003231"/>
          </a:xfrm>
          <a:prstGeom prst="rect">
            <a:avLst/>
          </a:prstGeom>
        </p:spPr>
        <p:txBody>
          <a:bodyPr/>
          <a:lstStyle/>
          <a:p>
            <a:pPr marL="453976" indent="-680964" defTabSz="755751">
              <a:spcBef>
                <a:spcPts val="400"/>
              </a:spcBef>
              <a:defRPr sz="1044"/>
            </a:pPr>
            <a:r>
              <a:t>Primary prevention and community education</a:t>
            </a:r>
            <a:endParaRPr sz="957"/>
          </a:p>
          <a:p>
            <a:pPr marL="447415" lvl="1" indent="-226988" defTabSz="755751">
              <a:spcBef>
                <a:spcPts val="100"/>
              </a:spcBef>
              <a:buFont typeface="Arial"/>
              <a:defRPr sz="870" b="0"/>
            </a:pPr>
            <a:r>
              <a:t>There is a need for programs focused on healthy relationships (including sexual relationships) that is targeted at children and young people. This should include education around consent</a:t>
            </a:r>
          </a:p>
          <a:p>
            <a:pPr marL="447415" lvl="1" indent="-226988" defTabSz="755751">
              <a:spcBef>
                <a:spcPts val="100"/>
              </a:spcBef>
              <a:buFont typeface="Arial"/>
              <a:defRPr sz="870" b="0"/>
            </a:pPr>
            <a:r>
              <a:t>Prevention and community education materials need to acknowledge the impacts of colonisation and intergeneration trauma on Indigenous people</a:t>
            </a:r>
          </a:p>
          <a:p>
            <a:pPr marL="447415" lvl="1" indent="-226988" defTabSz="755751">
              <a:spcBef>
                <a:spcPts val="100"/>
              </a:spcBef>
              <a:buFont typeface="Arial"/>
              <a:defRPr sz="870" b="0"/>
            </a:pPr>
            <a:r>
              <a:t>Safe-sex and respectful relationship programs needs funding for implementation</a:t>
            </a:r>
          </a:p>
          <a:p>
            <a:pPr marL="447415" lvl="1" indent="-226988" defTabSz="755751">
              <a:spcBef>
                <a:spcPts val="100"/>
              </a:spcBef>
              <a:buFont typeface="Arial"/>
              <a:defRPr sz="870" b="0"/>
            </a:pPr>
            <a:r>
              <a:t>Locally developed tools &amp; resources, conversations with communities to inform tools and resources.</a:t>
            </a:r>
            <a:endParaRPr sz="783"/>
          </a:p>
          <a:p>
            <a:pPr marL="453976" indent="-680964" defTabSz="755751">
              <a:spcBef>
                <a:spcPts val="400"/>
              </a:spcBef>
              <a:defRPr sz="1044"/>
            </a:pPr>
            <a:r>
              <a:t>Workforces and services that better respond to violence</a:t>
            </a:r>
            <a:endParaRPr sz="957"/>
          </a:p>
          <a:p>
            <a:pPr marL="447415" lvl="1" indent="-226988" defTabSz="755751">
              <a:spcBef>
                <a:spcPts val="100"/>
              </a:spcBef>
              <a:buFont typeface="Arial"/>
              <a:defRPr sz="870" b="0"/>
            </a:pPr>
            <a:r>
              <a:t>There is a need for services to be available for victims who do not want to leave relationships that have included violence. </a:t>
            </a:r>
          </a:p>
          <a:p>
            <a:pPr marL="447415" lvl="1" indent="-226988" defTabSz="755751">
              <a:spcBef>
                <a:spcPts val="100"/>
              </a:spcBef>
              <a:buFont typeface="Arial"/>
              <a:defRPr sz="870" b="0"/>
            </a:pPr>
            <a:r>
              <a:t>Resources for risk assessment need to be developed and the capacity of the workforce to undertake assessments of risk</a:t>
            </a:r>
          </a:p>
          <a:p>
            <a:pPr marL="447415" lvl="1" indent="-226988" defTabSz="755751">
              <a:spcBef>
                <a:spcPts val="100"/>
              </a:spcBef>
              <a:buFont typeface="Arial"/>
              <a:defRPr sz="870" b="0"/>
            </a:pPr>
            <a:r>
              <a:t>The workforce needs a greater ability to respond to children who have experienced family violence</a:t>
            </a:r>
            <a:endParaRPr sz="783"/>
          </a:p>
          <a:p>
            <a:pPr marL="453976" indent="-680964" defTabSz="755751">
              <a:spcBef>
                <a:spcPts val="400"/>
              </a:spcBef>
              <a:defRPr sz="1044"/>
            </a:pPr>
            <a:r>
              <a:t>Services to respond to impacts of violence</a:t>
            </a:r>
            <a:endParaRPr sz="957"/>
          </a:p>
          <a:p>
            <a:pPr marL="447415" lvl="1" indent="-226988" defTabSz="755751">
              <a:spcBef>
                <a:spcPts val="100"/>
              </a:spcBef>
              <a:buFont typeface="Arial"/>
              <a:defRPr sz="870" b="0"/>
            </a:pPr>
            <a:r>
              <a:t>There needs to be more places to refer people who have experienced violence. </a:t>
            </a:r>
          </a:p>
          <a:p>
            <a:pPr marL="447415" lvl="1" indent="-226988" defTabSz="755751">
              <a:spcBef>
                <a:spcPts val="100"/>
              </a:spcBef>
              <a:buFont typeface="Arial"/>
              <a:defRPr sz="870" b="0"/>
            </a:pPr>
            <a:r>
              <a:t>There also needs to be mapping of existing referral pathways, and duplication needs to be addressed</a:t>
            </a:r>
          </a:p>
          <a:p>
            <a:pPr marL="447415" lvl="1" indent="-226988" defTabSz="755751">
              <a:spcBef>
                <a:spcPts val="100"/>
              </a:spcBef>
              <a:buFont typeface="Arial"/>
              <a:defRPr sz="870" b="0"/>
            </a:pPr>
            <a:r>
              <a:t>Service black spots across the NT need to be better serviced. Some areas do not have access to legal services, education, etc. </a:t>
            </a:r>
          </a:p>
          <a:p>
            <a:pPr marL="447415" lvl="1" indent="-226988" defTabSz="755751">
              <a:spcBef>
                <a:spcPts val="100"/>
              </a:spcBef>
              <a:buFont typeface="Arial"/>
              <a:defRPr sz="870" b="0"/>
            </a:pPr>
            <a:r>
              <a:t>Mental health services are needed to respond to the experiences of victims of violence</a:t>
            </a:r>
          </a:p>
          <a:p>
            <a:pPr marL="447415" lvl="1" indent="-226988" defTabSz="755751">
              <a:spcBef>
                <a:spcPts val="100"/>
              </a:spcBef>
              <a:buFont typeface="Arial"/>
              <a:defRPr sz="870" b="0"/>
            </a:pPr>
            <a:r>
              <a:t>There is a need to increase in emergency accomodation, including for men who are experiencing violence</a:t>
            </a:r>
          </a:p>
          <a:p>
            <a:pPr marL="453976" indent="-680964" defTabSz="755751">
              <a:spcBef>
                <a:spcPts val="400"/>
              </a:spcBef>
              <a:defRPr sz="1044"/>
            </a:pPr>
            <a:r>
              <a:t>Sexual violence</a:t>
            </a:r>
            <a:endParaRPr sz="957"/>
          </a:p>
          <a:p>
            <a:pPr marL="447415" lvl="1" indent="-226988" defTabSz="755751">
              <a:spcBef>
                <a:spcPts val="100"/>
              </a:spcBef>
              <a:buFont typeface="Arial"/>
              <a:defRPr sz="870" b="0"/>
            </a:pPr>
            <a:r>
              <a:t>Campaigns need to reduce the stigma around sexual violence, and should do more to address the rates of sexual violence. </a:t>
            </a:r>
          </a:p>
          <a:p>
            <a:pPr marL="447415" lvl="1" indent="-226988" defTabSz="755751">
              <a:spcBef>
                <a:spcPts val="100"/>
              </a:spcBef>
              <a:buFont typeface="Arial"/>
              <a:defRPr sz="870" b="0"/>
            </a:pPr>
            <a:r>
              <a:t>There needs to be greater support for frontline staff, families and friends to support people who have experienced sexual violence</a:t>
            </a:r>
          </a:p>
        </p:txBody>
      </p:sp>
      <p:sp>
        <p:nvSpPr>
          <p:cNvPr id="163" name="Slide Number Placeholder 4"/>
          <p:cNvSpPr txBox="1">
            <a:spLocks noGrp="1"/>
          </p:cNvSpPr>
          <p:nvPr>
            <p:ph type="sldNum" sz="quarter" idx="4294967295"/>
          </p:nvPr>
        </p:nvSpPr>
        <p:spPr>
          <a:xfrm>
            <a:off x="8599489"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164" name="Content Placeholder 5"/>
          <p:cNvSpPr txBox="1"/>
          <p:nvPr/>
        </p:nvSpPr>
        <p:spPr>
          <a:xfrm>
            <a:off x="4772490" y="1125686"/>
            <a:ext cx="3785588" cy="50032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marL="549276" indent="-823914">
              <a:spcBef>
                <a:spcPts val="600"/>
              </a:spcBef>
              <a:defRPr sz="1200" b="1">
                <a:latin typeface="Arial"/>
                <a:ea typeface="Arial"/>
                <a:cs typeface="Arial"/>
                <a:sym typeface="Arial"/>
              </a:defRPr>
            </a:pPr>
            <a:r>
              <a:t>Working with men</a:t>
            </a:r>
          </a:p>
          <a:p>
            <a:pPr marL="541337" lvl="1" indent="-274638">
              <a:spcBef>
                <a:spcPts val="300"/>
              </a:spcBef>
              <a:buSzPct val="100000"/>
              <a:buFont typeface="Arial"/>
              <a:buChar char="•"/>
              <a:defRPr sz="1000">
                <a:latin typeface="Arial"/>
                <a:ea typeface="Arial"/>
                <a:cs typeface="Arial"/>
                <a:sym typeface="Arial"/>
              </a:defRPr>
            </a:pPr>
            <a:r>
              <a:t>More work is needed to listen to men’s experiences of violence, including stories to assist other men understand their journey to reducing their violence</a:t>
            </a:r>
          </a:p>
          <a:p>
            <a:pPr marL="521811" indent="-782718" defTabSz="868680">
              <a:spcBef>
                <a:spcPts val="500"/>
              </a:spcBef>
              <a:defRPr sz="1200" b="1">
                <a:latin typeface="Arial"/>
                <a:ea typeface="Arial"/>
                <a:cs typeface="Arial"/>
                <a:sym typeface="Arial"/>
              </a:defRPr>
            </a:pPr>
            <a:r>
              <a:t>Access to justice</a:t>
            </a:r>
            <a:endParaRPr sz="1100"/>
          </a:p>
          <a:p>
            <a:pPr marL="514271" lvl="1" indent="-260906" defTabSz="868680">
              <a:spcBef>
                <a:spcPts val="200"/>
              </a:spcBef>
              <a:buSzPct val="100000"/>
              <a:buFont typeface="Arial"/>
              <a:buChar char="•"/>
              <a:defRPr sz="1000">
                <a:latin typeface="Arial"/>
                <a:ea typeface="Arial"/>
                <a:cs typeface="Arial"/>
                <a:sym typeface="Arial"/>
              </a:defRPr>
            </a:pPr>
            <a:r>
              <a:t>Court responses need to inclusive and not work separately</a:t>
            </a:r>
          </a:p>
          <a:p>
            <a:pPr marL="514271" lvl="1" indent="-260906" defTabSz="868680">
              <a:spcBef>
                <a:spcPts val="200"/>
              </a:spcBef>
              <a:buSzPct val="100000"/>
              <a:buFont typeface="Arial"/>
              <a:buChar char="•"/>
              <a:defRPr sz="1000">
                <a:latin typeface="Arial"/>
                <a:ea typeface="Arial"/>
                <a:cs typeface="Arial"/>
                <a:sym typeface="Arial"/>
              </a:defRPr>
            </a:pPr>
            <a:r>
              <a:t>There should be consideration of Koori Court models in the NT</a:t>
            </a:r>
          </a:p>
          <a:p>
            <a:pPr marL="514271" lvl="1" indent="-260906" defTabSz="868680">
              <a:spcBef>
                <a:spcPts val="200"/>
              </a:spcBef>
              <a:buSzPct val="100000"/>
              <a:buFont typeface="Arial"/>
              <a:buChar char="•"/>
              <a:defRPr sz="1000">
                <a:latin typeface="Arial"/>
                <a:ea typeface="Arial"/>
                <a:cs typeface="Arial"/>
                <a:sym typeface="Arial"/>
              </a:defRPr>
            </a:pPr>
            <a:r>
              <a:t>Greater information and data is required from Police to enable identification of perpetrator at higher risk</a:t>
            </a:r>
          </a:p>
          <a:p>
            <a:pPr marL="514271" lvl="1" indent="-260906" defTabSz="868680">
              <a:spcBef>
                <a:spcPts val="200"/>
              </a:spcBef>
              <a:buSzPct val="100000"/>
              <a:buFont typeface="Arial"/>
              <a:buChar char="•"/>
              <a:defRPr sz="1000">
                <a:latin typeface="Arial"/>
                <a:ea typeface="Arial"/>
                <a:cs typeface="Arial"/>
                <a:sym typeface="Arial"/>
              </a:defRPr>
            </a:pPr>
            <a:r>
              <a:t>Greater training around domestic, family and sexual violence is required for police recruits, especially those stationed in remote communities</a:t>
            </a:r>
          </a:p>
          <a:p>
            <a:pPr marL="549276" indent="-823914">
              <a:spcBef>
                <a:spcPts val="600"/>
              </a:spcBef>
              <a:defRPr sz="1200" b="1">
                <a:latin typeface="Arial"/>
                <a:ea typeface="Arial"/>
                <a:cs typeface="Arial"/>
                <a:sym typeface="Arial"/>
              </a:defRPr>
            </a:pPr>
            <a:r>
              <a:t>Addressing Indigenous family violence</a:t>
            </a:r>
          </a:p>
          <a:p>
            <a:pPr marL="541337" lvl="1" indent="-274638">
              <a:spcBef>
                <a:spcPts val="300"/>
              </a:spcBef>
              <a:buSzPct val="100000"/>
              <a:buFont typeface="Arial"/>
              <a:buChar char="•"/>
              <a:defRPr sz="1000">
                <a:latin typeface="Arial"/>
                <a:ea typeface="Arial"/>
                <a:cs typeface="Arial"/>
                <a:sym typeface="Arial"/>
              </a:defRPr>
            </a:pPr>
            <a:r>
              <a:t>More work is required to develop Indigenous staff that work in the domestic, family and sexual violence sector</a:t>
            </a:r>
          </a:p>
          <a:p>
            <a:pPr marL="541337" lvl="1" indent="-274638">
              <a:spcBef>
                <a:spcPts val="300"/>
              </a:spcBef>
              <a:buSzPct val="100000"/>
              <a:buFont typeface="Arial"/>
              <a:buChar char="•"/>
              <a:defRPr sz="1000">
                <a:latin typeface="Arial"/>
                <a:ea typeface="Arial"/>
                <a:cs typeface="Arial"/>
                <a:sym typeface="Arial"/>
              </a:defRPr>
            </a:pPr>
            <a:r>
              <a:t>Intergenerational trauma needs to be responded to in Indigenous communities</a:t>
            </a:r>
          </a:p>
          <a:p>
            <a:pPr marL="549276" indent="-823914">
              <a:spcBef>
                <a:spcPts val="600"/>
              </a:spcBef>
              <a:defRPr sz="1200" b="1">
                <a:latin typeface="Arial"/>
                <a:ea typeface="Arial"/>
                <a:cs typeface="Arial"/>
                <a:sym typeface="Arial"/>
              </a:defRPr>
            </a:pPr>
            <a:r>
              <a:t>Addressing the harms of alcohol</a:t>
            </a:r>
          </a:p>
          <a:p>
            <a:pPr marL="541337" lvl="1" indent="-274638">
              <a:spcBef>
                <a:spcPts val="300"/>
              </a:spcBef>
              <a:buSzPct val="100000"/>
              <a:buFont typeface="Arial"/>
              <a:buChar char="•"/>
              <a:defRPr sz="1000">
                <a:latin typeface="Arial"/>
                <a:ea typeface="Arial"/>
                <a:cs typeface="Arial"/>
                <a:sym typeface="Arial"/>
              </a:defRPr>
            </a:pPr>
            <a:r>
              <a:t>There needs to be a reduction in the supply of alcohol and alcohol outlets. It is unclear which level of government has the mandate to address this issue</a:t>
            </a:r>
          </a:p>
          <a:p>
            <a:pPr marL="541337" lvl="1" indent="-274638">
              <a:spcBef>
                <a:spcPts val="300"/>
              </a:spcBef>
              <a:buSzPct val="100000"/>
              <a:buFont typeface="Arial"/>
              <a:buChar char="•"/>
              <a:defRPr sz="1000">
                <a:latin typeface="Arial"/>
                <a:ea typeface="Arial"/>
                <a:cs typeface="Arial"/>
                <a:sym typeface="Arial"/>
              </a:defRPr>
            </a:pPr>
            <a:r>
              <a:t>It was noted that the focus on alcohol derails the conversation around the causes of the violence. However, it is also a contributive factor that needs to be addressed</a:t>
            </a:r>
          </a:p>
          <a:p>
            <a:pPr marL="541337" lvl="1" indent="-274638">
              <a:spcBef>
                <a:spcPts val="300"/>
              </a:spcBef>
              <a:buSzPct val="100000"/>
              <a:buFont typeface="Arial"/>
              <a:buChar char="•"/>
              <a:defRPr sz="1000">
                <a:latin typeface="Arial"/>
                <a:ea typeface="Arial"/>
                <a:cs typeface="Arial"/>
                <a:sym typeface="Arial"/>
              </a:defRPr>
            </a:pPr>
            <a:r>
              <a:t>Black market alcohol sales frequently contradict  the restrictions of alcohol sales</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32</TotalTime>
  <Words>1811</Words>
  <Application>Microsoft Office PowerPoint</Application>
  <PresentationFormat>On-screen Show (4:3)</PresentationFormat>
  <Paragraphs>136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Alice Springs workshop</vt:lpstr>
      <vt:lpstr>Key themes</vt:lpstr>
      <vt:lpstr>Key themes</vt:lpstr>
      <vt:lpstr>Key themes</vt:lpstr>
      <vt:lpstr>Priority actions</vt:lpstr>
      <vt:lpstr>Priority actions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PATTERSON, Alex</dc:creator>
  <cp:lastModifiedBy>PATTERSON, Alex</cp:lastModifiedBy>
  <cp:revision>9</cp:revision>
  <cp:lastPrinted>2018-09-28T01:43:20Z</cp:lastPrinted>
  <dcterms:modified xsi:type="dcterms:W3CDTF">2018-09-28T03:56:59Z</dcterms:modified>
</cp:coreProperties>
</file>