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70" r:id="rId3"/>
    <p:sldId id="272" r:id="rId4"/>
    <p:sldId id="269" r:id="rId5"/>
    <p:sldId id="260" r:id="rId6"/>
    <p:sldId id="261" r:id="rId7"/>
    <p:sldId id="262" r:id="rId8"/>
    <p:sldId id="263" r:id="rId9"/>
    <p:sldId id="264" r:id="rId10"/>
    <p:sldId id="266" r:id="rId11"/>
    <p:sldId id="267" r:id="rId12"/>
    <p:sldId id="268" r:id="rId13"/>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9525" cap="flat">
              <a:solidFill>
                <a:srgbClr val="255C36"/>
              </a:solidFill>
              <a:prstDash val="solid"/>
              <a:round/>
            </a:ln>
          </a:left>
          <a:right>
            <a:ln w="9525" cap="flat">
              <a:solidFill>
                <a:srgbClr val="255C36"/>
              </a:solidFill>
              <a:prstDash val="solid"/>
              <a:round/>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chemeClr val="accent5"/>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no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9525" cap="flat">
              <a:solidFill>
                <a:srgbClr val="255C36"/>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solidFill>
            <a:schemeClr val="accent5"/>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9"/>
    <p:restoredTop sz="94599"/>
  </p:normalViewPr>
  <p:slideViewPr>
    <p:cSldViewPr snapToGrid="0" snapToObjects="1" showGuides="1">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1143000" y="685800"/>
            <a:ext cx="4572000" cy="3429000"/>
          </a:xfrm>
          <a:prstGeom prst="rect">
            <a:avLst/>
          </a:prstGeom>
        </p:spPr>
        <p:txBody>
          <a:bodyPr/>
          <a:lstStyle/>
          <a:p>
            <a:endParaRPr/>
          </a:p>
        </p:txBody>
      </p:sp>
      <p:sp>
        <p:nvSpPr>
          <p:cNvPr id="121" name="Shape 12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Divider 2">
    <p:spTree>
      <p:nvGrpSpPr>
        <p:cNvPr id="1" name=""/>
        <p:cNvGrpSpPr/>
        <p:nvPr/>
      </p:nvGrpSpPr>
      <p:grpSpPr>
        <a:xfrm>
          <a:off x="0" y="0"/>
          <a:ext cx="0" cy="0"/>
          <a:chOff x="0" y="0"/>
          <a:chExt cx="0" cy="0"/>
        </a:xfrm>
      </p:grpSpPr>
      <p:sp>
        <p:nvSpPr>
          <p:cNvPr id="31" name="Straight Connector 8"/>
          <p:cNvSpPr/>
          <p:nvPr/>
        </p:nvSpPr>
        <p:spPr>
          <a:xfrm>
            <a:off x="0" y="6359033"/>
            <a:ext cx="9144001" cy="1"/>
          </a:xfrm>
          <a:prstGeom prst="line">
            <a:avLst/>
          </a:prstGeom>
          <a:ln w="57150">
            <a:solidFill>
              <a:schemeClr val="accent5"/>
            </a:solidFill>
          </a:ln>
        </p:spPr>
        <p:txBody>
          <a:bodyPr lIns="45719" rIns="45719"/>
          <a:lstStyle/>
          <a:p>
            <a:endParaRPr/>
          </a:p>
        </p:txBody>
      </p:sp>
      <p:sp>
        <p:nvSpPr>
          <p:cNvPr id="32" name="Title Text"/>
          <p:cNvSpPr txBox="1">
            <a:spLocks noGrp="1"/>
          </p:cNvSpPr>
          <p:nvPr>
            <p:ph type="title"/>
          </p:nvPr>
        </p:nvSpPr>
        <p:spPr>
          <a:xfrm>
            <a:off x="579267" y="1754076"/>
            <a:ext cx="6120002" cy="2160001"/>
          </a:xfrm>
          <a:prstGeom prst="rect">
            <a:avLst/>
          </a:prstGeom>
        </p:spPr>
        <p:txBody>
          <a:bodyPr/>
          <a:lstStyle>
            <a:lvl1pPr>
              <a:defRPr sz="4400">
                <a:solidFill>
                  <a:srgbClr val="000000"/>
                </a:solidFill>
              </a:defRPr>
            </a:lvl1pPr>
          </a:lstStyle>
          <a:p>
            <a:r>
              <a:t>Title Text</a:t>
            </a:r>
          </a:p>
        </p:txBody>
      </p:sp>
      <p:sp>
        <p:nvSpPr>
          <p:cNvPr id="3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40"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41"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42"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9" name="Title Text"/>
          <p:cNvSpPr txBox="1">
            <a:spLocks noGrp="1"/>
          </p:cNvSpPr>
          <p:nvPr>
            <p:ph type="title"/>
          </p:nvPr>
        </p:nvSpPr>
        <p:spPr>
          <a:prstGeom prst="rect">
            <a:avLst/>
          </a:prstGeom>
        </p:spPr>
        <p:txBody>
          <a:bodyPr/>
          <a:lstStyle/>
          <a:p>
            <a:r>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0B3CD506-6AEB-4352-B658-0F24E9DAB869}"/>
              </a:ext>
            </a:extLst>
          </p:cNvPr>
          <p:cNvSpPr txBox="1">
            <a:spLocks noGrp="1"/>
          </p:cNvSpPr>
          <p:nvPr>
            <p:ph type="body" sz="half" idx="10"/>
          </p:nvPr>
        </p:nvSpPr>
        <p:spPr>
          <a:xfrm>
            <a:off x="4772488"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8" name="Title Text"/>
          <p:cNvSpPr txBox="1">
            <a:spLocks noGrp="1"/>
          </p:cNvSpPr>
          <p:nvPr>
            <p:ph type="title"/>
          </p:nvPr>
        </p:nvSpPr>
        <p:spPr>
          <a:prstGeom prst="rect">
            <a:avLst/>
          </a:prstGeom>
        </p:spPr>
        <p:txBody>
          <a:bodyPr/>
          <a:lstStyle/>
          <a:p>
            <a:r>
              <a:t>Title Text</a:t>
            </a:r>
          </a:p>
        </p:txBody>
      </p:sp>
      <p:sp>
        <p:nvSpPr>
          <p:cNvPr id="69"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505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rPr dirty="0"/>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itle 1"/>
          <p:cNvSpPr txBox="1"/>
          <p:nvPr/>
        </p:nvSpPr>
        <p:spPr>
          <a:xfrm>
            <a:off x="467543" y="3356991"/>
            <a:ext cx="6120002"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Cairns Consultation Summary</a:t>
            </a:r>
          </a:p>
        </p:txBody>
      </p:sp>
      <p:sp>
        <p:nvSpPr>
          <p:cNvPr id="124" name="Subtitle 2"/>
          <p:cNvSpPr txBox="1"/>
          <p:nvPr/>
        </p:nvSpPr>
        <p:spPr>
          <a:xfrm>
            <a:off x="467543" y="4490380"/>
            <a:ext cx="6120002" cy="96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16 August 2018</a:t>
            </a:r>
          </a:p>
        </p:txBody>
      </p:sp>
      <p:sp>
        <p:nvSpPr>
          <p:cNvPr id="4" name="Rectangle 3">
            <a:extLst>
              <a:ext uri="{FF2B5EF4-FFF2-40B4-BE49-F238E27FC236}">
                <a16:creationId xmlns:a16="http://schemas.microsoft.com/office/drawing/2014/main" id="{76575170-0666-4F80-8BE6-23DB9DAA3DBB}"/>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FDCCE2D1-8C0F-4769-BDCA-EECF61D46B94}"/>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EBA2C633-D0A1-4D60-BDD0-468BB322CB65}"/>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22DEBD1A-0D50-405A-896C-D6A4C1BB6404}"/>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76BFC419-DEBC-42D5-811C-6665EDBAC5DB}"/>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17910AF6-01B0-49B7-886B-824494527415}"/>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B890EACB-C8B1-4C39-B43E-31EBD625AEA5}"/>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A93D09D5-2CC8-49C9-A097-9AFB37116D47}"/>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015C741D-2438-40C9-AF7B-80C6702DA74B}"/>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3BCB5179-D38F-4FBE-80AC-4E91912F1C17}"/>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AE98D93C-DB50-48D0-9388-A8722532C685}"/>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535FA3BC-C3B2-4F89-9865-80464657B424}"/>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70D6230A-AAF4-43ED-BC78-130FCDFAA1D5}"/>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B1591AA8-25A2-4E2E-8F72-BF0519F42AA1}"/>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B1CF29F1-884C-4E61-8AB3-D29A7BAF545D}"/>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454B3344-C369-4C37-84B4-426AF2D2150D}"/>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CFFD805F-BE1F-4173-8B4E-B65450AB6204}"/>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ACEE8BFD-7935-4641-9CE5-EC5B8E284BA1}"/>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FAF3B152-AC88-4F53-AEB8-21932FE261D8}"/>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dirty="0">
                <a:solidFill>
                  <a:schemeClr val="bg1"/>
                </a:solidFill>
              </a:rPr>
              <a:t>Fourth Action Plan of the National Plan to Reduce Violence Against Women and Their Children - Consultation Workshop Summary </a:t>
            </a:r>
          </a:p>
        </p:txBody>
      </p:sp>
      <p:sp>
        <p:nvSpPr>
          <p:cNvPr id="178" name="Title 1"/>
          <p:cNvSpPr txBox="1">
            <a:spLocks noGrp="1"/>
          </p:cNvSpPr>
          <p:nvPr>
            <p:ph type="title"/>
          </p:nvPr>
        </p:nvSpPr>
        <p:spPr/>
        <p:txBody>
          <a:bodyPr/>
          <a:lstStyle>
            <a:lvl1pPr defTabSz="886968">
              <a:defRPr sz="2328"/>
            </a:lvl1pPr>
          </a:lstStyle>
          <a:p>
            <a:r>
              <a:rPr lang="en-AU" sz="2400" dirty="0"/>
              <a:t>Key themes</a:t>
            </a:r>
          </a:p>
        </p:txBody>
      </p:sp>
      <p:sp>
        <p:nvSpPr>
          <p:cNvPr id="179" name="Content Placeholder 2"/>
          <p:cNvSpPr txBox="1">
            <a:spLocks noGrp="1"/>
          </p:cNvSpPr>
          <p:nvPr>
            <p:ph type="body" idx="1"/>
          </p:nvPr>
        </p:nvSpPr>
        <p:spPr/>
        <p:txBody>
          <a:bodyPr/>
          <a:lstStyle/>
          <a:p>
            <a:pPr indent="-329565"/>
            <a:r>
              <a:rPr lang="en-AU" dirty="0"/>
              <a:t>Developing workforce capability</a:t>
            </a:r>
          </a:p>
          <a:p>
            <a:pPr lvl="1"/>
            <a:r>
              <a:rPr lang="en-AU" dirty="0"/>
              <a:t>There needs to be clarity around responsibilities and differentiation of specialties (e.g. advocacy work is different to counselling).</a:t>
            </a:r>
          </a:p>
          <a:p>
            <a:pPr lvl="1"/>
            <a:r>
              <a:rPr lang="en-AU" dirty="0"/>
              <a:t>A consistent and uniform risk assessment framework is needed.</a:t>
            </a:r>
          </a:p>
          <a:p>
            <a:pPr lvl="1"/>
            <a:r>
              <a:rPr lang="en-AU" dirty="0"/>
              <a:t>Workers need to be better trained in referrals and identifying domestic violence.</a:t>
            </a:r>
          </a:p>
          <a:p>
            <a:pPr lvl="1"/>
            <a:r>
              <a:rPr lang="en-AU" dirty="0"/>
              <a:t>Memoranda of Understanding (MOUs) or contractual obligations need to be flexible enough to allow for collaboration with other services.</a:t>
            </a:r>
          </a:p>
          <a:p>
            <a:pPr lvl="1"/>
            <a:r>
              <a:rPr lang="en-AU" dirty="0"/>
              <a:t>Cross-training in domestic violence to include sexual violence, as sexual violence is a frequently used form of domestic violence.</a:t>
            </a:r>
          </a:p>
          <a:p>
            <a:pPr lvl="1"/>
            <a:r>
              <a:rPr lang="en-AU" dirty="0"/>
              <a:t>Referral pathways should be formalised through MOUs (e.g. Domestic Violence providers and Relationships Australia).</a:t>
            </a:r>
          </a:p>
          <a:p>
            <a:pPr lvl="1"/>
            <a:r>
              <a:rPr lang="en-AU" dirty="0"/>
              <a:t>There is a need to fund tailored programs for working with specific communities (e.g. in those in rural and remote places).</a:t>
            </a:r>
          </a:p>
          <a:p>
            <a:pPr lvl="1"/>
            <a:r>
              <a:rPr lang="en-AU" dirty="0"/>
              <a:t>Although there are tools available to work with different cohorts; they do not necessarily work well or are applicable </a:t>
            </a:r>
            <a:r>
              <a:rPr lang="en-AU" dirty="0" smtClean="0"/>
              <a:t>to </a:t>
            </a:r>
            <a:r>
              <a:rPr lang="en-AU" dirty="0"/>
              <a:t>other programs.</a:t>
            </a:r>
          </a:p>
        </p:txBody>
      </p:sp>
      <p:sp>
        <p:nvSpPr>
          <p:cNvPr id="180" name="Slide Number Placeholder 4"/>
          <p:cNvSpPr txBox="1">
            <a:spLocks noGrp="1"/>
          </p:cNvSpPr>
          <p:nvPr>
            <p:ph type="sldNum" sz="quarter" idx="2"/>
          </p:nvPr>
        </p:nvSpPr>
        <p:spPr/>
        <p:txBody>
          <a:bodyPr/>
          <a:lstStyle/>
          <a:p>
            <a:fld id="{86CB4B4D-7CA3-9044-876B-883B54F8677D}" type="slidenum">
              <a:rPr lang="en-AU" smtClean="0"/>
              <a:pPr/>
              <a:t>10</a:t>
            </a:fld>
            <a:endParaRPr lang="en-AU"/>
          </a:p>
        </p:txBody>
      </p:sp>
      <p:sp>
        <p:nvSpPr>
          <p:cNvPr id="9" name="Text Placeholder 8">
            <a:extLst>
              <a:ext uri="{FF2B5EF4-FFF2-40B4-BE49-F238E27FC236}">
                <a16:creationId xmlns:a16="http://schemas.microsoft.com/office/drawing/2014/main" id="{4AD1AB0C-CE31-40BD-BB3B-C424FF226339}"/>
              </a:ext>
            </a:extLst>
          </p:cNvPr>
          <p:cNvSpPr>
            <a:spLocks noGrp="1"/>
          </p:cNvSpPr>
          <p:nvPr>
            <p:ph type="body" sz="half" idx="10"/>
          </p:nvPr>
        </p:nvSpPr>
        <p:spPr>
          <a:xfrm>
            <a:off x="4772488" y="1375442"/>
            <a:ext cx="3785586" cy="4753474"/>
          </a:xfrm>
        </p:spPr>
        <p:txBody>
          <a:bodyPr/>
          <a:lstStyle/>
          <a:p>
            <a:pPr lvl="1"/>
            <a:r>
              <a:rPr lang="en-AU" dirty="0"/>
              <a:t>Workers do not need to be experts but have an awareness of broader skill areas (e.g. culturally and linguistically diverse communities, disability, Indigenous, children).</a:t>
            </a:r>
          </a:p>
          <a:p>
            <a:pPr lvl="1"/>
            <a:r>
              <a:rPr lang="en-AU" dirty="0"/>
              <a:t>One-to-one counselling should be provided to people that use violence; rather than just group counselling.</a:t>
            </a:r>
          </a:p>
          <a:p>
            <a:pPr lvl="1"/>
            <a:r>
              <a:rPr lang="en-AU" dirty="0"/>
              <a:t>Options need to be flexible so the more relevant programs can be delivered, based on the needs of the user of violence.</a:t>
            </a:r>
          </a:p>
          <a:p>
            <a:pPr marL="266700" lvl="1" indent="0">
              <a:buNone/>
            </a:pPr>
            <a:endParaRPr lang="en-AU"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Title 1"/>
          <p:cNvSpPr txBox="1">
            <a:spLocks noGrp="1"/>
          </p:cNvSpPr>
          <p:nvPr>
            <p:ph type="title"/>
          </p:nvPr>
        </p:nvSpPr>
        <p:spPr>
          <a:xfrm>
            <a:off x="579267" y="3987307"/>
            <a:ext cx="6120002" cy="2160000"/>
          </a:xfrm>
          <a:prstGeom prst="rect">
            <a:avLst/>
          </a:prstGeom>
        </p:spPr>
        <p:txBody>
          <a:bodyPr/>
          <a:lstStyle/>
          <a:p>
            <a:pPr>
              <a:spcBef>
                <a:spcPts val="1200"/>
              </a:spcBef>
            </a:pPr>
            <a:r>
              <a:t>Big Shifts</a:t>
            </a:r>
            <a:br/>
            <a:r>
              <a:t/>
            </a:r>
            <a:br/>
            <a:r>
              <a:rPr sz="2000"/>
              <a:t>What are the big shifts we want to see in this space?</a:t>
            </a:r>
          </a:p>
        </p:txBody>
      </p:sp>
      <p:sp>
        <p:nvSpPr>
          <p:cNvPr id="184"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Footer Placeholder 3"/>
          <p:cNvSpPr txBox="1"/>
          <p:nvPr/>
        </p:nvSpPr>
        <p:spPr>
          <a:xfrm>
            <a:off x="585925" y="6535912"/>
            <a:ext cx="7802500"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dirty="0">
                <a:solidFill>
                  <a:schemeClr val="bg1"/>
                </a:solidFill>
              </a:rPr>
              <a:t>Fourth Action Plan of the National Plan to Reduce Violence Against Women and Their Children - Consultation Workshop Summary </a:t>
            </a:r>
          </a:p>
        </p:txBody>
      </p:sp>
      <p:sp>
        <p:nvSpPr>
          <p:cNvPr id="187" name="Title 1"/>
          <p:cNvSpPr txBox="1">
            <a:spLocks noGrp="1"/>
          </p:cNvSpPr>
          <p:nvPr>
            <p:ph type="title"/>
          </p:nvPr>
        </p:nvSpPr>
        <p:spPr>
          <a:xfrm>
            <a:off x="585925" y="472165"/>
            <a:ext cx="7972150" cy="329874"/>
          </a:xfrm>
          <a:prstGeom prst="rect">
            <a:avLst/>
          </a:prstGeom>
        </p:spPr>
        <p:txBody>
          <a:bodyPr>
            <a:normAutofit/>
          </a:bodyPr>
          <a:lstStyle>
            <a:lvl1pPr defTabSz="886968">
              <a:defRPr sz="2328"/>
            </a:lvl1pPr>
          </a:lstStyle>
          <a:p>
            <a:r>
              <a:rPr sz="2400" dirty="0"/>
              <a:t>Big shifts </a:t>
            </a:r>
          </a:p>
        </p:txBody>
      </p:sp>
      <p:sp>
        <p:nvSpPr>
          <p:cNvPr id="188"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graphicFrame>
        <p:nvGraphicFramePr>
          <p:cNvPr id="189" name="Table 10"/>
          <p:cNvGraphicFramePr/>
          <p:nvPr>
            <p:extLst>
              <p:ext uri="{D42A27DB-BD31-4B8C-83A1-F6EECF244321}">
                <p14:modId xmlns:p14="http://schemas.microsoft.com/office/powerpoint/2010/main" val="3384368823"/>
              </p:ext>
            </p:extLst>
          </p:nvPr>
        </p:nvGraphicFramePr>
        <p:xfrm>
          <a:off x="585787" y="1125537"/>
          <a:ext cx="8140700" cy="4494074"/>
        </p:xfrm>
        <a:graphic>
          <a:graphicData uri="http://schemas.openxmlformats.org/drawingml/2006/table">
            <a:tbl>
              <a:tblPr firstRow="1">
                <a:tableStyleId>{4C3C2611-4C71-4FC5-86AE-919BDF0F9419}</a:tableStyleId>
              </a:tblPr>
              <a:tblGrid>
                <a:gridCol w="4070350">
                  <a:extLst>
                    <a:ext uri="{9D8B030D-6E8A-4147-A177-3AD203B41FA5}">
                      <a16:colId xmlns:a16="http://schemas.microsoft.com/office/drawing/2014/main" val="20000"/>
                    </a:ext>
                  </a:extLst>
                </a:gridCol>
                <a:gridCol w="4070350">
                  <a:extLst>
                    <a:ext uri="{9D8B030D-6E8A-4147-A177-3AD203B41FA5}">
                      <a16:colId xmlns:a16="http://schemas.microsoft.com/office/drawing/2014/main" val="20001"/>
                    </a:ext>
                  </a:extLst>
                </a:gridCol>
              </a:tblGrid>
              <a:tr h="288000">
                <a:tc>
                  <a:txBody>
                    <a:bodyPr/>
                    <a:lstStyle/>
                    <a:p>
                      <a:pPr algn="l">
                        <a:defRPr sz="1800" b="0">
                          <a:solidFill>
                            <a:srgbClr val="000000"/>
                          </a:solidFill>
                        </a:defRPr>
                      </a:pPr>
                      <a:r>
                        <a:rPr sz="1100" b="1" dirty="0">
                          <a:solidFill>
                            <a:srgbClr val="FFFFFF"/>
                          </a:solidFill>
                          <a:sym typeface="Arial"/>
                        </a:rPr>
                        <a:t>FROM</a:t>
                      </a:r>
                    </a:p>
                  </a:txBody>
                  <a:tcPr marL="45720" marR="45720" horzOverflow="overflow">
                    <a:lnL w="6350">
                      <a:solidFill>
                        <a:schemeClr val="accent5"/>
                      </a:solidFill>
                    </a:lnL>
                    <a:lnR w="12700">
                      <a:miter lim="400000"/>
                    </a:lnR>
                    <a:lnT w="6350">
                      <a:solidFill>
                        <a:schemeClr val="accent5"/>
                      </a:solidFill>
                    </a:lnT>
                    <a:lnB w="6350">
                      <a:solidFill>
                        <a:schemeClr val="accent5"/>
                      </a:solidFill>
                    </a:lnB>
                    <a:solidFill>
                      <a:schemeClr val="accent5"/>
                    </a:solidFill>
                  </a:tcPr>
                </a:tc>
                <a:tc>
                  <a:txBody>
                    <a:bodyPr/>
                    <a:lstStyle/>
                    <a:p>
                      <a:pPr algn="l">
                        <a:defRPr sz="1800" b="0">
                          <a:solidFill>
                            <a:srgbClr val="000000"/>
                          </a:solidFill>
                        </a:defRPr>
                      </a:pPr>
                      <a:r>
                        <a:rPr sz="1100" b="1">
                          <a:solidFill>
                            <a:srgbClr val="FFFFFF"/>
                          </a:solidFill>
                          <a:sym typeface="Arial"/>
                        </a:rPr>
                        <a:t>TO</a:t>
                      </a:r>
                    </a:p>
                  </a:txBody>
                  <a:tcPr marL="45720" marR="45720" horzOverflow="overflow">
                    <a:lnL w="12700">
                      <a:miter lim="400000"/>
                    </a:lnL>
                    <a:lnR w="6350">
                      <a:solidFill>
                        <a:schemeClr val="accent5"/>
                      </a:solidFill>
                    </a:lnR>
                    <a:lnT w="6350">
                      <a:solidFill>
                        <a:schemeClr val="accent5"/>
                      </a:solidFill>
                    </a:lnT>
                    <a:lnB w="6350">
                      <a:solidFill>
                        <a:schemeClr val="accent5"/>
                      </a:solidFill>
                    </a:lnB>
                    <a:solidFill>
                      <a:schemeClr val="accent5"/>
                    </a:solidFill>
                  </a:tcPr>
                </a:tc>
                <a:extLst>
                  <a:ext uri="{0D108BD9-81ED-4DB2-BD59-A6C34878D82A}">
                    <a16:rowId xmlns:a16="http://schemas.microsoft.com/office/drawing/2014/main" val="10000"/>
                  </a:ext>
                </a:extLst>
              </a:tr>
              <a:tr h="495281">
                <a:tc>
                  <a:txBody>
                    <a:bodyPr/>
                    <a:lstStyle/>
                    <a:p>
                      <a:pPr algn="l">
                        <a:defRPr sz="1800"/>
                      </a:pPr>
                      <a:r>
                        <a:rPr sz="1000" dirty="0">
                          <a:sym typeface="Arial"/>
                        </a:rPr>
                        <a:t>Disproportionate rate of Indigenous women experiencing violence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Significant reduction in the rate of (or ideally no) Indigenous women experiencing violence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1"/>
                  </a:ext>
                </a:extLst>
              </a:tr>
              <a:tr h="320027">
                <a:tc>
                  <a:txBody>
                    <a:bodyPr/>
                    <a:lstStyle/>
                    <a:p>
                      <a:pPr algn="l">
                        <a:defRPr sz="1800"/>
                      </a:pPr>
                      <a:r>
                        <a:rPr sz="1000" dirty="0">
                          <a:sym typeface="Arial"/>
                        </a:rPr>
                        <a:t>Lack of contractual flexibility for services </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Contractual flexibility for greater integration</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2"/>
                  </a:ext>
                </a:extLst>
              </a:tr>
              <a:tr h="320027">
                <a:tc>
                  <a:txBody>
                    <a:bodyPr/>
                    <a:lstStyle/>
                    <a:p>
                      <a:pPr algn="l">
                        <a:defRPr sz="1800"/>
                      </a:pPr>
                      <a:r>
                        <a:rPr sz="1000">
                          <a:sym typeface="Arial"/>
                        </a:rPr>
                        <a:t>Mainstream service model for all </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Community-led program delivery and decision making</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3"/>
                  </a:ext>
                </a:extLst>
              </a:tr>
              <a:tr h="495281">
                <a:tc>
                  <a:txBody>
                    <a:bodyPr/>
                    <a:lstStyle/>
                    <a:p>
                      <a:pPr algn="l">
                        <a:defRPr sz="1800"/>
                      </a:pPr>
                      <a:r>
                        <a:rPr sz="1000" dirty="0">
                          <a:sym typeface="Arial"/>
                        </a:rPr>
                        <a:t>National and state/territory plans not aligned leading to cross-jurisdictional inconsistencies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Nationally consistent approaches to address across legislation, practices, collaboration</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4"/>
                  </a:ext>
                </a:extLst>
              </a:tr>
              <a:tr h="495281">
                <a:tc>
                  <a:txBody>
                    <a:bodyPr/>
                    <a:lstStyle/>
                    <a:p>
                      <a:pPr algn="l">
                        <a:defRPr sz="1800"/>
                      </a:pPr>
                      <a:r>
                        <a:rPr sz="1000">
                          <a:sym typeface="Arial"/>
                        </a:rPr>
                        <a:t>Not enough done for children in domestic violence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Funding available to respond well to the needs of children that are or have experienced domestic, family and sexual violence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5"/>
                  </a:ext>
                </a:extLst>
              </a:tr>
              <a:tr h="495281">
                <a:tc>
                  <a:txBody>
                    <a:bodyPr/>
                    <a:lstStyle/>
                    <a:p>
                      <a:pPr algn="l">
                        <a:defRPr sz="1800"/>
                      </a:pPr>
                      <a:r>
                        <a:rPr sz="1000">
                          <a:sym typeface="Arial"/>
                        </a:rPr>
                        <a:t>Insufficient primary prevention combating intrenched community attitudes and behaviours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Primary prevention through Respectful Relationships and attitudinal change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6"/>
                  </a:ext>
                </a:extLst>
              </a:tr>
              <a:tr h="320027">
                <a:tc>
                  <a:txBody>
                    <a:bodyPr/>
                    <a:lstStyle/>
                    <a:p>
                      <a:pPr algn="l">
                        <a:defRPr sz="1800"/>
                      </a:pPr>
                      <a:r>
                        <a:rPr sz="1000">
                          <a:sym typeface="Arial"/>
                        </a:rPr>
                        <a:t>National Plan to end at 2022</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National Plan extended beyond 2022</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7"/>
                  </a:ext>
                </a:extLst>
              </a:tr>
              <a:tr h="320027">
                <a:tc>
                  <a:txBody>
                    <a:bodyPr/>
                    <a:lstStyle/>
                    <a:p>
                      <a:pPr algn="l">
                        <a:defRPr sz="1800"/>
                      </a:pPr>
                      <a:r>
                        <a:rPr sz="1000">
                          <a:sym typeface="Arial"/>
                        </a:rPr>
                        <a:t>Reactive responses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Prevention and early intervention</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8"/>
                  </a:ext>
                </a:extLst>
              </a:tr>
              <a:tr h="320027">
                <a:tc>
                  <a:txBody>
                    <a:bodyPr/>
                    <a:lstStyle/>
                    <a:p>
                      <a:pPr algn="l">
                        <a:defRPr sz="1800"/>
                      </a:pPr>
                      <a:r>
                        <a:rPr sz="1000">
                          <a:sym typeface="Arial"/>
                        </a:rPr>
                        <a:t>Not enough accountability for perpetrators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Perpetrators held accountable and face real consequences for violence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9"/>
                  </a:ext>
                </a:extLst>
              </a:tr>
              <a:tr h="320027">
                <a:tc>
                  <a:txBody>
                    <a:bodyPr/>
                    <a:lstStyle/>
                    <a:p>
                      <a:pPr algn="l">
                        <a:defRPr sz="1800"/>
                      </a:pPr>
                      <a:r>
                        <a:rPr sz="1000">
                          <a:sym typeface="Arial"/>
                        </a:rPr>
                        <a:t>Inconsistency</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dirty="0">
                          <a:sym typeface="Arial"/>
                        </a:rPr>
                        <a:t>Consistency in responses across courts, police etc.</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0"/>
                  </a:ext>
                </a:extLst>
              </a:tr>
              <a:tr h="304788">
                <a:tc>
                  <a:txBody>
                    <a:bodyPr/>
                    <a:lstStyle/>
                    <a:p>
                      <a:pPr algn="l">
                        <a:defRPr sz="1800"/>
                      </a:pPr>
                      <a:r>
                        <a:rPr sz="1000">
                          <a:sym typeface="Arial"/>
                        </a:rPr>
                        <a:t>Inadequate housing responses that keep women unsafe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defTabSz="685800">
                        <a:defRPr sz="1800"/>
                      </a:pPr>
                      <a:r>
                        <a:rPr sz="1000" dirty="0">
                          <a:sym typeface="Arial"/>
                        </a:rPr>
                        <a:t>A range of affordable housing options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1"/>
                  </a:ext>
                </a:extLst>
              </a:tr>
            </a:tbl>
          </a:graphicData>
        </a:graphic>
      </p:graphicFrame>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238657582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sz="1000" dirty="0" smtClean="0"/>
              <a:t>Cairns, Queensland. </a:t>
            </a:r>
            <a:r>
              <a:rPr lang="en-AU" sz="1000" dirty="0"/>
              <a:t>This session was facilitated by </a:t>
            </a:r>
            <a:r>
              <a:rPr lang="en-AU" sz="1000" dirty="0" err="1"/>
              <a:t>ThinkPlace</a:t>
            </a:r>
            <a:r>
              <a:rPr lang="en-AU" sz="1000" dirty="0"/>
              <a:t>. </a:t>
            </a:r>
          </a:p>
          <a:p>
            <a:pPr>
              <a:defRPr sz="1000" b="0"/>
            </a:pPr>
            <a:r>
              <a:rPr lang="en-AU" sz="1000"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extLst>
      <p:ext uri="{BB962C8B-B14F-4D97-AF65-F5344CB8AC3E}">
        <p14:creationId xmlns:p14="http://schemas.microsoft.com/office/powerpoint/2010/main" val="261767998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itle 1"/>
          <p:cNvSpPr txBox="1">
            <a:spLocks noGrp="1"/>
          </p:cNvSpPr>
          <p:nvPr>
            <p:ph type="title"/>
          </p:nvPr>
        </p:nvSpPr>
        <p:spPr>
          <a:xfrm>
            <a:off x="579267" y="3987307"/>
            <a:ext cx="6120002" cy="2160000"/>
          </a:xfrm>
          <a:prstGeom prst="rect">
            <a:avLst/>
          </a:prstGeom>
        </p:spPr>
        <p:txBody>
          <a:bodyPr/>
          <a:lstStyle/>
          <a:p>
            <a:r>
              <a:t>Key themes</a:t>
            </a:r>
            <a:br/>
            <a:r>
              <a:t/>
            </a:r>
            <a:br/>
            <a:endParaRPr/>
          </a:p>
        </p:txBody>
      </p:sp>
      <p:sp>
        <p:nvSpPr>
          <p:cNvPr id="221"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extLst>
      <p:ext uri="{BB962C8B-B14F-4D97-AF65-F5344CB8AC3E}">
        <p14:creationId xmlns:p14="http://schemas.microsoft.com/office/powerpoint/2010/main" val="273036841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42" name="Title 1"/>
          <p:cNvSpPr txBox="1">
            <a:spLocks noGrp="1"/>
          </p:cNvSpPr>
          <p:nvPr>
            <p:ph type="title"/>
          </p:nvPr>
        </p:nvSpPr>
        <p:spPr/>
        <p:txBody>
          <a:bodyPr/>
          <a:lstStyle>
            <a:lvl1pPr defTabSz="658368">
              <a:defRPr sz="1728"/>
            </a:lvl1pPr>
          </a:lstStyle>
          <a:p>
            <a:r>
              <a:rPr lang="en-AU"/>
              <a:t>Key themes</a:t>
            </a:r>
            <a:endParaRPr lang="en-AU" dirty="0"/>
          </a:p>
        </p:txBody>
      </p:sp>
      <p:sp>
        <p:nvSpPr>
          <p:cNvPr id="143" name="Content Placeholder 2"/>
          <p:cNvSpPr txBox="1">
            <a:spLocks noGrp="1"/>
          </p:cNvSpPr>
          <p:nvPr>
            <p:ph type="body" idx="1"/>
          </p:nvPr>
        </p:nvSpPr>
        <p:spPr/>
        <p:txBody>
          <a:bodyPr/>
          <a:lstStyle/>
          <a:p>
            <a:r>
              <a:rPr lang="en-AU" dirty="0"/>
              <a:t>Reducing violence against women and their children through prevention activities</a:t>
            </a:r>
          </a:p>
          <a:p>
            <a:pPr lvl="1"/>
            <a:r>
              <a:rPr lang="en-AU" dirty="0"/>
              <a:t>Campaigns are usually engaging women seeking help; the focus needs to be about attitudinal change in men.</a:t>
            </a:r>
          </a:p>
          <a:p>
            <a:pPr lvl="1"/>
            <a:r>
              <a:rPr lang="en-AU" dirty="0"/>
              <a:t>Partnerships should be pursued with men's groups and develop tools to lead conversations around domestic violence that are appropriate to cultural contexts (e.g. Indigenous).</a:t>
            </a:r>
          </a:p>
          <a:p>
            <a:pPr lvl="1"/>
            <a:r>
              <a:rPr lang="en-AU" dirty="0"/>
              <a:t>Young men are often scared to talk about sexual assault so we should put it into the context of positive behaviours and respectful relationships.</a:t>
            </a:r>
          </a:p>
          <a:p>
            <a:pPr lvl="1"/>
            <a:r>
              <a:rPr lang="en-AU" dirty="0"/>
              <a:t>It is important for more men to be calling out men for violent and sexist behaviours.</a:t>
            </a:r>
          </a:p>
          <a:p>
            <a:pPr lvl="1"/>
            <a:r>
              <a:rPr lang="en-AU" dirty="0"/>
              <a:t>Targeted, age-appropriate education programs in curriculum is needed for all students (i.e. kindergarten onwards). It should involve specialist services or peer health promoters, as teachers are not as well equipped to deliver.</a:t>
            </a:r>
          </a:p>
          <a:p>
            <a:pPr lvl="1"/>
            <a:r>
              <a:rPr lang="en-AU" dirty="0"/>
              <a:t>We need to counter what youth see in popular culture and on social media by role modelling respectful relationships and using social media to engage youths.</a:t>
            </a:r>
          </a:p>
          <a:p>
            <a:pPr lvl="1"/>
            <a:r>
              <a:rPr lang="en-AU" dirty="0"/>
              <a:t>Addressing the behaviours that contribute to domestic, family and sexual violence needs to be incorporated into corporate human resources policies and addressed as a social responsibility like health initiatives.</a:t>
            </a:r>
          </a:p>
        </p:txBody>
      </p:sp>
      <p:sp>
        <p:nvSpPr>
          <p:cNvPr id="144" name="Slide Number Placeholder 4"/>
          <p:cNvSpPr txBox="1">
            <a:spLocks noGrp="1"/>
          </p:cNvSpPr>
          <p:nvPr>
            <p:ph type="sldNum" sz="quarter" idx="2"/>
          </p:nvPr>
        </p:nvSpPr>
        <p:spPr/>
        <p:txBody>
          <a:bodyPr/>
          <a:lstStyle/>
          <a:p>
            <a:fld id="{86CB4B4D-7CA3-9044-876B-883B54F8677D}" type="slidenum">
              <a:rPr lang="en-AU" smtClean="0"/>
              <a:pPr/>
              <a:t>5</a:t>
            </a:fld>
            <a:endParaRPr lang="en-AU"/>
          </a:p>
        </p:txBody>
      </p:sp>
      <p:sp>
        <p:nvSpPr>
          <p:cNvPr id="9" name="Text Placeholder 8">
            <a:extLst>
              <a:ext uri="{FF2B5EF4-FFF2-40B4-BE49-F238E27FC236}">
                <a16:creationId xmlns:a16="http://schemas.microsoft.com/office/drawing/2014/main" id="{CD8E3D26-AE7C-474A-BA54-37B6E752FADE}"/>
              </a:ext>
            </a:extLst>
          </p:cNvPr>
          <p:cNvSpPr>
            <a:spLocks noGrp="1"/>
          </p:cNvSpPr>
          <p:nvPr>
            <p:ph type="body" sz="half" idx="10"/>
          </p:nvPr>
        </p:nvSpPr>
        <p:spPr>
          <a:xfrm>
            <a:off x="4772488" y="1559859"/>
            <a:ext cx="3785586" cy="4569057"/>
          </a:xfrm>
        </p:spPr>
        <p:txBody>
          <a:bodyPr/>
          <a:lstStyle/>
          <a:p>
            <a:pPr lvl="1"/>
            <a:r>
              <a:rPr lang="en-AU" dirty="0"/>
              <a:t>There have been effective community awareness raising campaigns on television and online (e.g. ‘Stop it </a:t>
            </a:r>
            <a:r>
              <a:rPr lang="en-AU" dirty="0" smtClean="0"/>
              <a:t>at the Start’ </a:t>
            </a:r>
            <a:r>
              <a:rPr lang="en-AU" dirty="0"/>
              <a:t>and ‘Do something’ showing a man calling out a man).</a:t>
            </a:r>
          </a:p>
          <a:p>
            <a:pPr lvl="1"/>
            <a:r>
              <a:rPr lang="en-AU" dirty="0"/>
              <a:t>Stronger language is required to emphasise that domestic, family and sexual violence is a crime and it needs to reinforced by the community as a whole that it is not acceptable (e.g. the campaign around seat belts).</a:t>
            </a:r>
          </a:p>
          <a:p>
            <a:pPr lvl="1"/>
            <a:r>
              <a:rPr lang="en-AU" dirty="0"/>
              <a:t>Greater education is required </a:t>
            </a:r>
            <a:r>
              <a:rPr lang="en-AU" dirty="0" smtClean="0"/>
              <a:t>highlighting </a:t>
            </a:r>
            <a:r>
              <a:rPr lang="en-AU" dirty="0"/>
              <a:t>that violence against women is not just physical abuse but includes financial control, sexual abuse within relationships and other forms.</a:t>
            </a:r>
          </a:p>
          <a:p>
            <a:pPr lvl="1"/>
            <a:r>
              <a:rPr lang="en-AU" dirty="0"/>
              <a:t>There needs to be standardised, appropriate training and monitoring for frontline police staff about the complexity and subtlety of domestic violence in the system along with attitude changes across the board.</a:t>
            </a:r>
          </a:p>
          <a:p>
            <a:pPr lvl="1"/>
            <a:r>
              <a:rPr lang="en-AU" dirty="0"/>
              <a:t>Peer support for families is important at key transition points (e.g. pregnancy and maternity).</a:t>
            </a:r>
          </a:p>
          <a:p>
            <a:endParaRPr lang="en-AU"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dirty="0">
                <a:solidFill>
                  <a:schemeClr val="bg1"/>
                </a:solidFill>
              </a:rPr>
              <a:t>Fourth Action Plan of the National Plan to Reduce Violence Against Women and Their Children - Consultation Workshop Summary </a:t>
            </a:r>
          </a:p>
        </p:txBody>
      </p:sp>
      <p:sp>
        <p:nvSpPr>
          <p:cNvPr id="147" name="Title 1"/>
          <p:cNvSpPr txBox="1">
            <a:spLocks noGrp="1"/>
          </p:cNvSpPr>
          <p:nvPr>
            <p:ph type="title"/>
          </p:nvPr>
        </p:nvSpPr>
        <p:spPr/>
        <p:txBody>
          <a:bodyPr/>
          <a:lstStyle>
            <a:lvl1pPr defTabSz="530351">
              <a:defRPr sz="1392"/>
            </a:lvl1pPr>
          </a:lstStyle>
          <a:p>
            <a:r>
              <a:rPr lang="en-AU" sz="2400"/>
              <a:t>Key themes</a:t>
            </a:r>
            <a:endParaRPr lang="en-AU" sz="2400" dirty="0"/>
          </a:p>
        </p:txBody>
      </p:sp>
      <p:sp>
        <p:nvSpPr>
          <p:cNvPr id="148" name="Content Placeholder 2"/>
          <p:cNvSpPr txBox="1">
            <a:spLocks noGrp="1"/>
          </p:cNvSpPr>
          <p:nvPr>
            <p:ph type="body" sz="half" idx="1"/>
          </p:nvPr>
        </p:nvSpPr>
        <p:spPr/>
        <p:txBody>
          <a:bodyPr/>
          <a:lstStyle/>
          <a:p>
            <a:r>
              <a:rPr lang="en-AU" dirty="0"/>
              <a:t>Addressing the impact of violence on women from Aboriginal and Torres Strait Islander communities</a:t>
            </a:r>
          </a:p>
          <a:p>
            <a:pPr lvl="1"/>
            <a:r>
              <a:rPr lang="en-AU" dirty="0"/>
              <a:t>Consideration needs to be given around how law can work with lore. </a:t>
            </a:r>
          </a:p>
          <a:p>
            <a:pPr lvl="1"/>
            <a:r>
              <a:rPr lang="en-AU" dirty="0"/>
              <a:t>Support services and programs should </a:t>
            </a:r>
            <a:r>
              <a:rPr lang="en-AU" dirty="0" smtClean="0"/>
              <a:t>be </a:t>
            </a:r>
            <a:r>
              <a:rPr lang="en-AU" dirty="0"/>
              <a:t>delivered in ways that are reflective of Indigenous community approaches, rather than retrofitting programs and applying them in Indigenous communities.</a:t>
            </a:r>
          </a:p>
          <a:p>
            <a:pPr lvl="1"/>
            <a:r>
              <a:rPr lang="en-AU" dirty="0"/>
              <a:t>There are too many consultations around domestic family and sexual violence; greater continuity and transfer of findings should occur.</a:t>
            </a:r>
          </a:p>
          <a:p>
            <a:pPr lvl="1"/>
            <a:r>
              <a:rPr lang="en-AU" dirty="0"/>
              <a:t>Indigenous programs are always measured against mainstream practices. Considerations need to be made for how funding could be more effectively, rather than act as a barrier to best practice.</a:t>
            </a:r>
          </a:p>
          <a:p>
            <a:pPr lvl="1"/>
            <a:r>
              <a:rPr lang="en-AU" dirty="0"/>
              <a:t>Planning for </a:t>
            </a:r>
            <a:r>
              <a:rPr lang="en-AU" dirty="0" smtClean="0"/>
              <a:t>delivery </a:t>
            </a:r>
            <a:r>
              <a:rPr lang="en-AU" dirty="0"/>
              <a:t>should use one-on-one conversations with the community on what service model will work: community education, activities, responsibilities.</a:t>
            </a:r>
          </a:p>
        </p:txBody>
      </p:sp>
      <p:sp>
        <p:nvSpPr>
          <p:cNvPr id="149"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
        <p:nvSpPr>
          <p:cNvPr id="5" name="Text Placeholder 4">
            <a:extLst>
              <a:ext uri="{FF2B5EF4-FFF2-40B4-BE49-F238E27FC236}">
                <a16:creationId xmlns:a16="http://schemas.microsoft.com/office/drawing/2014/main" id="{3DE74180-05CE-40DC-A2F1-3A7A185124F4}"/>
              </a:ext>
            </a:extLst>
          </p:cNvPr>
          <p:cNvSpPr>
            <a:spLocks noGrp="1"/>
          </p:cNvSpPr>
          <p:nvPr>
            <p:ph type="body" sz="half" idx="10"/>
          </p:nvPr>
        </p:nvSpPr>
        <p:spPr>
          <a:xfrm>
            <a:off x="4772488" y="1621331"/>
            <a:ext cx="3785586" cy="4507585"/>
          </a:xfrm>
        </p:spPr>
        <p:txBody>
          <a:bodyPr/>
          <a:lstStyle/>
          <a:p>
            <a:pPr lvl="1"/>
            <a:r>
              <a:rPr lang="en-AU" dirty="0"/>
              <a:t>There needs to be ongoing capability building to empower the community (e.g. training with financial assistance to support this).</a:t>
            </a:r>
          </a:p>
          <a:p>
            <a:pPr lvl="1"/>
            <a:r>
              <a:rPr lang="en-AU" dirty="0"/>
              <a:t>Cultural leaders should be identified who can help people to speak out and find support. Each community has various clans and different protocols (e.g. some may not want to speak about what is happening at home).</a:t>
            </a:r>
          </a:p>
          <a:p>
            <a:pPr lvl="1"/>
            <a:r>
              <a:rPr lang="en-AU" dirty="0"/>
              <a:t>Young people should be engaged so services and supports work for them; rather than imposing programs on them. We need to provide an array of services, not a blanket approach.</a:t>
            </a:r>
          </a:p>
          <a:p>
            <a:pPr lvl="1"/>
            <a:r>
              <a:rPr lang="en-AU" dirty="0"/>
              <a:t>We need to use the technology (e.g. conference calls to provide services) and build the capability of workers using technology on ground to relieve staff from having to travel as much.</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52" name="Title 1"/>
          <p:cNvSpPr txBox="1">
            <a:spLocks noGrp="1"/>
          </p:cNvSpPr>
          <p:nvPr>
            <p:ph type="title"/>
          </p:nvPr>
        </p:nvSpPr>
        <p:spPr/>
        <p:txBody>
          <a:bodyPr/>
          <a:lstStyle>
            <a:lvl1pPr defTabSz="475487">
              <a:defRPr sz="1248"/>
            </a:lvl1pPr>
          </a:lstStyle>
          <a:p>
            <a:r>
              <a:rPr lang="en-AU" sz="2400" dirty="0"/>
              <a:t>Key themes</a:t>
            </a:r>
          </a:p>
        </p:txBody>
      </p:sp>
      <p:sp>
        <p:nvSpPr>
          <p:cNvPr id="153" name="Content Placeholder 2"/>
          <p:cNvSpPr txBox="1">
            <a:spLocks noGrp="1"/>
          </p:cNvSpPr>
          <p:nvPr>
            <p:ph type="body" idx="1"/>
          </p:nvPr>
        </p:nvSpPr>
        <p:spPr/>
        <p:txBody>
          <a:bodyPr/>
          <a:lstStyle/>
          <a:p>
            <a:r>
              <a:rPr lang="en-AU" dirty="0"/>
              <a:t>Services to better engage culturally and linguistically diverse women</a:t>
            </a:r>
          </a:p>
          <a:p>
            <a:pPr lvl="1"/>
            <a:r>
              <a:rPr lang="en-AU" dirty="0"/>
              <a:t>Acknowledgement that culturally and linguistically diverse (CALD) is a very broad term.</a:t>
            </a:r>
          </a:p>
          <a:p>
            <a:pPr lvl="1"/>
            <a:r>
              <a:rPr lang="en-AU" dirty="0"/>
              <a:t>Specific tailored services for communities and individuals are required, rather than blanket </a:t>
            </a:r>
            <a:br>
              <a:rPr lang="en-AU" dirty="0"/>
            </a:br>
            <a:r>
              <a:rPr lang="en-AU" dirty="0"/>
              <a:t>interventions for CALD.</a:t>
            </a:r>
          </a:p>
          <a:p>
            <a:pPr lvl="1"/>
            <a:r>
              <a:rPr lang="en-AU" dirty="0"/>
              <a:t>Services need to understand the cultural context of clients by being informed by individual communities through a co-design approach.</a:t>
            </a:r>
          </a:p>
          <a:p>
            <a:pPr lvl="1"/>
            <a:r>
              <a:rPr lang="en-AU" dirty="0"/>
              <a:t>People need to see themselves and their culture reflected in services. There needs to be greater representation of individuals from different CALD communities through representation in the organisations.</a:t>
            </a:r>
          </a:p>
          <a:p>
            <a:pPr lvl="1"/>
            <a:r>
              <a:rPr lang="en-AU" dirty="0"/>
              <a:t>Organisations need to reach out to sites where communities are based, rather than the expectation that people will come to a centralised agency for support.</a:t>
            </a:r>
          </a:p>
          <a:p>
            <a:pPr lvl="1"/>
            <a:r>
              <a:rPr lang="en-AU" dirty="0"/>
              <a:t>Women should feel safe to give feedback or assess services they are receiving. It should be acknowledged that a service for an individual may not make them feel safe (e.g. Indigenous or CALD women may feel they are risking their child’s removal if they report).</a:t>
            </a:r>
          </a:p>
        </p:txBody>
      </p:sp>
      <p:sp>
        <p:nvSpPr>
          <p:cNvPr id="154"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
        <p:nvSpPr>
          <p:cNvPr id="5" name="Text Placeholder 4">
            <a:extLst>
              <a:ext uri="{FF2B5EF4-FFF2-40B4-BE49-F238E27FC236}">
                <a16:creationId xmlns:a16="http://schemas.microsoft.com/office/drawing/2014/main" id="{A760EC4D-85D4-4A61-991D-BBA2C9F5C7C7}"/>
              </a:ext>
            </a:extLst>
          </p:cNvPr>
          <p:cNvSpPr>
            <a:spLocks noGrp="1"/>
          </p:cNvSpPr>
          <p:nvPr>
            <p:ph type="body" sz="half" idx="10"/>
          </p:nvPr>
        </p:nvSpPr>
        <p:spPr/>
        <p:txBody>
          <a:bodyPr/>
          <a:lstStyle/>
          <a:p>
            <a:r>
              <a:rPr lang="en-AU" dirty="0"/>
              <a:t>Supporting the medium to long-term safety, wellbeing and independence of women and their children</a:t>
            </a:r>
          </a:p>
          <a:p>
            <a:pPr marL="541337" lvl="1" indent="-274638">
              <a:spcBef>
                <a:spcPts val="300"/>
              </a:spcBef>
              <a:buFont typeface="Arial"/>
              <a:buChar char="•"/>
              <a:defRPr sz="1000"/>
            </a:pPr>
            <a:r>
              <a:rPr lang="en-AU" dirty="0"/>
              <a:t>There is a housing shortage in remote areas, impacting the safety and recovery of women who have experienced violence.</a:t>
            </a:r>
          </a:p>
          <a:p>
            <a:pPr marL="541337" lvl="1" indent="-274638">
              <a:spcBef>
                <a:spcPts val="300"/>
              </a:spcBef>
              <a:buFont typeface="Arial"/>
              <a:buChar char="•"/>
              <a:defRPr sz="1000"/>
            </a:pPr>
            <a:r>
              <a:rPr lang="en-AU" dirty="0"/>
              <a:t>Shelters lack resources to provide victims with the life skills they require.</a:t>
            </a:r>
          </a:p>
          <a:p>
            <a:pPr marL="541337" lvl="1" indent="-274638">
              <a:spcBef>
                <a:spcPts val="300"/>
              </a:spcBef>
              <a:buFont typeface="Arial"/>
              <a:buChar char="•"/>
              <a:defRPr sz="1000"/>
            </a:pPr>
            <a:r>
              <a:rPr lang="en-AU" dirty="0"/>
              <a:t>Awareness must be raised of the support that is available to women experiencing violence if they stay.</a:t>
            </a:r>
          </a:p>
          <a:p>
            <a:pPr marL="541337" lvl="1" indent="-274638">
              <a:spcBef>
                <a:spcPts val="300"/>
              </a:spcBef>
              <a:buFont typeface="Arial"/>
              <a:buChar char="•"/>
              <a:defRPr sz="1000"/>
            </a:pPr>
            <a:r>
              <a:rPr lang="en-AU" dirty="0"/>
              <a:t>Find champions within a community to raise awareness on domestic violence and encourage communities to take ownership and have a holistic approach.</a:t>
            </a:r>
          </a:p>
          <a:p>
            <a:pPr marL="541337" lvl="1" indent="-274638">
              <a:spcBef>
                <a:spcPts val="300"/>
              </a:spcBef>
              <a:buFont typeface="Arial"/>
              <a:buChar char="•"/>
              <a:defRPr sz="1000"/>
            </a:pPr>
            <a:r>
              <a:rPr lang="en-AU" dirty="0"/>
              <a:t>Share information on services delivered to avoid duplication of efforts.</a:t>
            </a:r>
          </a:p>
          <a:p>
            <a:pPr marL="541337" lvl="1" indent="-274638">
              <a:spcBef>
                <a:spcPts val="300"/>
              </a:spcBef>
              <a:buFont typeface="Arial"/>
              <a:buChar char="•"/>
              <a:defRPr sz="1000"/>
            </a:pPr>
            <a:r>
              <a:rPr lang="en-AU" dirty="0"/>
              <a:t>Long-term stability is very important in breaking the cycle.</a:t>
            </a:r>
          </a:p>
          <a:p>
            <a:pPr marL="541337" lvl="1" indent="-274638">
              <a:spcBef>
                <a:spcPts val="300"/>
              </a:spcBef>
              <a:buFont typeface="Arial"/>
              <a:buChar char="•"/>
              <a:defRPr sz="1000"/>
            </a:pPr>
            <a:r>
              <a:rPr lang="en-AU" dirty="0"/>
              <a:t>Women who have experienced violence need ongoing support for life skills, parenting skills, nutrition, budgeting and other services to provide include mental health, child and maternal health.</a:t>
            </a:r>
          </a:p>
          <a:p>
            <a:pPr lvl="1"/>
            <a:endParaRPr lang="en-AU" dirty="0"/>
          </a:p>
          <a:p>
            <a:endParaRPr lang="en-AU" dirty="0"/>
          </a:p>
        </p:txBody>
      </p:sp>
      <p:sp>
        <p:nvSpPr>
          <p:cNvPr id="155" name="Title 1"/>
          <p:cNvSpPr txBox="1"/>
          <p:nvPr/>
        </p:nvSpPr>
        <p:spPr>
          <a:xfrm>
            <a:off x="4769496" y="472165"/>
            <a:ext cx="3800555" cy="3298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lvl1pPr defTabSz="475487">
              <a:lnSpc>
                <a:spcPct val="80000"/>
              </a:lnSpc>
              <a:defRPr sz="1248">
                <a:solidFill>
                  <a:schemeClr val="accent5"/>
                </a:solidFill>
                <a:latin typeface="Georgia"/>
                <a:ea typeface="Georgia"/>
                <a:cs typeface="Georgia"/>
                <a:sym typeface="Georgia"/>
              </a:defRPr>
            </a:lvl1pPr>
          </a:lstStyle>
          <a:p>
            <a:endParaRPr sz="2200"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59" name="Title 1"/>
          <p:cNvSpPr txBox="1">
            <a:spLocks noGrp="1"/>
          </p:cNvSpPr>
          <p:nvPr>
            <p:ph type="title"/>
          </p:nvPr>
        </p:nvSpPr>
        <p:spPr/>
        <p:txBody>
          <a:bodyPr/>
          <a:lstStyle>
            <a:lvl1pPr defTabSz="886968">
              <a:defRPr sz="2328"/>
            </a:lvl1pPr>
          </a:lstStyle>
          <a:p>
            <a:r>
              <a:rPr lang="en-AU" dirty="0"/>
              <a:t>Key themes</a:t>
            </a:r>
          </a:p>
        </p:txBody>
      </p:sp>
      <p:sp>
        <p:nvSpPr>
          <p:cNvPr id="160" name="Content Placeholder 2"/>
          <p:cNvSpPr txBox="1">
            <a:spLocks noGrp="1"/>
          </p:cNvSpPr>
          <p:nvPr>
            <p:ph type="body" sz="half" idx="1"/>
          </p:nvPr>
        </p:nvSpPr>
        <p:spPr/>
        <p:txBody>
          <a:bodyPr/>
          <a:lstStyle/>
          <a:p>
            <a:r>
              <a:rPr lang="en-AU" dirty="0"/>
              <a:t>Reducing sexual violence</a:t>
            </a:r>
          </a:p>
          <a:p>
            <a:pPr lvl="1"/>
            <a:r>
              <a:rPr lang="en-AU" dirty="0"/>
              <a:t>Townsville has Specialist Sexual Assault Response Teams that bring specialists together which is seen as </a:t>
            </a:r>
            <a:br>
              <a:rPr lang="en-AU" dirty="0"/>
            </a:br>
            <a:r>
              <a:rPr lang="en-AU" dirty="0"/>
              <a:t>a good model.</a:t>
            </a:r>
          </a:p>
          <a:p>
            <a:pPr lvl="1"/>
            <a:r>
              <a:rPr lang="en-AU" dirty="0"/>
              <a:t>Good models from other locations need to be drawn upon to improve responses to sexual violence.</a:t>
            </a:r>
          </a:p>
          <a:p>
            <a:pPr lvl="1"/>
            <a:r>
              <a:rPr lang="en-AU" dirty="0"/>
              <a:t>All hospital staff and generalist services need better training for assessing domestic and sexual assault. Training should challenge common misconceptions </a:t>
            </a:r>
            <a:br>
              <a:rPr lang="en-AU" dirty="0"/>
            </a:br>
            <a:r>
              <a:rPr lang="en-AU" dirty="0"/>
              <a:t>and enable consistency across medical services.</a:t>
            </a:r>
          </a:p>
          <a:p>
            <a:pPr lvl="1"/>
            <a:r>
              <a:rPr lang="en-AU" dirty="0"/>
              <a:t>Consistency depends on training and policies of an organisation and how it is put into practice.</a:t>
            </a:r>
          </a:p>
          <a:p>
            <a:pPr lvl="1"/>
            <a:r>
              <a:rPr lang="en-AU" dirty="0"/>
              <a:t>We need interagency agreements or MOUs between government and NGOs for sub-contracting of services.</a:t>
            </a:r>
          </a:p>
        </p:txBody>
      </p:sp>
      <p:sp>
        <p:nvSpPr>
          <p:cNvPr id="161" name="Slide Number Placeholder 4"/>
          <p:cNvSpPr txBox="1">
            <a:spLocks noGrp="1"/>
          </p:cNvSpPr>
          <p:nvPr>
            <p:ph type="sldNum" sz="quarter" idx="2"/>
          </p:nvPr>
        </p:nvSpPr>
        <p:spPr/>
        <p:txBody>
          <a:bodyPr/>
          <a:lstStyle/>
          <a:p>
            <a:fld id="{86CB4B4D-7CA3-9044-876B-883B54F8677D}" type="slidenum">
              <a:rPr lang="en-AU" smtClean="0"/>
              <a:pPr/>
              <a:t>8</a:t>
            </a:fld>
            <a:endParaRPr lang="en-AU"/>
          </a:p>
        </p:txBody>
      </p:sp>
      <p:sp>
        <p:nvSpPr>
          <p:cNvPr id="5" name="Text Placeholder 4">
            <a:extLst>
              <a:ext uri="{FF2B5EF4-FFF2-40B4-BE49-F238E27FC236}">
                <a16:creationId xmlns:a16="http://schemas.microsoft.com/office/drawing/2014/main" id="{CC882326-7ABC-46CC-952C-25941B3F5F26}"/>
              </a:ext>
            </a:extLst>
          </p:cNvPr>
          <p:cNvSpPr>
            <a:spLocks noGrp="1"/>
          </p:cNvSpPr>
          <p:nvPr>
            <p:ph type="body" sz="half" idx="10"/>
          </p:nvPr>
        </p:nvSpPr>
        <p:spPr/>
        <p:txBody>
          <a:bodyPr/>
          <a:lstStyle/>
          <a:p>
            <a:r>
              <a:rPr lang="en-AU" dirty="0"/>
              <a:t>Adequate crisis accommodation</a:t>
            </a:r>
          </a:p>
          <a:p>
            <a:pPr marL="541337" lvl="1" indent="-274638">
              <a:spcBef>
                <a:spcPts val="300"/>
              </a:spcBef>
              <a:buFont typeface="Arial"/>
              <a:buChar char="•"/>
              <a:defRPr sz="1000"/>
            </a:pPr>
            <a:r>
              <a:rPr lang="en-AU" dirty="0"/>
              <a:t>There needs to be a physical redevelopment of crisis accommodation towards a cluster model with necessary close/on-site initial support with independent options and different services for women’s needs.</a:t>
            </a:r>
          </a:p>
          <a:p>
            <a:pPr marL="541337" lvl="1" indent="-274638">
              <a:spcBef>
                <a:spcPts val="300"/>
              </a:spcBef>
              <a:buFont typeface="Arial"/>
              <a:buChar char="•"/>
              <a:defRPr sz="1000"/>
            </a:pPr>
            <a:r>
              <a:rPr lang="en-AU" dirty="0"/>
              <a:t>There is always a shortage for housing; however more options for long term housing would relieve pressure on shelters and are also best for children.</a:t>
            </a:r>
          </a:p>
          <a:p>
            <a:pPr marL="541337" lvl="1" indent="-274638">
              <a:spcBef>
                <a:spcPts val="300"/>
              </a:spcBef>
              <a:buFont typeface="Arial"/>
              <a:buChar char="•"/>
              <a:defRPr sz="1000"/>
            </a:pPr>
            <a:r>
              <a:rPr lang="en-AU" dirty="0"/>
              <a:t>Housing providers need to understand domestic violence and trauma. Information such as a tool kit may increase housing provider awareness.</a:t>
            </a:r>
          </a:p>
          <a:p>
            <a:pPr marL="541337" lvl="1" indent="-274638">
              <a:spcBef>
                <a:spcPts val="300"/>
              </a:spcBef>
              <a:buFont typeface="Arial"/>
              <a:buChar char="•"/>
              <a:defRPr sz="1000"/>
            </a:pPr>
            <a:r>
              <a:rPr lang="en-AU" dirty="0"/>
              <a:t>Sending women to other locations is not working. Women may not be safe in a new environment. Motels can be a safe option to increase availability in crisis accommodation.</a:t>
            </a:r>
          </a:p>
          <a:p>
            <a:pPr marL="541337" lvl="1" indent="-274638">
              <a:spcBef>
                <a:spcPts val="300"/>
              </a:spcBef>
              <a:buFont typeface="Arial"/>
              <a:buChar char="•"/>
              <a:defRPr sz="1000"/>
            </a:pPr>
            <a:r>
              <a:rPr lang="en-AU" dirty="0"/>
              <a:t>There needs to be a system-wide conversation about what is best for women and children.</a:t>
            </a:r>
          </a:p>
          <a:p>
            <a:pPr marL="541337" lvl="1" indent="-274638">
              <a:spcBef>
                <a:spcPts val="300"/>
              </a:spcBef>
              <a:buFont typeface="Arial"/>
              <a:buChar char="•"/>
              <a:defRPr sz="1000"/>
            </a:pPr>
            <a:endParaRPr lang="en-AU" dirty="0"/>
          </a:p>
          <a:p>
            <a:pPr lvl="1"/>
            <a:endParaRPr lang="en-AU"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dirty="0">
                <a:solidFill>
                  <a:schemeClr val="bg1"/>
                </a:solidFill>
              </a:rPr>
              <a:t>Fourth Action Plan of the National Plan to Reduce Violence Against Women and Their Children - Consultation Workshop Summary </a:t>
            </a:r>
          </a:p>
        </p:txBody>
      </p:sp>
      <p:sp>
        <p:nvSpPr>
          <p:cNvPr id="166" name="Title 1"/>
          <p:cNvSpPr txBox="1">
            <a:spLocks noGrp="1"/>
          </p:cNvSpPr>
          <p:nvPr>
            <p:ph type="title"/>
          </p:nvPr>
        </p:nvSpPr>
        <p:spPr>
          <a:xfrm>
            <a:off x="585926" y="427513"/>
            <a:ext cx="7972149" cy="329873"/>
          </a:xfrm>
        </p:spPr>
        <p:txBody>
          <a:bodyPr/>
          <a:lstStyle>
            <a:lvl1pPr defTabSz="475487">
              <a:defRPr sz="1248"/>
            </a:lvl1pPr>
          </a:lstStyle>
          <a:p>
            <a:r>
              <a:rPr lang="en-AU" sz="2400" dirty="0"/>
              <a:t>Key themes</a:t>
            </a:r>
          </a:p>
        </p:txBody>
      </p:sp>
      <p:sp>
        <p:nvSpPr>
          <p:cNvPr id="167" name="Content Placeholder 2"/>
          <p:cNvSpPr txBox="1">
            <a:spLocks noGrp="1"/>
          </p:cNvSpPr>
          <p:nvPr>
            <p:ph type="body" sz="quarter" idx="1"/>
          </p:nvPr>
        </p:nvSpPr>
        <p:spPr/>
        <p:txBody>
          <a:bodyPr/>
          <a:lstStyle/>
          <a:p>
            <a:r>
              <a:rPr lang="en-AU" dirty="0"/>
              <a:t>Addressing the impact of violence on women with disability</a:t>
            </a:r>
          </a:p>
          <a:p>
            <a:pPr lvl="1"/>
            <a:r>
              <a:rPr lang="en-AU" dirty="0"/>
              <a:t>Disability is a broad term which does not reflect the diversity of </a:t>
            </a:r>
            <a:r>
              <a:rPr lang="en-AU" dirty="0" smtClean="0"/>
              <a:t>experiences </a:t>
            </a:r>
            <a:r>
              <a:rPr lang="en-AU" dirty="0"/>
              <a:t>of women with disability.</a:t>
            </a:r>
          </a:p>
          <a:p>
            <a:pPr lvl="1"/>
            <a:r>
              <a:rPr lang="en-AU" dirty="0"/>
              <a:t>Women with disability need to be a part of co-designing services.</a:t>
            </a:r>
          </a:p>
          <a:p>
            <a:pPr lvl="1"/>
            <a:r>
              <a:rPr lang="en-AU" dirty="0"/>
              <a:t>People with </a:t>
            </a:r>
            <a:r>
              <a:rPr lang="en-AU" dirty="0" smtClean="0"/>
              <a:t>disability deserve </a:t>
            </a:r>
            <a:r>
              <a:rPr lang="en-AU" dirty="0"/>
              <a:t>to feel as safe as the rest of the community. Work needs to be done around community attitudes and understanding to increase the feeling of safety for women with disability.</a:t>
            </a:r>
          </a:p>
          <a:p>
            <a:pPr lvl="1"/>
            <a:r>
              <a:rPr lang="en-AU" dirty="0"/>
              <a:t>There should be earlier awareness raising in schools to help women with disability keep themselves safe.</a:t>
            </a:r>
          </a:p>
          <a:p>
            <a:pPr lvl="1"/>
            <a:r>
              <a:rPr lang="en-AU" dirty="0"/>
              <a:t>Better identification of violence and abuse, and assistance for people to speak out, means there will be more pressure on the system. The current resource model will need to be reconsidered.</a:t>
            </a:r>
          </a:p>
          <a:p>
            <a:pPr lvl="1"/>
            <a:endParaRPr lang="en-AU" dirty="0"/>
          </a:p>
          <a:p>
            <a:r>
              <a:rPr lang="en-AU" dirty="0"/>
              <a:t>Addressing technology-facilitated abuse</a:t>
            </a:r>
          </a:p>
          <a:p>
            <a:pPr lvl="1"/>
            <a:r>
              <a:rPr lang="en-AU" dirty="0"/>
              <a:t>The assistance, training and phones provided by WESNET are seen as a good example of supporting address technology-facilitated abuse.</a:t>
            </a:r>
          </a:p>
          <a:p>
            <a:pPr lvl="1"/>
            <a:r>
              <a:rPr lang="en-AU" dirty="0"/>
              <a:t>Technology should be used for training workers (e.g. webinars).</a:t>
            </a:r>
          </a:p>
        </p:txBody>
      </p:sp>
      <p:sp>
        <p:nvSpPr>
          <p:cNvPr id="168" name="Slide Number Placeholder 4"/>
          <p:cNvSpPr txBox="1">
            <a:spLocks noGrp="1"/>
          </p:cNvSpPr>
          <p:nvPr>
            <p:ph type="sldNum" sz="quarter" idx="2"/>
          </p:nvPr>
        </p:nvSpPr>
        <p:spPr/>
        <p:txBody>
          <a:bodyPr/>
          <a:lstStyle/>
          <a:p>
            <a:fld id="{86CB4B4D-7CA3-9044-876B-883B54F8677D}" type="slidenum">
              <a:rPr lang="en-AU" smtClean="0"/>
              <a:pPr/>
              <a:t>9</a:t>
            </a:fld>
            <a:endParaRPr lang="en-AU"/>
          </a:p>
        </p:txBody>
      </p:sp>
      <p:sp>
        <p:nvSpPr>
          <p:cNvPr id="5" name="Text Placeholder 4">
            <a:extLst>
              <a:ext uri="{FF2B5EF4-FFF2-40B4-BE49-F238E27FC236}">
                <a16:creationId xmlns:a16="http://schemas.microsoft.com/office/drawing/2014/main" id="{62A95F09-D6D5-49E1-ADD8-F4C8088386CD}"/>
              </a:ext>
            </a:extLst>
          </p:cNvPr>
          <p:cNvSpPr>
            <a:spLocks noGrp="1"/>
          </p:cNvSpPr>
          <p:nvPr>
            <p:ph type="body" sz="half" idx="10"/>
          </p:nvPr>
        </p:nvSpPr>
        <p:spPr/>
        <p:txBody>
          <a:bodyPr/>
          <a:lstStyle/>
          <a:p>
            <a:r>
              <a:rPr lang="en-AU" dirty="0"/>
              <a:t>Responding to the impact of family and domestic violence on children</a:t>
            </a:r>
          </a:p>
          <a:p>
            <a:pPr lvl="1"/>
            <a:r>
              <a:rPr lang="en-AU" dirty="0"/>
              <a:t>Services need to be for children; not just women.</a:t>
            </a:r>
          </a:p>
          <a:p>
            <a:pPr lvl="1"/>
            <a:r>
              <a:rPr lang="en-AU" dirty="0"/>
              <a:t>In Queensland, the practice standards for working with women and men are outdated and some new practice standards (e.g. working with children) need to be developed and modularised for different sectors and relevant to remote communities.</a:t>
            </a:r>
          </a:p>
          <a:p>
            <a:pPr lvl="1"/>
            <a:r>
              <a:rPr lang="en-AU" dirty="0"/>
              <a:t>There are good practices for group work model for children impacted by domestic violence (e.g. </a:t>
            </a:r>
            <a:r>
              <a:rPr lang="en-AU" dirty="0" err="1"/>
              <a:t>iHeal</a:t>
            </a:r>
            <a:r>
              <a:rPr lang="en-AU" dirty="0"/>
              <a:t>).</a:t>
            </a:r>
          </a:p>
          <a:p>
            <a:pPr lvl="1"/>
            <a:r>
              <a:rPr lang="en-AU" dirty="0"/>
              <a:t>The focus should be on supporting women to stay safe; however there is not enough short-term accommodation and specialist services (e.g. mental health services, drug and alcohol services).</a:t>
            </a:r>
          </a:p>
          <a:p>
            <a:pPr lvl="1"/>
            <a:r>
              <a:rPr lang="en-AU" dirty="0"/>
              <a:t>There should be programs for fathers like there are for mothers who are carers to help them identify </a:t>
            </a:r>
            <a:r>
              <a:rPr lang="en-AU" dirty="0" smtClean="0"/>
              <a:t>the impact </a:t>
            </a:r>
            <a:r>
              <a:rPr lang="en-AU" dirty="0"/>
              <a:t>of domestic and family violence on children. Men’s behaviour change programs could cover education on the impacts on children (e.g. Safe Dads program).</a:t>
            </a:r>
          </a:p>
          <a:p>
            <a:pPr lvl="1"/>
            <a:r>
              <a:rPr lang="en-AU" dirty="0"/>
              <a:t>We need a national strategy to coordinate the distribution of information of new programs, apps and resources amongst service providers, hospital staff, family lawyers and generalist services etc.</a:t>
            </a:r>
          </a:p>
          <a:p>
            <a:pPr lvl="1"/>
            <a:r>
              <a:rPr lang="en-AU" dirty="0"/>
              <a:t>Shelters should have children services available.</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126</TotalTime>
  <Words>2110</Words>
  <Application>Microsoft Office PowerPoint</Application>
  <PresentationFormat>On-screen Show (4:3)</PresentationFormat>
  <Paragraphs>148</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Key themes  </vt:lpstr>
      <vt:lpstr>Key themes</vt:lpstr>
      <vt:lpstr>Key themes</vt:lpstr>
      <vt:lpstr>Key themes</vt:lpstr>
      <vt:lpstr>Key themes</vt:lpstr>
      <vt:lpstr>Key themes</vt:lpstr>
      <vt:lpstr>Key themes</vt:lpstr>
      <vt:lpstr>Big Shifts  What are the big shifts we want to see in this space?</vt:lpstr>
      <vt:lpstr>Big shifts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PATTERSON, Alex</cp:lastModifiedBy>
  <cp:revision>11</cp:revision>
  <dcterms:modified xsi:type="dcterms:W3CDTF">2018-09-28T01:04:46Z</dcterms:modified>
</cp:coreProperties>
</file>