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68" r:id="rId3"/>
    <p:sldId id="269" r:id="rId4"/>
    <p:sldId id="271" r:id="rId5"/>
    <p:sldId id="260" r:id="rId6"/>
    <p:sldId id="261" r:id="rId7"/>
    <p:sldId id="262" r:id="rId8"/>
    <p:sldId id="263" r:id="rId9"/>
    <p:sldId id="266" r:id="rId10"/>
    <p:sldId id="264" r:id="rId11"/>
    <p:sldId id="265" r:id="rId12"/>
    <p:sldId id="267" r:id="rId13"/>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9525" cap="flat">
              <a:solidFill>
                <a:srgbClr val="255C36"/>
              </a:solidFill>
              <a:prstDash val="solid"/>
              <a:round/>
            </a:ln>
          </a:left>
          <a:right>
            <a:ln w="9525" cap="flat">
              <a:solidFill>
                <a:srgbClr val="255C36"/>
              </a:solidFill>
              <a:prstDash val="solid"/>
              <a:round/>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chemeClr val="accent5"/>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no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9525" cap="flat">
              <a:solidFill>
                <a:srgbClr val="255C36"/>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solidFill>
            <a:schemeClr val="accent5"/>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5" name="Shape 195"/>
          <p:cNvSpPr>
            <a:spLocks noGrp="1" noRot="1" noChangeAspect="1"/>
          </p:cNvSpPr>
          <p:nvPr>
            <p:ph type="sldImg"/>
          </p:nvPr>
        </p:nvSpPr>
        <p:spPr>
          <a:xfrm>
            <a:off x="1143000" y="685800"/>
            <a:ext cx="4572000" cy="3429000"/>
          </a:xfrm>
          <a:prstGeom prst="rect">
            <a:avLst/>
          </a:prstGeom>
        </p:spPr>
        <p:txBody>
          <a:bodyPr/>
          <a:lstStyle/>
          <a:p>
            <a:endParaRPr/>
          </a:p>
        </p:txBody>
      </p:sp>
      <p:sp>
        <p:nvSpPr>
          <p:cNvPr id="196" name="Shape 19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9C7EC2B2-5C44-4F4B-A64F-9AF233870847}"/>
              </a:ext>
            </a:extLst>
          </p:cNvPr>
          <p:cNvSpPr txBox="1">
            <a:spLocks noGrp="1"/>
          </p:cNvSpPr>
          <p:nvPr>
            <p:ph type="body" sz="half" idx="10"/>
          </p:nvPr>
        </p:nvSpPr>
        <p:spPr>
          <a:xfrm>
            <a:off x="4768014"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plan4womenssafety.dss.gov.au/the-national-plan/the-fourth-action-plan-2019-2022/" TargetMode="External"/><Relationship Id="rId2" Type="http://schemas.openxmlformats.org/officeDocument/2006/relationships/hyperlink" Target="mailto:FourthActionPlan@dss.gov.au" TargetMode="External"/><Relationship Id="rId1" Type="http://schemas.openxmlformats.org/officeDocument/2006/relationships/slideLayout" Target="../slideLayouts/slideLayout5.xml"/><Relationship Id="rId5" Type="http://schemas.openxmlformats.org/officeDocument/2006/relationships/hyperlink" Target="https://www.itsanhonour.gov.au/coat-arms/index.cfm" TargetMode="External"/><Relationship Id="rId4" Type="http://schemas.openxmlformats.org/officeDocument/2006/relationships/hyperlink" Target="https://creativecommons.org/licenses/by/4.0/legalcod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itle 1"/>
          <p:cNvSpPr txBox="1"/>
          <p:nvPr/>
        </p:nvSpPr>
        <p:spPr>
          <a:xfrm>
            <a:off x="467543" y="3356991"/>
            <a:ext cx="6120002" cy="114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Brisbane Consultation Summary</a:t>
            </a:r>
          </a:p>
        </p:txBody>
      </p:sp>
      <p:sp>
        <p:nvSpPr>
          <p:cNvPr id="199" name="Subtitle 2"/>
          <p:cNvSpPr txBox="1"/>
          <p:nvPr/>
        </p:nvSpPr>
        <p:spPr>
          <a:xfrm>
            <a:off x="467543" y="4490380"/>
            <a:ext cx="6120002"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- 17 August 2018</a:t>
            </a:r>
          </a:p>
        </p:txBody>
      </p:sp>
      <p:sp>
        <p:nvSpPr>
          <p:cNvPr id="4" name="Rectangle 3">
            <a:extLst>
              <a:ext uri="{FF2B5EF4-FFF2-40B4-BE49-F238E27FC236}">
                <a16:creationId xmlns:a16="http://schemas.microsoft.com/office/drawing/2014/main" id="{588BE207-0FEB-4121-ABDC-5EB27A73740F}"/>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CC57FBCC-EBA7-4490-BE29-BBC4DF42626D}"/>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D44139C2-874D-4CB9-BCEA-3EE8D6D80632}"/>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D824FBAD-C3B7-4A02-B6EA-3B5F1EA1B12B}"/>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4D2C76AB-B7B2-43C9-A2FD-E807B083779A}"/>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E5CB9A9F-B3EE-423B-B5C1-26FCB63C3867}"/>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4CCF650E-0E0F-4BA0-81C0-26815C0AF212}"/>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05E0ACA0-9503-4CC6-8D65-280CE02BAC83}"/>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5B32C105-FDC5-4016-9D54-B853548EAC7F}"/>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F6AA445E-F058-492D-A67D-95ED1FC9593E}"/>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BB9CE942-DA88-4002-A93B-A4B6D386441E}"/>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509FCCC6-9403-4C41-B6EF-921416100EF1}"/>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43B44F41-D2F3-4186-B4E4-6E17BE67DDD5}"/>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41B46AA3-A38F-48E7-95AA-7E0E8F87D261}"/>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88EA9A74-0665-4626-8A19-D6A9DE8514F5}"/>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A5BF0784-A6CD-445E-AF0C-BF30D973E178}"/>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C7398DC6-DFD9-4A55-9A29-D2198853A6C0}"/>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FB6780E8-A088-4F1D-A878-780A036F2244}"/>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B15697C2-E70F-450A-BDDC-E80F97597A68}"/>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itle 1"/>
          <p:cNvSpPr txBox="1">
            <a:spLocks noGrp="1"/>
          </p:cNvSpPr>
          <p:nvPr>
            <p:ph type="title"/>
          </p:nvPr>
        </p:nvSpPr>
        <p:spPr>
          <a:xfrm>
            <a:off x="579267" y="3987307"/>
            <a:ext cx="6120002" cy="2160000"/>
          </a:xfrm>
          <a:prstGeom prst="rect">
            <a:avLst/>
          </a:prstGeom>
        </p:spPr>
        <p:txBody>
          <a:bodyPr/>
          <a:lstStyle/>
          <a:p>
            <a:r>
              <a:t>Big shifts</a:t>
            </a:r>
            <a:br/>
            <a:r>
              <a:t/>
            </a:r>
            <a:br/>
            <a:r>
              <a:rPr sz="2000"/>
              <a:t>What are the big shifts we want to see in this space?</a:t>
            </a:r>
          </a:p>
        </p:txBody>
      </p:sp>
      <p:sp>
        <p:nvSpPr>
          <p:cNvPr id="242"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45"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Big shifts</a:t>
            </a:r>
          </a:p>
        </p:txBody>
      </p:sp>
      <p:sp>
        <p:nvSpPr>
          <p:cNvPr id="246" name="Slide Number Placeholder 4"/>
          <p:cNvSpPr txBox="1">
            <a:spLocks noGrp="1"/>
          </p:cNvSpPr>
          <p:nvPr>
            <p:ph type="sldNum" sz="quarter" idx="2"/>
          </p:nvPr>
        </p:nvSpPr>
        <p:spPr>
          <a:xfrm>
            <a:off x="8594521" y="6541661"/>
            <a:ext cx="131968"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graphicFrame>
        <p:nvGraphicFramePr>
          <p:cNvPr id="247" name="Content Placeholder 11"/>
          <p:cNvGraphicFramePr/>
          <p:nvPr>
            <p:extLst>
              <p:ext uri="{D42A27DB-BD31-4B8C-83A1-F6EECF244321}">
                <p14:modId xmlns:p14="http://schemas.microsoft.com/office/powerpoint/2010/main" val="2768476872"/>
              </p:ext>
            </p:extLst>
          </p:nvPr>
        </p:nvGraphicFramePr>
        <p:xfrm>
          <a:off x="585787" y="1125536"/>
          <a:ext cx="8140700" cy="4392984"/>
        </p:xfrm>
        <a:graphic>
          <a:graphicData uri="http://schemas.openxmlformats.org/drawingml/2006/table">
            <a:tbl>
              <a:tblPr firstRow="1">
                <a:tableStyleId>{4C3C2611-4C71-4FC5-86AE-919BDF0F9419}</a:tableStyleId>
              </a:tblPr>
              <a:tblGrid>
                <a:gridCol w="3878637">
                  <a:extLst>
                    <a:ext uri="{9D8B030D-6E8A-4147-A177-3AD203B41FA5}">
                      <a16:colId xmlns:a16="http://schemas.microsoft.com/office/drawing/2014/main" val="20000"/>
                    </a:ext>
                  </a:extLst>
                </a:gridCol>
                <a:gridCol w="4262063">
                  <a:extLst>
                    <a:ext uri="{9D8B030D-6E8A-4147-A177-3AD203B41FA5}">
                      <a16:colId xmlns:a16="http://schemas.microsoft.com/office/drawing/2014/main" val="20001"/>
                    </a:ext>
                  </a:extLst>
                </a:gridCol>
              </a:tblGrid>
              <a:tr h="272958">
                <a:tc>
                  <a:txBody>
                    <a:bodyPr/>
                    <a:lstStyle/>
                    <a:p>
                      <a:pPr algn="l">
                        <a:defRPr sz="1800" b="0">
                          <a:solidFill>
                            <a:srgbClr val="000000"/>
                          </a:solidFill>
                        </a:defRPr>
                      </a:pPr>
                      <a:r>
                        <a:rPr sz="1100" b="1">
                          <a:solidFill>
                            <a:srgbClr val="FFFFFF"/>
                          </a:solidFill>
                          <a:sym typeface="Arial"/>
                        </a:rPr>
                        <a:t>FROM</a:t>
                      </a:r>
                    </a:p>
                  </a:txBody>
                  <a:tcPr marL="45720" marR="45720" horzOverflow="overflow">
                    <a:lnL w="6350">
                      <a:solidFill>
                        <a:schemeClr val="accent5"/>
                      </a:solidFill>
                    </a:lnL>
                    <a:lnR w="12700">
                      <a:miter lim="400000"/>
                    </a:lnR>
                    <a:lnT w="6350">
                      <a:solidFill>
                        <a:schemeClr val="accent5"/>
                      </a:solidFill>
                    </a:lnT>
                    <a:lnB w="6350">
                      <a:solidFill>
                        <a:schemeClr val="accent5"/>
                      </a:solidFill>
                    </a:lnB>
                    <a:solidFill>
                      <a:schemeClr val="accent5"/>
                    </a:solidFill>
                  </a:tcPr>
                </a:tc>
                <a:tc>
                  <a:txBody>
                    <a:bodyPr/>
                    <a:lstStyle/>
                    <a:p>
                      <a:pPr algn="l">
                        <a:defRPr sz="1800" b="0">
                          <a:solidFill>
                            <a:srgbClr val="000000"/>
                          </a:solidFill>
                        </a:defRPr>
                      </a:pPr>
                      <a:r>
                        <a:rPr sz="1100" b="1">
                          <a:solidFill>
                            <a:srgbClr val="FFFFFF"/>
                          </a:solidFill>
                          <a:sym typeface="Arial"/>
                        </a:rPr>
                        <a:t>TO</a:t>
                      </a:r>
                    </a:p>
                  </a:txBody>
                  <a:tcPr marL="45720" marR="45720" horzOverflow="overflow">
                    <a:lnL w="12700">
                      <a:miter lim="400000"/>
                    </a:lnL>
                    <a:lnR w="6350">
                      <a:solidFill>
                        <a:schemeClr val="accent5"/>
                      </a:solidFill>
                    </a:lnR>
                    <a:lnT w="6350">
                      <a:solidFill>
                        <a:schemeClr val="accent5"/>
                      </a:solidFill>
                    </a:lnT>
                    <a:lnB w="6350">
                      <a:solidFill>
                        <a:schemeClr val="accent5"/>
                      </a:solidFill>
                    </a:lnB>
                    <a:solidFill>
                      <a:schemeClr val="accent5"/>
                    </a:solidFill>
                  </a:tcPr>
                </a:tc>
                <a:extLst>
                  <a:ext uri="{0D108BD9-81ED-4DB2-BD59-A6C34878D82A}">
                    <a16:rowId xmlns:a16="http://schemas.microsoft.com/office/drawing/2014/main" val="10000"/>
                  </a:ext>
                </a:extLst>
              </a:tr>
              <a:tr h="342417">
                <a:tc>
                  <a:txBody>
                    <a:bodyPr/>
                    <a:lstStyle/>
                    <a:p>
                      <a:pPr algn="l">
                        <a:defRPr sz="1800"/>
                      </a:pPr>
                      <a:r>
                        <a:rPr sz="1000" dirty="0">
                          <a:sym typeface="Arial"/>
                        </a:rPr>
                        <a:t>Expectation of women to make life changes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Perpetrators are held accountable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1"/>
                  </a:ext>
                </a:extLst>
              </a:tr>
              <a:tr h="342417">
                <a:tc>
                  <a:txBody>
                    <a:bodyPr/>
                    <a:lstStyle/>
                    <a:p>
                      <a:pPr algn="l">
                        <a:defRPr sz="1800"/>
                      </a:pPr>
                      <a:r>
                        <a:rPr sz="1000" dirty="0">
                          <a:sym typeface="Arial"/>
                        </a:rPr>
                        <a:t>Incident-based domestic violence policing</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smtClean="0">
                          <a:sym typeface="Arial"/>
                        </a:rPr>
                        <a:t>Pattern-based </a:t>
                      </a:r>
                      <a:r>
                        <a:rPr sz="1000" dirty="0">
                          <a:sym typeface="Arial"/>
                        </a:rPr>
                        <a:t>domestic violence policing</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2"/>
                  </a:ext>
                </a:extLst>
              </a:tr>
              <a:tr h="342417">
                <a:tc>
                  <a:txBody>
                    <a:bodyPr/>
                    <a:lstStyle/>
                    <a:p>
                      <a:pPr algn="l">
                        <a:defRPr sz="1800"/>
                      </a:pPr>
                      <a:r>
                        <a:rPr sz="1000" dirty="0">
                          <a:sym typeface="Arial"/>
                        </a:rPr>
                        <a:t>Patriarchal society</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Gender equality</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3"/>
                  </a:ext>
                </a:extLst>
              </a:tr>
              <a:tr h="556428">
                <a:tc>
                  <a:txBody>
                    <a:bodyPr/>
                    <a:lstStyle/>
                    <a:p>
                      <a:pPr algn="l">
                        <a:defRPr sz="1800"/>
                      </a:pPr>
                      <a:r>
                        <a:rPr sz="1000" dirty="0">
                          <a:sym typeface="Arial"/>
                        </a:rPr>
                        <a:t>Inconsistent responses responding to Domestic Violence Orders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Confidence in a consistent response by police and magistrates regarding Domestic Violence Orders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4"/>
                  </a:ext>
                </a:extLst>
              </a:tr>
              <a:tr h="342417">
                <a:tc>
                  <a:txBody>
                    <a:bodyPr/>
                    <a:lstStyle/>
                    <a:p>
                      <a:pPr algn="l">
                        <a:defRPr sz="1800"/>
                      </a:pPr>
                      <a:r>
                        <a:rPr sz="1000" dirty="0">
                          <a:sym typeface="Arial"/>
                        </a:rPr>
                        <a:t>Disjointed, repeated stories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Collaboration through trauma-informed, </a:t>
                      </a:r>
                      <a:r>
                        <a:rPr sz="1000" dirty="0" err="1">
                          <a:sym typeface="Arial"/>
                        </a:rPr>
                        <a:t>co-ordinated</a:t>
                      </a:r>
                      <a:r>
                        <a:rPr sz="1000" dirty="0">
                          <a:sym typeface="Arial"/>
                        </a:rPr>
                        <a:t> case management</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5"/>
                  </a:ext>
                </a:extLst>
              </a:tr>
              <a:tr h="342417">
                <a:tc>
                  <a:txBody>
                    <a:bodyPr/>
                    <a:lstStyle/>
                    <a:p>
                      <a:pPr algn="l">
                        <a:defRPr sz="1800"/>
                      </a:pPr>
                      <a:r>
                        <a:rPr sz="1000" dirty="0">
                          <a:sym typeface="Arial"/>
                        </a:rPr>
                        <a:t>Barriers to housing</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Long-term appropriate, affordable housing choices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6"/>
                  </a:ext>
                </a:extLst>
              </a:tr>
              <a:tr h="342417">
                <a:tc>
                  <a:txBody>
                    <a:bodyPr/>
                    <a:lstStyle/>
                    <a:p>
                      <a:pPr algn="l">
                        <a:defRPr sz="1800"/>
                      </a:pPr>
                      <a:r>
                        <a:rPr sz="1000" dirty="0">
                          <a:sym typeface="Arial"/>
                        </a:rPr>
                        <a:t>No federal law</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Federal domestic and family violence/violence against women law</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7"/>
                  </a:ext>
                </a:extLst>
              </a:tr>
              <a:tr h="556428">
                <a:tc>
                  <a:txBody>
                    <a:bodyPr/>
                    <a:lstStyle/>
                    <a:p>
                      <a:pPr algn="l">
                        <a:defRPr sz="1800"/>
                      </a:pPr>
                      <a:r>
                        <a:rPr sz="1000">
                          <a:sym typeface="Arial"/>
                        </a:rPr>
                        <a:t>No mandatory domestic and family violence training for key professionals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Mandatory, benchmarking national training standards for key professionals (e.g. family report writers, judiciary, lawyers)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8"/>
                  </a:ext>
                </a:extLst>
              </a:tr>
              <a:tr h="556428">
                <a:tc>
                  <a:txBody>
                    <a:bodyPr/>
                    <a:lstStyle/>
                    <a:p>
                      <a:pPr algn="l">
                        <a:defRPr sz="1800"/>
                      </a:pPr>
                      <a:r>
                        <a:rPr sz="1000">
                          <a:sym typeface="Arial"/>
                        </a:rPr>
                        <a:t>No national judicial training college for domestic violence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National, funded judicial training college for domestic violence co-taught by magistrates, domestic violence experts and trainers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9"/>
                  </a:ext>
                </a:extLst>
              </a:tr>
              <a:tr h="342417">
                <a:tc>
                  <a:txBody>
                    <a:bodyPr/>
                    <a:lstStyle/>
                    <a:p>
                      <a:pPr algn="l">
                        <a:defRPr sz="1800"/>
                      </a:pPr>
                      <a:r>
                        <a:rPr sz="1000">
                          <a:sym typeface="Arial"/>
                        </a:rPr>
                        <a:t>No national domestic violence research agenda</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Domestic violence informed evidence-based practice with research and data</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0"/>
                  </a:ext>
                </a:extLst>
              </a:tr>
            </a:tbl>
          </a:graphicData>
        </a:graphic>
      </p:graphicFrame>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45"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Big shifts</a:t>
            </a:r>
          </a:p>
        </p:txBody>
      </p:sp>
      <p:sp>
        <p:nvSpPr>
          <p:cNvPr id="246" name="Slide Number Placeholder 4"/>
          <p:cNvSpPr txBox="1">
            <a:spLocks noGrp="1"/>
          </p:cNvSpPr>
          <p:nvPr>
            <p:ph type="sldNum" sz="quarter" idx="2"/>
          </p:nvPr>
        </p:nvSpPr>
        <p:spPr>
          <a:xfrm>
            <a:off x="8594521" y="6541661"/>
            <a:ext cx="131968"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graphicFrame>
        <p:nvGraphicFramePr>
          <p:cNvPr id="247" name="Content Placeholder 11"/>
          <p:cNvGraphicFramePr/>
          <p:nvPr>
            <p:extLst>
              <p:ext uri="{D42A27DB-BD31-4B8C-83A1-F6EECF244321}">
                <p14:modId xmlns:p14="http://schemas.microsoft.com/office/powerpoint/2010/main" val="152835226"/>
              </p:ext>
            </p:extLst>
          </p:nvPr>
        </p:nvGraphicFramePr>
        <p:xfrm>
          <a:off x="585787" y="1125536"/>
          <a:ext cx="8140700" cy="3494142"/>
        </p:xfrm>
        <a:graphic>
          <a:graphicData uri="http://schemas.openxmlformats.org/drawingml/2006/table">
            <a:tbl>
              <a:tblPr firstRow="1">
                <a:tableStyleId>{4C3C2611-4C71-4FC5-86AE-919BDF0F9419}</a:tableStyleId>
              </a:tblPr>
              <a:tblGrid>
                <a:gridCol w="3878637">
                  <a:extLst>
                    <a:ext uri="{9D8B030D-6E8A-4147-A177-3AD203B41FA5}">
                      <a16:colId xmlns:a16="http://schemas.microsoft.com/office/drawing/2014/main" val="20000"/>
                    </a:ext>
                  </a:extLst>
                </a:gridCol>
                <a:gridCol w="4262063">
                  <a:extLst>
                    <a:ext uri="{9D8B030D-6E8A-4147-A177-3AD203B41FA5}">
                      <a16:colId xmlns:a16="http://schemas.microsoft.com/office/drawing/2014/main" val="20001"/>
                    </a:ext>
                  </a:extLst>
                </a:gridCol>
              </a:tblGrid>
              <a:tr h="272958">
                <a:tc>
                  <a:txBody>
                    <a:bodyPr/>
                    <a:lstStyle/>
                    <a:p>
                      <a:pPr algn="l">
                        <a:defRPr sz="1800" b="0">
                          <a:solidFill>
                            <a:srgbClr val="000000"/>
                          </a:solidFill>
                        </a:defRPr>
                      </a:pPr>
                      <a:r>
                        <a:rPr sz="1100" b="1">
                          <a:solidFill>
                            <a:srgbClr val="FFFFFF"/>
                          </a:solidFill>
                          <a:sym typeface="Arial"/>
                        </a:rPr>
                        <a:t>FROM</a:t>
                      </a:r>
                    </a:p>
                  </a:txBody>
                  <a:tcPr marL="45720" marR="45720" horzOverflow="overflow">
                    <a:lnL w="6350">
                      <a:solidFill>
                        <a:schemeClr val="accent5"/>
                      </a:solidFill>
                    </a:lnL>
                    <a:lnR w="12700">
                      <a:miter lim="400000"/>
                    </a:lnR>
                    <a:lnT w="6350">
                      <a:solidFill>
                        <a:schemeClr val="accent5"/>
                      </a:solidFill>
                    </a:lnT>
                    <a:lnB w="6350" cap="flat" cmpd="sng" algn="ctr">
                      <a:solidFill>
                        <a:schemeClr val="accent5"/>
                      </a:solidFill>
                      <a:prstDash val="solid"/>
                      <a:round/>
                      <a:headEnd type="none" w="med" len="med"/>
                      <a:tailEnd type="none" w="med" len="med"/>
                    </a:lnB>
                    <a:solidFill>
                      <a:schemeClr val="accent5"/>
                    </a:solidFill>
                  </a:tcPr>
                </a:tc>
                <a:tc>
                  <a:txBody>
                    <a:bodyPr/>
                    <a:lstStyle/>
                    <a:p>
                      <a:pPr algn="l">
                        <a:defRPr sz="1800" b="0">
                          <a:solidFill>
                            <a:srgbClr val="000000"/>
                          </a:solidFill>
                        </a:defRPr>
                      </a:pPr>
                      <a:r>
                        <a:rPr sz="1100" b="1">
                          <a:solidFill>
                            <a:srgbClr val="FFFFFF"/>
                          </a:solidFill>
                          <a:sym typeface="Arial"/>
                        </a:rPr>
                        <a:t>TO</a:t>
                      </a:r>
                    </a:p>
                  </a:txBody>
                  <a:tcPr marL="45720" marR="45720" horzOverflow="overflow">
                    <a:lnL w="12700">
                      <a:miter lim="400000"/>
                    </a:lnL>
                    <a:lnR w="6350">
                      <a:solidFill>
                        <a:schemeClr val="accent5"/>
                      </a:solidFill>
                    </a:lnR>
                    <a:lnT w="6350">
                      <a:solidFill>
                        <a:schemeClr val="accent5"/>
                      </a:solidFill>
                    </a:lnT>
                    <a:lnB w="6350" cap="flat" cmpd="sng" algn="ctr">
                      <a:solidFill>
                        <a:schemeClr val="accent5"/>
                      </a:solidFill>
                      <a:prstDash val="solid"/>
                      <a:round/>
                      <a:headEnd type="none" w="med" len="med"/>
                      <a:tailEnd type="none" w="med" len="med"/>
                    </a:lnB>
                    <a:solidFill>
                      <a:schemeClr val="accent5"/>
                    </a:solidFill>
                  </a:tcPr>
                </a:tc>
                <a:extLst>
                  <a:ext uri="{0D108BD9-81ED-4DB2-BD59-A6C34878D82A}">
                    <a16:rowId xmlns:a16="http://schemas.microsoft.com/office/drawing/2014/main" val="10000"/>
                  </a:ext>
                </a:extLst>
              </a:tr>
              <a:tr h="402648">
                <a:tc>
                  <a:txBody>
                    <a:bodyPr/>
                    <a:lstStyle/>
                    <a:p>
                      <a:pPr algn="l">
                        <a:defRPr sz="1800"/>
                      </a:pPr>
                      <a:r>
                        <a:rPr sz="1000" dirty="0">
                          <a:sym typeface="Arial"/>
                        </a:rPr>
                        <a:t>No police training on primary aggressor</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Repeated national primary aggression training for police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1"/>
                  </a:ext>
                </a:extLst>
              </a:tr>
              <a:tr h="402648">
                <a:tc>
                  <a:txBody>
                    <a:bodyPr/>
                    <a:lstStyle/>
                    <a:p>
                      <a:pPr algn="l">
                        <a:defRPr sz="1800"/>
                      </a:pPr>
                      <a:r>
                        <a:rPr sz="1000" dirty="0">
                          <a:sym typeface="Arial"/>
                        </a:rPr>
                        <a:t>Victim servicing</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Victim thriving</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2"/>
                  </a:ext>
                </a:extLst>
              </a:tr>
              <a:tr h="402648">
                <a:tc>
                  <a:txBody>
                    <a:bodyPr/>
                    <a:lstStyle/>
                    <a:p>
                      <a:pPr algn="l">
                        <a:defRPr sz="1000">
                          <a:sym typeface="Arial"/>
                        </a:defRPr>
                      </a:pPr>
                      <a:r>
                        <a:rPr dirty="0"/>
                        <a:t>Consulting </a:t>
                      </a:r>
                      <a:r>
                        <a:rPr i="1" dirty="0"/>
                        <a:t>about</a:t>
                      </a:r>
                      <a:r>
                        <a:rPr dirty="0"/>
                        <a:t> young people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000">
                          <a:sym typeface="Arial"/>
                        </a:defRPr>
                      </a:pPr>
                      <a:r>
                        <a:t>Working </a:t>
                      </a:r>
                      <a:r>
                        <a:rPr i="1"/>
                        <a:t>with</a:t>
                      </a:r>
                      <a:r>
                        <a:t> young people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3"/>
                  </a:ext>
                </a:extLst>
              </a:tr>
              <a:tr h="402648">
                <a:tc>
                  <a:txBody>
                    <a:bodyPr/>
                    <a:lstStyle/>
                    <a:p>
                      <a:pPr algn="l">
                        <a:defRPr sz="1800"/>
                      </a:pPr>
                      <a:r>
                        <a:rPr sz="1000" dirty="0" err="1">
                          <a:sym typeface="Arial"/>
                        </a:rPr>
                        <a:t>Marginalisation</a:t>
                      </a:r>
                      <a:r>
                        <a:rPr sz="1000" dirty="0">
                          <a:sym typeface="Arial"/>
                        </a:rPr>
                        <a:t> of migrant and refugee women</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Support and response to women regardless of visa status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4"/>
                  </a:ext>
                </a:extLst>
              </a:tr>
              <a:tr h="402648">
                <a:tc>
                  <a:txBody>
                    <a:bodyPr/>
                    <a:lstStyle/>
                    <a:p>
                      <a:pPr algn="l">
                        <a:defRPr sz="1800"/>
                      </a:pPr>
                      <a:r>
                        <a:rPr sz="1000" dirty="0">
                          <a:sym typeface="Arial"/>
                        </a:rPr>
                        <a:t>Sexual violence not addressed separately from domestic and family violence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Understanding, resourcing &amp; </a:t>
                      </a:r>
                      <a:r>
                        <a:rPr sz="1000" dirty="0" err="1">
                          <a:sym typeface="Arial"/>
                        </a:rPr>
                        <a:t>prioritisation</a:t>
                      </a:r>
                      <a:r>
                        <a:rPr sz="1000" dirty="0">
                          <a:sym typeface="Arial"/>
                        </a:rPr>
                        <a:t> of sexual violence requiring different responses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5"/>
                  </a:ext>
                </a:extLst>
              </a:tr>
              <a:tr h="402648">
                <a:tc>
                  <a:txBody>
                    <a:bodyPr/>
                    <a:lstStyle/>
                    <a:p>
                      <a:pPr algn="l">
                        <a:defRPr sz="1800"/>
                      </a:pPr>
                      <a:r>
                        <a:rPr sz="1000">
                          <a:sym typeface="Arial"/>
                        </a:rPr>
                        <a:t>Misalignment of justice systems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Co-ordination across stakeholders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6"/>
                  </a:ext>
                </a:extLst>
              </a:tr>
              <a:tr h="402648">
                <a:tc>
                  <a:txBody>
                    <a:bodyPr/>
                    <a:lstStyle/>
                    <a:p>
                      <a:pPr algn="l">
                        <a:defRPr sz="1800"/>
                      </a:pPr>
                      <a:r>
                        <a:rPr sz="1000">
                          <a:sym typeface="Arial"/>
                        </a:rPr>
                        <a:t>One size fits all approach</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An approach that is fit for purpose with choice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7"/>
                  </a:ext>
                </a:extLst>
              </a:tr>
              <a:tr h="402648">
                <a:tc>
                  <a:txBody>
                    <a:bodyPr/>
                    <a:lstStyle/>
                    <a:p>
                      <a:pPr algn="l">
                        <a:defRPr sz="1800"/>
                      </a:pPr>
                      <a:r>
                        <a:rPr sz="1000" dirty="0">
                          <a:sym typeface="Arial"/>
                        </a:rPr>
                        <a:t>Discrimination against women with no income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Access for all</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82637994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84012915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dirty="0"/>
              <a:t>These notes relate to a consultation held by the Department of Social Services as part of the development of the Fourth Action Plan in Brisbane, Queensland. This session was facilitated by Sarah Forrester from </a:t>
            </a:r>
            <a:r>
              <a:rPr lang="en-AU" dirty="0" err="1"/>
              <a:t>ThinkPlace</a:t>
            </a:r>
            <a:r>
              <a:rPr lang="en-AU" dirty="0"/>
              <a:t>. </a:t>
            </a:r>
            <a:endParaRPr lang="en-AU" dirty="0" smtClean="0"/>
          </a:p>
          <a:p>
            <a:pPr>
              <a:defRPr sz="1000" b="0"/>
            </a:pPr>
            <a:r>
              <a:rPr dirty="0" smtClean="0"/>
              <a:t>The </a:t>
            </a:r>
            <a:r>
              <a:rPr dirty="0"/>
              <a:t>Department of Social Services thanks all participants of this discussion for their contributions as part of the development of the Fourth Action Plan. </a:t>
            </a:r>
            <a:endParaRPr lang="en-AU" dirty="0" smtClean="0"/>
          </a:p>
          <a:p>
            <a:pPr>
              <a:defRPr sz="1000" b="0"/>
            </a:pPr>
            <a:r>
              <a:rPr dirty="0" smtClean="0"/>
              <a:t>If </a:t>
            </a:r>
            <a:r>
              <a:rPr dirty="0"/>
              <a:t>you would like to provide any additional comments regarding this topic, please email </a:t>
            </a:r>
            <a:r>
              <a:rPr u="sng" dirty="0">
                <a:uFill>
                  <a:solidFill>
                    <a:srgbClr val="000000"/>
                  </a:solidFill>
                </a:uFill>
                <a:hlinkClick r:id="rId2"/>
              </a:rPr>
              <a:t>FourthActionPlan@dss.gov.au</a:t>
            </a:r>
            <a:r>
              <a:rPr dirty="0"/>
              <a:t>. </a:t>
            </a:r>
          </a:p>
          <a:p>
            <a:pPr>
              <a:defRPr sz="1000" b="0"/>
            </a:pPr>
            <a:r>
              <a:rPr dirty="0"/>
              <a:t>More information regarding the development of the Fourth Action Plan, including summaries of other consultations, are available online at </a:t>
            </a:r>
            <a:r>
              <a:rPr u="sng" dirty="0">
                <a:uFill>
                  <a:solidFill>
                    <a:srgbClr val="000000"/>
                  </a:solidFill>
                </a:uFill>
                <a:hlinkClick r:id="rId3"/>
              </a:rPr>
              <a:t>https://plan4womenssafety.dss.gov.au/the-national-plan/the-fourth-action-plan-2019-2022/</a:t>
            </a:r>
            <a:r>
              <a:rPr dirty="0"/>
              <a:t>. </a:t>
            </a:r>
            <a:endParaRPr lang="en-AU" dirty="0" smtClean="0"/>
          </a:p>
          <a:p>
            <a:pPr>
              <a:defRPr sz="1000" b="0"/>
            </a:pPr>
            <a:endParaRPr lang="en-AU" sz="1000" b="0" dirty="0" smtClean="0"/>
          </a:p>
          <a:p>
            <a:pPr>
              <a:defRPr sz="1000" b="0"/>
            </a:pPr>
            <a:r>
              <a:rPr lang="en-AU" sz="1000" b="0" dirty="0" smtClean="0"/>
              <a:t>The </a:t>
            </a:r>
            <a:r>
              <a:rPr lang="en-AU" sz="1000" b="0" dirty="0"/>
              <a:t>opinions, comments or analysis expressed in this document are those of the author or authors and do not necessarily represent the views of the Department or the Minister for Families and Social Services, and cannot be taken in any way as expressions of government policy. </a:t>
            </a:r>
          </a:p>
          <a:p>
            <a:pPr>
              <a:defRPr sz="1000" b="0"/>
            </a:pPr>
            <a:endParaRPr lang="en-AU" dirty="0" smtClean="0"/>
          </a:p>
          <a:p>
            <a:r>
              <a:rPr lang="en-AU" sz="1000" b="0" dirty="0"/>
              <a:t>Copyright notice — </a:t>
            </a:r>
            <a:r>
              <a:rPr lang="en-AU" sz="1000" b="0" dirty="0" smtClean="0"/>
              <a:t>2018</a:t>
            </a:r>
            <a:endParaRPr lang="en-AU" sz="1000" b="0" dirty="0"/>
          </a:p>
          <a:p>
            <a:r>
              <a:rPr lang="en-AU" sz="1000" b="0" dirty="0" smtClean="0"/>
              <a:t>This </a:t>
            </a:r>
            <a:r>
              <a:rPr lang="en-AU" sz="1000" b="0" dirty="0"/>
              <a:t>document </a:t>
            </a:r>
            <a:r>
              <a:rPr lang="en-AU" sz="1000" b="0" dirty="0" smtClean="0"/>
              <a:t>is </a:t>
            </a:r>
            <a:r>
              <a:rPr lang="en-AU" sz="1000" b="0" dirty="0"/>
              <a:t>licensed under the Creative Commons Attribution 4.0 International Licence </a:t>
            </a:r>
            <a:r>
              <a:rPr lang="en-AU" sz="1000" b="0" dirty="0" err="1"/>
              <a:t>Licence</a:t>
            </a:r>
            <a:r>
              <a:rPr lang="en-AU" sz="1000" b="0" dirty="0"/>
              <a:t> URL: </a:t>
            </a:r>
            <a:r>
              <a:rPr lang="en-AU" sz="1000" b="0" u="sng" dirty="0">
                <a:hlinkClick r:id="rId4"/>
              </a:rPr>
              <a:t>https://creativecommons.org/licenses/by/4.0/legalcode</a:t>
            </a:r>
            <a:r>
              <a:rPr lang="en-AU" sz="1000" b="0" dirty="0"/>
              <a:t> Please attribute: © Commonwealth of Australia (Department of Social Services) </a:t>
            </a:r>
            <a:r>
              <a:rPr lang="en-AU" sz="1000" b="0" dirty="0" smtClean="0"/>
              <a:t>2018 </a:t>
            </a:r>
            <a:r>
              <a:rPr lang="en-AU" sz="1000" b="0" dirty="0"/>
              <a:t>Notice identifying other material or rights in this publication: 1. Australian Commonwealth Coat of Arms — not Licensed under Creative Commons, see </a:t>
            </a:r>
            <a:r>
              <a:rPr lang="en-AU" sz="1000" b="0" u="sng" dirty="0">
                <a:hlinkClick r:id="rId5"/>
              </a:rPr>
              <a:t>https://www.itsanhonour.gov.au/coat-arms/index.cfm</a:t>
            </a:r>
            <a:r>
              <a:rPr lang="en-AU" sz="1000" b="0" dirty="0"/>
              <a:t> 2. Certain images and photographs (as marked) — not licensed under Creative Commons </a:t>
            </a:r>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250769061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a:t>
            </a:r>
            <a:r>
              <a:rPr lang="en-AU" sz="1000"/>
              <a:t>in </a:t>
            </a:r>
            <a:r>
              <a:rPr lang="en-AU" sz="1000" smtClean="0"/>
              <a:t>Brisbane, </a:t>
            </a:r>
            <a:r>
              <a:rPr lang="en-AU" sz="1000" dirty="0" smtClean="0"/>
              <a:t>Queensland. </a:t>
            </a:r>
            <a:r>
              <a:rPr lang="en-AU" sz="1000" dirty="0"/>
              <a:t>This session was facilitated by </a:t>
            </a:r>
            <a:r>
              <a:rPr lang="en-AU" sz="1000" dirty="0" err="1"/>
              <a:t>ThinkPlace</a:t>
            </a:r>
            <a:r>
              <a:rPr lang="en-AU" sz="1000" dirty="0"/>
              <a:t>. </a:t>
            </a:r>
          </a:p>
          <a:p>
            <a:pPr>
              <a:defRPr sz="1000" b="0"/>
            </a:pPr>
            <a:r>
              <a:rPr lang="en-AU" sz="1000"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extLst>
      <p:ext uri="{BB962C8B-B14F-4D97-AF65-F5344CB8AC3E}">
        <p14:creationId xmlns:p14="http://schemas.microsoft.com/office/powerpoint/2010/main" val="66614058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itle 1"/>
          <p:cNvSpPr txBox="1">
            <a:spLocks noGrp="1"/>
          </p:cNvSpPr>
          <p:nvPr>
            <p:ph type="title"/>
          </p:nvPr>
        </p:nvSpPr>
        <p:spPr>
          <a:xfrm>
            <a:off x="579267" y="3987307"/>
            <a:ext cx="6120002" cy="2160000"/>
          </a:xfrm>
          <a:prstGeom prst="rect">
            <a:avLst/>
          </a:prstGeom>
        </p:spPr>
        <p:txBody>
          <a:bodyPr/>
          <a:lstStyle/>
          <a:p>
            <a:r>
              <a:t>Key themes</a:t>
            </a:r>
            <a:br/>
            <a:r>
              <a:t/>
            </a:r>
            <a:br/>
            <a:endParaRPr/>
          </a:p>
        </p:txBody>
      </p:sp>
      <p:sp>
        <p:nvSpPr>
          <p:cNvPr id="221"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24" name="Title 1"/>
          <p:cNvSpPr txBox="1">
            <a:spLocks noGrp="1"/>
          </p:cNvSpPr>
          <p:nvPr>
            <p:ph type="title"/>
          </p:nvPr>
        </p:nvSpPr>
        <p:spPr/>
        <p:txBody>
          <a:bodyPr/>
          <a:lstStyle>
            <a:lvl1pPr defTabSz="886968">
              <a:defRPr sz="2328"/>
            </a:lvl1pPr>
          </a:lstStyle>
          <a:p>
            <a:r>
              <a:rPr lang="en-AU"/>
              <a:t>Key themes</a:t>
            </a:r>
          </a:p>
        </p:txBody>
      </p:sp>
      <p:sp>
        <p:nvSpPr>
          <p:cNvPr id="225" name="Content Placeholder 2"/>
          <p:cNvSpPr txBox="1">
            <a:spLocks noGrp="1"/>
          </p:cNvSpPr>
          <p:nvPr>
            <p:ph type="body" sz="half" idx="1"/>
          </p:nvPr>
        </p:nvSpPr>
        <p:spPr/>
        <p:txBody>
          <a:bodyPr/>
          <a:lstStyle/>
          <a:p>
            <a:r>
              <a:rPr lang="en-AU" dirty="0"/>
              <a:t>Community education</a:t>
            </a:r>
          </a:p>
          <a:p>
            <a:pPr lvl="1"/>
            <a:r>
              <a:rPr lang="en-AU" dirty="0"/>
              <a:t>High profile people, journalists, brands and online communities should be engaged to increase awareness around domestic, family and sexual violence.</a:t>
            </a:r>
          </a:p>
          <a:p>
            <a:pPr lvl="1"/>
            <a:r>
              <a:rPr lang="en-AU" dirty="0"/>
              <a:t>Domestic violence awareness and prevention needs to be incorporated into university courses, especially media education courses to ensure accountability to media guidelines.</a:t>
            </a:r>
          </a:p>
          <a:p>
            <a:pPr lvl="1"/>
            <a:r>
              <a:rPr lang="en-AU" dirty="0"/>
              <a:t>The “drink </a:t>
            </a:r>
            <a:r>
              <a:rPr lang="en-AU" dirty="0" smtClean="0"/>
              <a:t>responsibly</a:t>
            </a:r>
            <a:r>
              <a:rPr lang="en-AU" dirty="0"/>
              <a:t>” campaign needs to specify </a:t>
            </a:r>
            <a:r>
              <a:rPr lang="en-AU" dirty="0" smtClean="0"/>
              <a:t>that </a:t>
            </a:r>
            <a:r>
              <a:rPr lang="en-AU" dirty="0"/>
              <a:t>alcohol drinkers are </a:t>
            </a:r>
            <a:r>
              <a:rPr lang="en-AU" dirty="0" smtClean="0"/>
              <a:t>responsible </a:t>
            </a:r>
            <a:r>
              <a:rPr lang="en-AU" dirty="0"/>
              <a:t>for the violence they commit when they are under the influence.</a:t>
            </a:r>
          </a:p>
          <a:p>
            <a:pPr marL="266700" lvl="1" indent="0">
              <a:buNone/>
            </a:pPr>
            <a:endParaRPr lang="en-AU" dirty="0"/>
          </a:p>
          <a:p>
            <a:r>
              <a:rPr lang="en-AU" dirty="0"/>
              <a:t>Reducing sexual violence</a:t>
            </a:r>
          </a:p>
          <a:p>
            <a:pPr lvl="1"/>
            <a:r>
              <a:rPr lang="en-AU" dirty="0"/>
              <a:t>There is a national conversation due to a number of high profile cases.</a:t>
            </a:r>
          </a:p>
          <a:p>
            <a:pPr lvl="1"/>
            <a:r>
              <a:rPr lang="en-AU" dirty="0"/>
              <a:t>The lack of specialisation and responses mean women are not getting the right level of support.</a:t>
            </a:r>
          </a:p>
          <a:p>
            <a:pPr lvl="1"/>
            <a:r>
              <a:rPr lang="en-AU" dirty="0"/>
              <a:t>Respectful </a:t>
            </a:r>
            <a:r>
              <a:rPr lang="en-AU" dirty="0" smtClean="0"/>
              <a:t>Relationships </a:t>
            </a:r>
            <a:r>
              <a:rPr lang="en-AU" dirty="0"/>
              <a:t>needs to be incorporated in mandatory sexual education that address pornography, healthy relationships, consent and respect in schools, universities and communities.</a:t>
            </a:r>
          </a:p>
          <a:p>
            <a:pPr lvl="1"/>
            <a:r>
              <a:rPr lang="en-AU" dirty="0"/>
              <a:t>Automated responses on phone line services do not give victims the support they need. We should focus on satisfaction of </a:t>
            </a:r>
            <a:r>
              <a:rPr lang="en-AU" dirty="0" smtClean="0"/>
              <a:t>victims </a:t>
            </a:r>
            <a:r>
              <a:rPr lang="en-AU" dirty="0"/>
              <a:t>within the engagement.</a:t>
            </a:r>
          </a:p>
        </p:txBody>
      </p:sp>
      <p:sp>
        <p:nvSpPr>
          <p:cNvPr id="226"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
        <p:nvSpPr>
          <p:cNvPr id="8" name="Text Placeholder 7">
            <a:extLst>
              <a:ext uri="{FF2B5EF4-FFF2-40B4-BE49-F238E27FC236}">
                <a16:creationId xmlns:a16="http://schemas.microsoft.com/office/drawing/2014/main" id="{42769A72-7F53-44C3-A707-7704BA6A5B23}"/>
              </a:ext>
            </a:extLst>
          </p:cNvPr>
          <p:cNvSpPr>
            <a:spLocks noGrp="1"/>
          </p:cNvSpPr>
          <p:nvPr>
            <p:ph type="body" sz="half" idx="10"/>
          </p:nvPr>
        </p:nvSpPr>
        <p:spPr/>
        <p:txBody>
          <a:bodyPr/>
          <a:lstStyle/>
          <a:p>
            <a:pPr>
              <a:defRPr sz="1200" b="1"/>
            </a:pPr>
            <a:r>
              <a:rPr lang="en-AU" dirty="0"/>
              <a:t>Support for Indigenous communities</a:t>
            </a:r>
          </a:p>
          <a:p>
            <a:pPr marL="541337" lvl="1" indent="-274638">
              <a:spcBef>
                <a:spcPts val="300"/>
              </a:spcBef>
              <a:buFont typeface="Arial"/>
              <a:buChar char="•"/>
              <a:defRPr sz="1000"/>
            </a:pPr>
            <a:r>
              <a:rPr lang="en-AU" dirty="0"/>
              <a:t>There should be greater consultation with Elders and leaders in Indigenous communities.</a:t>
            </a:r>
          </a:p>
          <a:p>
            <a:pPr marL="541337" lvl="1" indent="-274638">
              <a:spcBef>
                <a:spcPts val="300"/>
              </a:spcBef>
              <a:buFont typeface="Arial"/>
              <a:buChar char="•"/>
              <a:defRPr sz="1000"/>
            </a:pPr>
            <a:r>
              <a:rPr lang="en-AU" dirty="0"/>
              <a:t>Every community is different. Trauma-informed programs need to link with the story of the community.</a:t>
            </a:r>
          </a:p>
          <a:p>
            <a:pPr marL="541337" lvl="1" indent="-274638">
              <a:spcBef>
                <a:spcPts val="300"/>
              </a:spcBef>
              <a:buFont typeface="Arial"/>
              <a:buChar char="•"/>
              <a:defRPr sz="1000"/>
            </a:pPr>
            <a:r>
              <a:rPr lang="en-AU" dirty="0"/>
              <a:t>Conversations and education around consent should begin earlier, with age-appropriate messaging (i.e. kindergarten age).</a:t>
            </a:r>
          </a:p>
          <a:p>
            <a:pPr marL="541337" lvl="1" indent="-274638">
              <a:spcBef>
                <a:spcPts val="300"/>
              </a:spcBef>
              <a:buFont typeface="Arial"/>
              <a:buChar char="•"/>
              <a:defRPr sz="1000"/>
            </a:pPr>
            <a:r>
              <a:rPr lang="en-AU" dirty="0"/>
              <a:t>Teachers, medical staff and all service providers in the community should be more aware of domestic violence and how to respond to it.</a:t>
            </a:r>
          </a:p>
          <a:p>
            <a:pPr marL="266699" lvl="1" indent="0">
              <a:spcBef>
                <a:spcPts val="300"/>
              </a:spcBef>
              <a:buNone/>
              <a:defRPr sz="1000"/>
            </a:pPr>
            <a:endParaRPr lang="en-AU" dirty="0"/>
          </a:p>
          <a:p>
            <a:pPr>
              <a:defRPr sz="1200" b="1"/>
            </a:pPr>
            <a:r>
              <a:rPr lang="en-AU" dirty="0"/>
              <a:t>Support for CALD communities</a:t>
            </a:r>
          </a:p>
          <a:p>
            <a:pPr marL="541337" lvl="1" indent="-274638">
              <a:spcBef>
                <a:spcPts val="300"/>
              </a:spcBef>
              <a:buFont typeface="Arial"/>
              <a:buChar char="•"/>
              <a:defRPr sz="1000"/>
            </a:pPr>
            <a:r>
              <a:rPr lang="en-AU" dirty="0"/>
              <a:t>Barriers at all levels should be removed and services should be offered to women regardless of their immigration status.</a:t>
            </a:r>
          </a:p>
          <a:p>
            <a:pPr marL="541337" lvl="1" indent="-274638">
              <a:spcBef>
                <a:spcPts val="300"/>
              </a:spcBef>
              <a:buFont typeface="Arial"/>
              <a:buChar char="•"/>
              <a:defRPr sz="1000"/>
            </a:pPr>
            <a:r>
              <a:rPr lang="en-AU" dirty="0"/>
              <a:t>Responses to women on temporary protection visa and give access to housing, Centrelink and medical services.</a:t>
            </a:r>
          </a:p>
          <a:p>
            <a:pPr marL="541337" lvl="1" indent="-274638">
              <a:spcBef>
                <a:spcPts val="300"/>
              </a:spcBef>
              <a:buFont typeface="Arial"/>
              <a:buChar char="•"/>
              <a:defRPr sz="1000"/>
            </a:pPr>
            <a:r>
              <a:rPr lang="en-AU" dirty="0"/>
              <a:t>Targeted responses are required for priority groups. </a:t>
            </a:r>
          </a:p>
          <a:p>
            <a:pPr marL="541337" lvl="1" indent="-274638">
              <a:spcBef>
                <a:spcPts val="300"/>
              </a:spcBef>
              <a:buFont typeface="Arial"/>
              <a:buChar char="•"/>
              <a:defRPr sz="1000"/>
            </a:pPr>
            <a:r>
              <a:rPr lang="en-AU" dirty="0"/>
              <a:t>Staff need to be trained in cultural competencies.</a:t>
            </a:r>
          </a:p>
          <a:p>
            <a:pPr marL="541337" lvl="1" indent="-274638">
              <a:spcBef>
                <a:spcPts val="300"/>
              </a:spcBef>
              <a:buFont typeface="Arial"/>
              <a:buChar char="•"/>
              <a:defRPr sz="1000"/>
            </a:pPr>
            <a:r>
              <a:rPr lang="en-AU" dirty="0"/>
              <a:t>Police and other </a:t>
            </a:r>
            <a:r>
              <a:rPr lang="en-AU" dirty="0" smtClean="0"/>
              <a:t>organisations </a:t>
            </a:r>
            <a:r>
              <a:rPr lang="en-AU" dirty="0"/>
              <a:t>should engage interpreters at the point of initial contact and work with interpreters to build capacity in the context of working with women experiencing violence.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30" name="Title 1"/>
          <p:cNvSpPr txBox="1">
            <a:spLocks noGrp="1"/>
          </p:cNvSpPr>
          <p:nvPr>
            <p:ph type="title"/>
          </p:nvPr>
        </p:nvSpPr>
        <p:spPr/>
        <p:txBody>
          <a:bodyPr/>
          <a:lstStyle>
            <a:lvl1pPr defTabSz="886968">
              <a:defRPr sz="2328"/>
            </a:lvl1pPr>
          </a:lstStyle>
          <a:p>
            <a:r>
              <a:rPr lang="en-AU"/>
              <a:t>Key themes</a:t>
            </a:r>
          </a:p>
        </p:txBody>
      </p:sp>
      <p:sp>
        <p:nvSpPr>
          <p:cNvPr id="231" name="Content Placeholder 2"/>
          <p:cNvSpPr txBox="1">
            <a:spLocks noGrp="1"/>
          </p:cNvSpPr>
          <p:nvPr>
            <p:ph type="body" sz="half" idx="1"/>
          </p:nvPr>
        </p:nvSpPr>
        <p:spPr>
          <a:xfrm>
            <a:off x="585926" y="1125687"/>
            <a:ext cx="3785586" cy="5003229"/>
          </a:xfrm>
        </p:spPr>
        <p:txBody>
          <a:bodyPr/>
          <a:lstStyle/>
          <a:p>
            <a:r>
              <a:rPr lang="en-AU" dirty="0"/>
              <a:t>Support for women with disability</a:t>
            </a:r>
          </a:p>
          <a:p>
            <a:pPr lvl="1"/>
            <a:r>
              <a:rPr lang="en-AU" dirty="0"/>
              <a:t>Disability is a broad term and includes physical, mental and well-being, personal care needs, and impaired ability to communicate.</a:t>
            </a:r>
          </a:p>
          <a:p>
            <a:pPr lvl="1"/>
            <a:r>
              <a:rPr lang="en-AU" dirty="0"/>
              <a:t>Women with disability are disadvantaged when accessing services, such as refuges, that do not allow animal companions or have specialised equipment for accessibility.</a:t>
            </a:r>
          </a:p>
          <a:p>
            <a:pPr lvl="1"/>
            <a:r>
              <a:rPr lang="en-AU" dirty="0"/>
              <a:t>The focus should be on meeting the needs of women with disability at the design phase, and asking women with disability about their lived experiences and needs (e.g. transport in rural and remote areas or accommodation with appropriate care).</a:t>
            </a:r>
          </a:p>
          <a:p>
            <a:pPr lvl="1"/>
            <a:r>
              <a:rPr lang="en-AU" dirty="0"/>
              <a:t>There needs to be appropriate risk assessment and safety planning as perpetrators may be carers or have control of </a:t>
            </a:r>
            <a:r>
              <a:rPr lang="en-AU" dirty="0" smtClean="0"/>
              <a:t>National Disability Insurance Scheme (NDIS) </a:t>
            </a:r>
            <a:r>
              <a:rPr lang="en-AU" dirty="0"/>
              <a:t>self-managed plans.</a:t>
            </a:r>
          </a:p>
          <a:p>
            <a:pPr lvl="1"/>
            <a:r>
              <a:rPr lang="en-AU" dirty="0"/>
              <a:t>Workforce development is required to ensure services are accessible and not further marginalising.</a:t>
            </a:r>
          </a:p>
          <a:p>
            <a:pPr lvl="1"/>
            <a:r>
              <a:rPr lang="en-AU" dirty="0"/>
              <a:t>Disclosure of domestic, family and sexual violence is a major barrier for women with disability (e.g. limited understanding of sexual violence; carers or partners who are the perpetrators attending medical appointments with victims; and interpreters not interpreting word for word).</a:t>
            </a:r>
          </a:p>
          <a:p>
            <a:pPr lvl="1"/>
            <a:r>
              <a:rPr lang="en-AU" dirty="0"/>
              <a:t>Women with disability need greater protection in the legal system and there should be better education for police, court and judges to know the legislation.</a:t>
            </a:r>
          </a:p>
          <a:p>
            <a:pPr lvl="1"/>
            <a:r>
              <a:rPr lang="en-AU" dirty="0"/>
              <a:t>There is a different set of challenges for women with disability in rural areas (e.g. perpetrators taking advantage of lack of access to transport or technology).</a:t>
            </a:r>
          </a:p>
        </p:txBody>
      </p:sp>
      <p:sp>
        <p:nvSpPr>
          <p:cNvPr id="232"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
        <p:nvSpPr>
          <p:cNvPr id="5" name="Text Placeholder 4">
            <a:extLst>
              <a:ext uri="{FF2B5EF4-FFF2-40B4-BE49-F238E27FC236}">
                <a16:creationId xmlns:a16="http://schemas.microsoft.com/office/drawing/2014/main" id="{9780B2BB-EABB-4708-B7D3-021B205C7D8F}"/>
              </a:ext>
            </a:extLst>
          </p:cNvPr>
          <p:cNvSpPr>
            <a:spLocks noGrp="1"/>
          </p:cNvSpPr>
          <p:nvPr>
            <p:ph type="body" sz="half" idx="10"/>
          </p:nvPr>
        </p:nvSpPr>
        <p:spPr/>
        <p:txBody>
          <a:bodyPr/>
          <a:lstStyle/>
          <a:p>
            <a:r>
              <a:rPr lang="en-AU" dirty="0"/>
              <a:t>Impact on children</a:t>
            </a:r>
          </a:p>
          <a:p>
            <a:pPr lvl="1"/>
            <a:r>
              <a:rPr lang="en-AU" dirty="0"/>
              <a:t>There needs to be adequate training for adults working in family or child-centred organisations to recognise and respond to domestic and family violence.</a:t>
            </a:r>
          </a:p>
          <a:p>
            <a:pPr lvl="1"/>
            <a:r>
              <a:rPr lang="en-AU" dirty="0"/>
              <a:t>Antenatal visits are opportunities for prevention, to talk </a:t>
            </a:r>
            <a:br>
              <a:rPr lang="en-AU" dirty="0"/>
            </a:br>
            <a:r>
              <a:rPr lang="en-AU" dirty="0"/>
              <a:t>to new parents about managing anxiety.</a:t>
            </a:r>
          </a:p>
          <a:p>
            <a:pPr lvl="1"/>
            <a:r>
              <a:rPr lang="en-AU" dirty="0"/>
              <a:t>There needs to be conflict resolution and resilience education for all ages.</a:t>
            </a:r>
          </a:p>
          <a:p>
            <a:pPr lvl="1"/>
            <a:r>
              <a:rPr lang="en-AU" dirty="0"/>
              <a:t>Services should target the whole family unit.</a:t>
            </a:r>
          </a:p>
          <a:p>
            <a:pPr lvl="1"/>
            <a:r>
              <a:rPr lang="en-AU" dirty="0"/>
              <a:t>Appropriate mandatory respectful relationships in schools with language and delivery that engage kids.</a:t>
            </a:r>
          </a:p>
          <a:p>
            <a:pPr lvl="1"/>
            <a:r>
              <a:rPr lang="en-AU" dirty="0"/>
              <a:t>Interdisciplinary training with co-trainers from different programs and sectors  would enable a better understanding of the impact of domestic violence on children within the system.</a:t>
            </a:r>
          </a:p>
          <a:p>
            <a:pPr lvl="1"/>
            <a:r>
              <a:rPr lang="en-AU" dirty="0"/>
              <a:t>Restructure funding models and contracts to better enable interdisciplinary teams.</a:t>
            </a:r>
          </a:p>
          <a:p>
            <a:pPr lvl="1"/>
            <a:r>
              <a:rPr lang="en-AU" dirty="0"/>
              <a:t>“In their shoes” training with child safety for mediators and magistrates helps to bring understanding of the child’s perspective.</a:t>
            </a:r>
          </a:p>
          <a:p>
            <a:pPr lvl="1"/>
            <a:r>
              <a:rPr lang="en-AU" dirty="0"/>
              <a:t>Standardised training for family report writers from domestic violence sector using existing SAFER tools to identify and respond to violence.</a:t>
            </a:r>
          </a:p>
          <a:p>
            <a:pPr lvl="1"/>
            <a:r>
              <a:rPr lang="en-AU" dirty="0"/>
              <a:t>Create safe environments for all mothers to disclose child risks (e.g. be aware of sensitivity in Indigenous communities where women may have fears of child removal).</a:t>
            </a:r>
          </a:p>
          <a:p>
            <a:endParaRPr lang="en-AU"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36" name="Title 1"/>
          <p:cNvSpPr txBox="1">
            <a:spLocks noGrp="1"/>
          </p:cNvSpPr>
          <p:nvPr>
            <p:ph type="title"/>
          </p:nvPr>
        </p:nvSpPr>
        <p:spPr/>
        <p:txBody>
          <a:bodyPr/>
          <a:lstStyle>
            <a:lvl1pPr defTabSz="886968">
              <a:defRPr sz="2328"/>
            </a:lvl1pPr>
          </a:lstStyle>
          <a:p>
            <a:r>
              <a:rPr lang="en-AU"/>
              <a:t>Key themes</a:t>
            </a:r>
          </a:p>
        </p:txBody>
      </p:sp>
      <p:sp>
        <p:nvSpPr>
          <p:cNvPr id="237" name="Content Placeholder 2"/>
          <p:cNvSpPr txBox="1">
            <a:spLocks noGrp="1"/>
          </p:cNvSpPr>
          <p:nvPr>
            <p:ph type="body" sz="half" idx="1"/>
          </p:nvPr>
        </p:nvSpPr>
        <p:spPr/>
        <p:txBody>
          <a:bodyPr/>
          <a:lstStyle/>
          <a:p>
            <a:r>
              <a:rPr lang="en-AU" dirty="0"/>
              <a:t>Adequate and appropriate crisis accommodation</a:t>
            </a:r>
          </a:p>
          <a:p>
            <a:pPr lvl="1"/>
            <a:r>
              <a:rPr lang="en-AU" dirty="0"/>
              <a:t>There is a one-size-fits all in terms of domestic violence crisis accommodation in Queensland; but not everyone needs the level of security that refuges provide and the safety restrictions can make it more difficult for women to access accommodation.</a:t>
            </a:r>
          </a:p>
          <a:p>
            <a:pPr lvl="1"/>
            <a:r>
              <a:rPr lang="en-AU" dirty="0"/>
              <a:t>A range of crisis accommodation options for women who have experienced sexual violence, not just domestic violence, is crucial. (e.g. the perpetrator leaves the home or bypass crisis with rental subsidies)</a:t>
            </a:r>
          </a:p>
          <a:p>
            <a:pPr lvl="1"/>
            <a:r>
              <a:rPr lang="en-AU" dirty="0"/>
              <a:t>More long-term housing are needed and support beyond crisis accommodation such as learning life skills.</a:t>
            </a:r>
          </a:p>
          <a:p>
            <a:pPr lvl="1"/>
            <a:r>
              <a:rPr lang="en-AU" dirty="0"/>
              <a:t>Safety should be for all women. Women without income or immigration status cannot access housing, have no exit options and are at risk of exploitation.</a:t>
            </a:r>
          </a:p>
          <a:p>
            <a:pPr lvl="1"/>
            <a:endParaRPr lang="en-AU" dirty="0"/>
          </a:p>
        </p:txBody>
      </p:sp>
      <p:sp>
        <p:nvSpPr>
          <p:cNvPr id="238" name="Slide Number Placeholder 4"/>
          <p:cNvSpPr txBox="1">
            <a:spLocks noGrp="1"/>
          </p:cNvSpPr>
          <p:nvPr>
            <p:ph type="sldNum" sz="quarter" idx="2"/>
          </p:nvPr>
        </p:nvSpPr>
        <p:spPr/>
        <p:txBody>
          <a:bodyPr/>
          <a:lstStyle/>
          <a:p>
            <a:fld id="{86CB4B4D-7CA3-9044-876B-883B54F8677D}" type="slidenum">
              <a:rPr lang="en-AU" smtClean="0"/>
              <a:pPr/>
              <a:t>8</a:t>
            </a:fld>
            <a:endParaRPr lang="en-AU"/>
          </a:p>
        </p:txBody>
      </p:sp>
      <p:sp>
        <p:nvSpPr>
          <p:cNvPr id="5" name="Text Placeholder 4">
            <a:extLst>
              <a:ext uri="{FF2B5EF4-FFF2-40B4-BE49-F238E27FC236}">
                <a16:creationId xmlns:a16="http://schemas.microsoft.com/office/drawing/2014/main" id="{140B42E3-076A-4970-90F4-8D6FACF74EF0}"/>
              </a:ext>
            </a:extLst>
          </p:cNvPr>
          <p:cNvSpPr>
            <a:spLocks noGrp="1"/>
          </p:cNvSpPr>
          <p:nvPr>
            <p:ph type="body" sz="half" idx="10"/>
          </p:nvPr>
        </p:nvSpPr>
        <p:spPr/>
        <p:txBody>
          <a:bodyPr/>
          <a:lstStyle/>
          <a:p>
            <a:r>
              <a:rPr lang="en-AU" dirty="0"/>
              <a:t>Access to justice</a:t>
            </a:r>
          </a:p>
          <a:p>
            <a:pPr lvl="1"/>
            <a:r>
              <a:rPr lang="en-AU" dirty="0"/>
              <a:t>There needs to be consideration of implementing an accountability clause to request reimbursement for costs for court if application is fraudulent or misleading to deter systems abuse.</a:t>
            </a:r>
          </a:p>
          <a:p>
            <a:pPr lvl="1"/>
            <a:r>
              <a:rPr lang="en-AU" dirty="0"/>
              <a:t>There are incidents of victims being penalised and re-victimised when reporting offences (e.g. victim is arrested due to outstanding fine).</a:t>
            </a:r>
          </a:p>
          <a:p>
            <a:pPr lvl="1"/>
            <a:r>
              <a:rPr lang="en-AU" dirty="0"/>
              <a:t>We need consistency across jurisdictions (e.g. special witness considerations in NSW criminal courts not applied in Queensland and women are not afforded the opportunity to submit evidence remotely).</a:t>
            </a:r>
          </a:p>
          <a:p>
            <a:pPr lvl="1"/>
            <a:r>
              <a:rPr lang="en-AU" dirty="0"/>
              <a:t>Courts and Family Court Orders need to prioritise safety of women and children (e.g. women and perpetrators going through different doors, remote video access).</a:t>
            </a:r>
          </a:p>
          <a:p>
            <a:pPr lvl="1"/>
            <a:r>
              <a:rPr lang="en-AU" dirty="0"/>
              <a:t>Rural and remote legal service delivery needs greater funding to enable them to cover vast areas.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36" name="Title 1"/>
          <p:cNvSpPr txBox="1">
            <a:spLocks noGrp="1"/>
          </p:cNvSpPr>
          <p:nvPr>
            <p:ph type="title"/>
          </p:nvPr>
        </p:nvSpPr>
        <p:spPr/>
        <p:txBody>
          <a:bodyPr/>
          <a:lstStyle>
            <a:lvl1pPr defTabSz="886968">
              <a:defRPr sz="2328"/>
            </a:lvl1pPr>
          </a:lstStyle>
          <a:p>
            <a:r>
              <a:rPr lang="en-AU"/>
              <a:t>Key themes</a:t>
            </a:r>
          </a:p>
        </p:txBody>
      </p:sp>
      <p:sp>
        <p:nvSpPr>
          <p:cNvPr id="237" name="Content Placeholder 2"/>
          <p:cNvSpPr txBox="1">
            <a:spLocks noGrp="1"/>
          </p:cNvSpPr>
          <p:nvPr>
            <p:ph type="body" sz="half" idx="1"/>
          </p:nvPr>
        </p:nvSpPr>
        <p:spPr/>
        <p:txBody>
          <a:bodyPr/>
          <a:lstStyle/>
          <a:p>
            <a:r>
              <a:rPr lang="en-AU" dirty="0"/>
              <a:t>Supporting long-term wellbeing and independence</a:t>
            </a:r>
          </a:p>
          <a:p>
            <a:pPr lvl="1"/>
            <a:r>
              <a:rPr lang="en-AU" dirty="0"/>
              <a:t>It is important to have shared language between services for an integrated approach to service provision.</a:t>
            </a:r>
          </a:p>
          <a:p>
            <a:pPr lvl="1"/>
            <a:r>
              <a:rPr lang="en-AU" dirty="0"/>
              <a:t>Opportunities should be created for women to visit the support services and see that it is a safe environment to make an appointment.</a:t>
            </a:r>
          </a:p>
          <a:p>
            <a:pPr lvl="1"/>
            <a:r>
              <a:rPr lang="en-AU" dirty="0"/>
              <a:t>Offer women education or free bridging course to universities for victims of domestic violence.</a:t>
            </a:r>
          </a:p>
          <a:p>
            <a:pPr lvl="1"/>
            <a:r>
              <a:rPr lang="en-AU" dirty="0"/>
              <a:t>Build workforce capability </a:t>
            </a:r>
            <a:r>
              <a:rPr lang="en-AU" dirty="0" smtClean="0"/>
              <a:t>for </a:t>
            </a:r>
            <a:r>
              <a:rPr lang="en-AU" dirty="0"/>
              <a:t>trauma-informed services (e.g. housing, finance, medical).</a:t>
            </a:r>
          </a:p>
          <a:p>
            <a:pPr lvl="1"/>
            <a:r>
              <a:rPr lang="en-AU" dirty="0"/>
              <a:t>Allow women bring pets to shelters.</a:t>
            </a:r>
          </a:p>
          <a:p>
            <a:pPr lvl="1"/>
            <a:r>
              <a:rPr lang="en-AU" dirty="0"/>
              <a:t>Safety plans should be developed that </a:t>
            </a:r>
            <a:r>
              <a:rPr lang="en-AU" dirty="0" smtClean="0"/>
              <a:t>identify </a:t>
            </a:r>
            <a:r>
              <a:rPr lang="en-AU" dirty="0"/>
              <a:t>relatives or people who are safe.</a:t>
            </a:r>
          </a:p>
        </p:txBody>
      </p:sp>
      <p:sp>
        <p:nvSpPr>
          <p:cNvPr id="238" name="Slide Number Placeholder 4"/>
          <p:cNvSpPr txBox="1">
            <a:spLocks noGrp="1"/>
          </p:cNvSpPr>
          <p:nvPr>
            <p:ph type="sldNum" sz="quarter" idx="2"/>
          </p:nvPr>
        </p:nvSpPr>
        <p:spPr/>
        <p:txBody>
          <a:bodyPr/>
          <a:lstStyle/>
          <a:p>
            <a:fld id="{86CB4B4D-7CA3-9044-876B-883B54F8677D}" type="slidenum">
              <a:rPr lang="en-AU" smtClean="0"/>
              <a:pPr/>
              <a:t>9</a:t>
            </a:fld>
            <a:endParaRPr lang="en-AU"/>
          </a:p>
        </p:txBody>
      </p:sp>
      <p:sp>
        <p:nvSpPr>
          <p:cNvPr id="5" name="Text Placeholder 4">
            <a:extLst>
              <a:ext uri="{FF2B5EF4-FFF2-40B4-BE49-F238E27FC236}">
                <a16:creationId xmlns:a16="http://schemas.microsoft.com/office/drawing/2014/main" id="{140B42E3-076A-4970-90F4-8D6FACF74EF0}"/>
              </a:ext>
            </a:extLst>
          </p:cNvPr>
          <p:cNvSpPr>
            <a:spLocks noGrp="1"/>
          </p:cNvSpPr>
          <p:nvPr>
            <p:ph type="body" sz="half" idx="10"/>
          </p:nvPr>
        </p:nvSpPr>
        <p:spPr/>
        <p:txBody>
          <a:bodyPr/>
          <a:lstStyle/>
          <a:p>
            <a:r>
              <a:rPr lang="en-AU" dirty="0"/>
              <a:t>Technology-facilitated abuse</a:t>
            </a:r>
          </a:p>
          <a:p>
            <a:pPr lvl="1"/>
            <a:r>
              <a:rPr lang="en-AU" dirty="0"/>
              <a:t>Focus on the behaviour and not the technology itself. People’s online behaviour is not divorced from their behaviour offline.</a:t>
            </a:r>
          </a:p>
          <a:p>
            <a:pPr lvl="1"/>
            <a:r>
              <a:rPr lang="en-AU" dirty="0"/>
              <a:t>Consult young people on how to teach people critical skills, such as how to use technology safely and how to deconstruct what they see in media.</a:t>
            </a:r>
          </a:p>
          <a:p>
            <a:pPr lvl="1"/>
            <a:r>
              <a:rPr lang="en-AU" dirty="0"/>
              <a:t>Promote work from WESNET and e-Safety commissioner that raises awareness about technology-facilitated abuse.</a:t>
            </a:r>
          </a:p>
          <a:p>
            <a:pPr lvl="1"/>
            <a:r>
              <a:rPr lang="en-AU" dirty="0"/>
              <a:t>We need to reconsider the legal definitions and their flexibility as it leads to inconsistency in courts and in some cases digital evidence not taken seriously.</a:t>
            </a:r>
          </a:p>
          <a:p>
            <a:pPr lvl="1"/>
            <a:r>
              <a:rPr lang="en-AU" dirty="0"/>
              <a:t>Examples of technology helping women who have experienced domestic and family violence include Penda app and Smart Safe.</a:t>
            </a:r>
          </a:p>
        </p:txBody>
      </p:sp>
    </p:spTree>
    <p:extLst>
      <p:ext uri="{BB962C8B-B14F-4D97-AF65-F5344CB8AC3E}">
        <p14:creationId xmlns:p14="http://schemas.microsoft.com/office/powerpoint/2010/main" val="763595147"/>
      </p:ext>
    </p:extLst>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138</TotalTime>
  <Words>1963</Words>
  <Application>Microsoft Office PowerPoint</Application>
  <PresentationFormat>On-screen Show (4:3)</PresentationFormat>
  <Paragraphs>159</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About this document</vt:lpstr>
      <vt:lpstr>Key themes  </vt:lpstr>
      <vt:lpstr>Key themes</vt:lpstr>
      <vt:lpstr>Key themes</vt:lpstr>
      <vt:lpstr>Key themes</vt:lpstr>
      <vt:lpstr>Key themes</vt:lpstr>
      <vt:lpstr>Big shifts  What are the big shifts we want to see in this space?</vt:lpstr>
      <vt:lpstr>Big shifts</vt:lpstr>
      <vt:lpstr>Big shifts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PATTERSON, Alex</cp:lastModifiedBy>
  <cp:revision>10</cp:revision>
  <dcterms:modified xsi:type="dcterms:W3CDTF">2018-09-28T01:10:24Z</dcterms:modified>
</cp:coreProperties>
</file>