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8" r:id="rId3"/>
    <p:sldId id="270"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9525" cap="flat">
              <a:solidFill>
                <a:srgbClr val="255C36"/>
              </a:solidFill>
              <a:prstDash val="solid"/>
              <a:round/>
            </a:ln>
          </a:left>
          <a:right>
            <a:ln w="9525" cap="flat">
              <a:solidFill>
                <a:srgbClr val="255C36"/>
              </a:solidFill>
              <a:prstDash val="solid"/>
              <a:round/>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chemeClr val="accent5"/>
              </a:solidFill>
              <a:prstDash val="solid"/>
              <a:round/>
            </a:ln>
          </a:top>
          <a:bottom>
            <a:ln w="9525" cap="flat">
              <a:solidFill>
                <a:srgbClr val="255C36"/>
              </a:solidFill>
              <a:prstDash val="solid"/>
              <a:round/>
            </a:ln>
          </a:bottom>
          <a:insideH>
            <a:ln w="12700" cap="flat">
              <a:noFill/>
              <a:miter lim="400000"/>
            </a:ln>
          </a:insideH>
          <a:insideV>
            <a:ln w="12700" cap="flat">
              <a:noFill/>
              <a:miter lim="400000"/>
            </a:ln>
          </a:insideV>
        </a:tcBdr>
        <a:fill>
          <a:no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9525" cap="flat">
              <a:solidFill>
                <a:srgbClr val="255C36"/>
              </a:solidFill>
              <a:prstDash val="solid"/>
              <a:round/>
            </a:ln>
          </a:top>
          <a:bottom>
            <a:ln w="9525" cap="flat">
              <a:solidFill>
                <a:srgbClr val="255C36"/>
              </a:solidFill>
              <a:prstDash val="solid"/>
              <a:round/>
            </a:ln>
          </a:bottom>
          <a:insideH>
            <a:ln w="12700" cap="flat">
              <a:noFill/>
              <a:miter lim="400000"/>
            </a:ln>
          </a:insideH>
          <a:insideV>
            <a:ln w="12700" cap="flat">
              <a:noFill/>
              <a:miter lim="400000"/>
            </a:ln>
          </a:insideV>
        </a:tcBdr>
        <a:fill>
          <a:solidFill>
            <a:schemeClr val="accent5"/>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1143000" y="685800"/>
            <a:ext cx="4572000" cy="3429000"/>
          </a:xfrm>
          <a:prstGeom prst="rect">
            <a:avLst/>
          </a:prstGeom>
        </p:spPr>
        <p:txBody>
          <a:bodyPr/>
          <a:lstStyle/>
          <a:p>
            <a:endParaRPr/>
          </a:p>
        </p:txBody>
      </p:sp>
      <p:sp>
        <p:nvSpPr>
          <p:cNvPr id="196" name="Shape 19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31"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32"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33"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_Two Columns">
    <p:spTree>
      <p:nvGrpSpPr>
        <p:cNvPr id="1" name=""/>
        <p:cNvGrpSpPr/>
        <p:nvPr/>
      </p:nvGrpSpPr>
      <p:grpSpPr>
        <a:xfrm>
          <a:off x="0" y="0"/>
          <a:ext cx="0" cy="0"/>
          <a:chOff x="0" y="0"/>
          <a:chExt cx="0" cy="0"/>
        </a:xfrm>
      </p:grpSpPr>
      <p:sp>
        <p:nvSpPr>
          <p:cNvPr id="59" name="Title Text"/>
          <p:cNvSpPr txBox="1">
            <a:spLocks noGrp="1"/>
          </p:cNvSpPr>
          <p:nvPr>
            <p:ph type="title" hasCustomPrompt="1"/>
          </p:nvPr>
        </p:nvSpPr>
        <p:spPr>
          <a:xfrm>
            <a:off x="585926" y="472165"/>
            <a:ext cx="3785586" cy="508563"/>
          </a:xfrm>
          <a:prstGeom prst="rect">
            <a:avLst/>
          </a:prstGeom>
        </p:spPr>
        <p:txBody>
          <a:bodyPr anchor="t"/>
          <a:lstStyle>
            <a:lvl1pPr>
              <a:lnSpc>
                <a:spcPct val="100000"/>
              </a:lnSpc>
              <a:defRPr/>
            </a:lvl1pPr>
          </a:lstStyle>
          <a:p>
            <a:r>
              <a:t>Title Text</a:t>
            </a:r>
          </a:p>
        </p:txBody>
      </p:sp>
      <p:sp>
        <p:nvSpPr>
          <p:cNvPr id="60" name="Body Level One…"/>
          <p:cNvSpPr txBox="1">
            <a:spLocks noGrp="1"/>
          </p:cNvSpPr>
          <p:nvPr>
            <p:ph type="body" sz="half" idx="1"/>
          </p:nvPr>
        </p:nvSpPr>
        <p:spPr>
          <a:xfrm>
            <a:off x="585926" y="1125687"/>
            <a:ext cx="3785586" cy="5003229"/>
          </a:xfrm>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2" name="Text Placeholder 4"/>
          <p:cNvSpPr>
            <a:spLocks noGrp="1"/>
          </p:cNvSpPr>
          <p:nvPr>
            <p:ph type="body" sz="quarter" idx="13"/>
          </p:nvPr>
        </p:nvSpPr>
        <p:spPr>
          <a:xfrm>
            <a:off x="4772025" y="471487"/>
            <a:ext cx="3786188" cy="508562"/>
          </a:xfrm>
          <a:prstGeom prst="rect">
            <a:avLst/>
          </a:prstGeom>
        </p:spPr>
        <p:txBody>
          <a:bodyPr anchor="t"/>
          <a:lstStyle>
            <a:lvl1pPr>
              <a:lnSpc>
                <a:spcPct val="100000"/>
              </a:lnSpc>
              <a:defRPr/>
            </a:lvl1pPr>
          </a:lstStyle>
          <a:p>
            <a:pPr>
              <a:lnSpc>
                <a:spcPct val="80000"/>
              </a:lnSpc>
              <a:spcBef>
                <a:spcPts val="0"/>
              </a:spcBef>
              <a:defRPr sz="2400" b="0">
                <a:solidFill>
                  <a:schemeClr val="accent5"/>
                </a:solidFill>
                <a:latin typeface="Georgia"/>
                <a:ea typeface="Georgia"/>
                <a:cs typeface="Georgia"/>
                <a:sym typeface="Georgia"/>
              </a:defRPr>
            </a:pPr>
            <a:endParaRPr/>
          </a:p>
        </p:txBody>
      </p:sp>
      <p:sp>
        <p:nvSpPr>
          <p:cNvPr id="6" name="Body Level One…">
            <a:extLst>
              <a:ext uri="{FF2B5EF4-FFF2-40B4-BE49-F238E27FC236}">
                <a16:creationId xmlns:a16="http://schemas.microsoft.com/office/drawing/2014/main" id="{10362586-3116-4D59-AE21-2B3F4BE05590}"/>
              </a:ext>
            </a:extLst>
          </p:cNvPr>
          <p:cNvSpPr txBox="1">
            <a:spLocks noGrp="1"/>
          </p:cNvSpPr>
          <p:nvPr>
            <p:ph type="body" sz="half" idx="14"/>
          </p:nvPr>
        </p:nvSpPr>
        <p:spPr>
          <a:xfrm>
            <a:off x="4772025" y="1125687"/>
            <a:ext cx="3785586" cy="5003229"/>
          </a:xfrm>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Two Columns">
    <p:spTree>
      <p:nvGrpSpPr>
        <p:cNvPr id="1" name=""/>
        <p:cNvGrpSpPr/>
        <p:nvPr/>
      </p:nvGrpSpPr>
      <p:grpSpPr>
        <a:xfrm>
          <a:off x="0" y="0"/>
          <a:ext cx="0" cy="0"/>
          <a:chOff x="0" y="0"/>
          <a:chExt cx="0" cy="0"/>
        </a:xfrm>
      </p:grpSpPr>
      <p:sp>
        <p:nvSpPr>
          <p:cNvPr id="69" name="Title Text"/>
          <p:cNvSpPr txBox="1">
            <a:spLocks noGrp="1"/>
          </p:cNvSpPr>
          <p:nvPr>
            <p:ph type="title"/>
          </p:nvPr>
        </p:nvSpPr>
        <p:spPr>
          <a:prstGeom prst="rect">
            <a:avLst/>
          </a:prstGeom>
        </p:spPr>
        <p:txBody>
          <a:bodyPr/>
          <a:lstStyle/>
          <a:p>
            <a:r>
              <a:t>Title Text</a:t>
            </a:r>
          </a:p>
        </p:txBody>
      </p:sp>
      <p:sp>
        <p:nvSpPr>
          <p:cNvPr id="70" name="Body Level One…"/>
          <p:cNvSpPr txBox="1">
            <a:spLocks noGrp="1"/>
          </p:cNvSpPr>
          <p:nvPr>
            <p:ph type="body" idx="1"/>
          </p:nvPr>
        </p:nvSpPr>
        <p:spPr>
          <a:prstGeom prst="rect">
            <a:avLst/>
          </a:prstGeom>
        </p:spPr>
        <p:txBody>
          <a:bodyPr/>
          <a:lstStyle>
            <a:lvl2pPr>
              <a:defRPr sz="1000" b="0"/>
            </a:lvl2pPr>
            <a:lvl3pPr>
              <a:defRPr sz="1000" b="0"/>
            </a:lvl3pPr>
            <a:lvl4pPr>
              <a:defRPr sz="1000" b="0"/>
            </a:lvl4pPr>
            <a:lvl5pPr>
              <a:defRPr sz="10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le 1"/>
          <p:cNvSpPr txBox="1"/>
          <p:nvPr/>
        </p:nvSpPr>
        <p:spPr>
          <a:xfrm>
            <a:off x="467543" y="3356990"/>
            <a:ext cx="8208913"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ct val="80000"/>
              </a:lnSpc>
              <a:defRPr sz="4400">
                <a:solidFill>
                  <a:srgbClr val="FFFFFF"/>
                </a:solidFill>
                <a:latin typeface="Georgia"/>
                <a:ea typeface="Georgia"/>
                <a:cs typeface="Georgia"/>
                <a:sym typeface="Georgia"/>
              </a:defRPr>
            </a:lvl1pPr>
          </a:lstStyle>
          <a:p>
            <a:r>
              <a:t>Australian Capital Territory Consultation Summary</a:t>
            </a:r>
          </a:p>
        </p:txBody>
      </p:sp>
      <p:sp>
        <p:nvSpPr>
          <p:cNvPr id="199" name="Subtitle 2"/>
          <p:cNvSpPr txBox="1"/>
          <p:nvPr/>
        </p:nvSpPr>
        <p:spPr>
          <a:xfrm>
            <a:off x="467543" y="4490380"/>
            <a:ext cx="6120003" cy="965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defRPr sz="1600" b="1">
                <a:solidFill>
                  <a:srgbClr val="FFFFFF"/>
                </a:solidFill>
                <a:latin typeface="Georgia"/>
                <a:ea typeface="Georgia"/>
                <a:cs typeface="Georgia"/>
                <a:sym typeface="Georgia"/>
              </a:defRPr>
            </a:pPr>
            <a:r>
              <a:rPr dirty="0"/>
              <a:t>Fourth Action Plan of the </a:t>
            </a:r>
            <a:r>
              <a:rPr i="1" dirty="0"/>
              <a:t>National Plan to Reduce Violence against Women and their Children 2010-2022</a:t>
            </a:r>
          </a:p>
          <a:p>
            <a:pPr>
              <a:defRPr sz="1600" b="1" i="1">
                <a:solidFill>
                  <a:srgbClr val="FFFFFF"/>
                </a:solidFill>
                <a:latin typeface="Georgia"/>
                <a:ea typeface="Georgia"/>
                <a:cs typeface="Georgia"/>
                <a:sym typeface="Georgia"/>
              </a:defRPr>
            </a:pPr>
            <a:endParaRPr i="1" dirty="0"/>
          </a:p>
          <a:p>
            <a:pPr>
              <a:defRPr sz="1600" b="1">
                <a:solidFill>
                  <a:srgbClr val="FFFFFF"/>
                </a:solidFill>
                <a:latin typeface="Georgia"/>
                <a:ea typeface="Georgia"/>
                <a:cs typeface="Georgia"/>
                <a:sym typeface="Georgia"/>
              </a:defRPr>
            </a:pPr>
            <a:r>
              <a:rPr dirty="0"/>
              <a:t>Summary of Consultation 2 0f 2 – 29 August 2018</a:t>
            </a:r>
          </a:p>
        </p:txBody>
      </p:sp>
      <p:sp>
        <p:nvSpPr>
          <p:cNvPr id="4" name="Rectangle 3">
            <a:extLst>
              <a:ext uri="{FF2B5EF4-FFF2-40B4-BE49-F238E27FC236}">
                <a16:creationId xmlns:a16="http://schemas.microsoft.com/office/drawing/2014/main" id="{CC527962-9EB9-4BA2-AC7C-412D2715A9F4}"/>
              </a:ext>
            </a:extLst>
          </p:cNvPr>
          <p:cNvSpPr/>
          <p:nvPr/>
        </p:nvSpPr>
        <p:spPr>
          <a:xfrm>
            <a:off x="2132613" y="6086651"/>
            <a:ext cx="3835515" cy="400110"/>
          </a:xfrm>
          <a:prstGeom prst="rect">
            <a:avLst/>
          </a:prstGeom>
        </p:spPr>
        <p:txBody>
          <a:bodyPr wrap="square">
            <a:spAutoFit/>
          </a:bodyPr>
          <a:lstStyle/>
          <a:p>
            <a:pPr>
              <a:defRPr b="0"/>
            </a:pPr>
            <a:r>
              <a:rPr lang="en-AU" sz="1000" dirty="0">
                <a:solidFill>
                  <a:schemeClr val="bg1"/>
                </a:solidFill>
              </a:rPr>
              <a:t>Community engagement workshops facilitated by ThinkPlace, and report written in collaboration between ThinkPlace and DSS.</a:t>
            </a:r>
          </a:p>
        </p:txBody>
      </p:sp>
      <p:grpSp>
        <p:nvGrpSpPr>
          <p:cNvPr id="5" name="Group 112">
            <a:extLst>
              <a:ext uri="{FF2B5EF4-FFF2-40B4-BE49-F238E27FC236}">
                <a16:creationId xmlns:a16="http://schemas.microsoft.com/office/drawing/2014/main" id="{BECFC9BD-732B-4DE3-A163-C3B789BE45B7}"/>
              </a:ext>
            </a:extLst>
          </p:cNvPr>
          <p:cNvGrpSpPr>
            <a:grpSpLocks noChangeAspect="1"/>
          </p:cNvGrpSpPr>
          <p:nvPr/>
        </p:nvGrpSpPr>
        <p:grpSpPr bwMode="auto">
          <a:xfrm>
            <a:off x="467543" y="6115030"/>
            <a:ext cx="1331845" cy="295966"/>
            <a:chOff x="632" y="2931"/>
            <a:chExt cx="1602" cy="356"/>
          </a:xfrm>
        </p:grpSpPr>
        <p:sp>
          <p:nvSpPr>
            <p:cNvPr id="6" name="AutoShape 111">
              <a:extLst>
                <a:ext uri="{FF2B5EF4-FFF2-40B4-BE49-F238E27FC236}">
                  <a16:creationId xmlns:a16="http://schemas.microsoft.com/office/drawing/2014/main" id="{DCAE28FF-6ECE-4B3E-98D4-4E9A337047F6}"/>
                </a:ext>
              </a:extLst>
            </p:cNvPr>
            <p:cNvSpPr>
              <a:spLocks noChangeAspect="1" noChangeArrowheads="1" noTextEdit="1"/>
            </p:cNvSpPr>
            <p:nvPr/>
          </p:nvSpPr>
          <p:spPr bwMode="auto">
            <a:xfrm>
              <a:off x="632" y="2931"/>
              <a:ext cx="160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113">
              <a:extLst>
                <a:ext uri="{FF2B5EF4-FFF2-40B4-BE49-F238E27FC236}">
                  <a16:creationId xmlns:a16="http://schemas.microsoft.com/office/drawing/2014/main" id="{91E6EFCA-8940-4D75-808B-68968B031D15}"/>
                </a:ext>
              </a:extLst>
            </p:cNvPr>
            <p:cNvSpPr>
              <a:spLocks/>
            </p:cNvSpPr>
            <p:nvPr/>
          </p:nvSpPr>
          <p:spPr bwMode="auto">
            <a:xfrm>
              <a:off x="745" y="2932"/>
              <a:ext cx="159" cy="139"/>
            </a:xfrm>
            <a:custGeom>
              <a:avLst/>
              <a:gdLst>
                <a:gd name="T0" fmla="*/ 137 w 137"/>
                <a:gd name="T1" fmla="*/ 69 h 119"/>
                <a:gd name="T2" fmla="*/ 68 w 137"/>
                <a:gd name="T3" fmla="*/ 0 h 119"/>
                <a:gd name="T4" fmla="*/ 0 w 137"/>
                <a:gd name="T5" fmla="*/ 69 h 119"/>
                <a:gd name="T6" fmla="*/ 0 w 137"/>
                <a:gd name="T7" fmla="*/ 119 h 119"/>
                <a:gd name="T8" fmla="*/ 68 w 137"/>
                <a:gd name="T9" fmla="*/ 79 h 119"/>
                <a:gd name="T10" fmla="*/ 137 w 137"/>
                <a:gd name="T11" fmla="*/ 119 h 119"/>
                <a:gd name="T12" fmla="*/ 137 w 137"/>
                <a:gd name="T13" fmla="*/ 6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137" y="69"/>
                  </a:moveTo>
                  <a:cubicBezTo>
                    <a:pt x="137" y="31"/>
                    <a:pt x="106" y="0"/>
                    <a:pt x="68" y="0"/>
                  </a:cubicBezTo>
                  <a:cubicBezTo>
                    <a:pt x="30" y="0"/>
                    <a:pt x="0" y="31"/>
                    <a:pt x="0" y="69"/>
                  </a:cubicBezTo>
                  <a:cubicBezTo>
                    <a:pt x="0" y="119"/>
                    <a:pt x="0" y="119"/>
                    <a:pt x="0" y="119"/>
                  </a:cubicBezTo>
                  <a:cubicBezTo>
                    <a:pt x="68" y="79"/>
                    <a:pt x="68" y="79"/>
                    <a:pt x="68" y="79"/>
                  </a:cubicBezTo>
                  <a:cubicBezTo>
                    <a:pt x="137" y="119"/>
                    <a:pt x="137" y="119"/>
                    <a:pt x="137" y="119"/>
                  </a:cubicBezTo>
                  <a:lnTo>
                    <a:pt x="13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114">
              <a:extLst>
                <a:ext uri="{FF2B5EF4-FFF2-40B4-BE49-F238E27FC236}">
                  <a16:creationId xmlns:a16="http://schemas.microsoft.com/office/drawing/2014/main" id="{9732FE31-395C-4E31-86E4-1F3BD951C2B4}"/>
                </a:ext>
              </a:extLst>
            </p:cNvPr>
            <p:cNvSpPr>
              <a:spLocks/>
            </p:cNvSpPr>
            <p:nvPr/>
          </p:nvSpPr>
          <p:spPr bwMode="auto">
            <a:xfrm>
              <a:off x="846" y="3109"/>
              <a:ext cx="171" cy="180"/>
            </a:xfrm>
            <a:custGeom>
              <a:avLst/>
              <a:gdLst>
                <a:gd name="T0" fmla="*/ 144 w 148"/>
                <a:gd name="T1" fmla="*/ 66 h 155"/>
                <a:gd name="T2" fmla="*/ 112 w 148"/>
                <a:gd name="T3" fmla="*/ 25 h 155"/>
                <a:gd name="T4" fmla="*/ 68 w 148"/>
                <a:gd name="T5" fmla="*/ 0 h 155"/>
                <a:gd name="T6" fmla="*/ 68 w 148"/>
                <a:gd name="T7" fmla="*/ 79 h 155"/>
                <a:gd name="T8" fmla="*/ 0 w 148"/>
                <a:gd name="T9" fmla="*/ 118 h 155"/>
                <a:gd name="T10" fmla="*/ 43 w 148"/>
                <a:gd name="T11" fmla="*/ 143 h 155"/>
                <a:gd name="T12" fmla="*/ 95 w 148"/>
                <a:gd name="T13" fmla="*/ 150 h 155"/>
                <a:gd name="T14" fmla="*/ 137 w 148"/>
                <a:gd name="T15" fmla="*/ 118 h 155"/>
                <a:gd name="T16" fmla="*/ 144 w 148"/>
                <a:gd name="T1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144" y="66"/>
                  </a:moveTo>
                  <a:cubicBezTo>
                    <a:pt x="139" y="49"/>
                    <a:pt x="128" y="34"/>
                    <a:pt x="112" y="25"/>
                  </a:cubicBezTo>
                  <a:cubicBezTo>
                    <a:pt x="68" y="0"/>
                    <a:pt x="68" y="0"/>
                    <a:pt x="68" y="0"/>
                  </a:cubicBezTo>
                  <a:cubicBezTo>
                    <a:pt x="68" y="79"/>
                    <a:pt x="68" y="79"/>
                    <a:pt x="68" y="79"/>
                  </a:cubicBezTo>
                  <a:cubicBezTo>
                    <a:pt x="0" y="118"/>
                    <a:pt x="0" y="118"/>
                    <a:pt x="0" y="118"/>
                  </a:cubicBezTo>
                  <a:cubicBezTo>
                    <a:pt x="43" y="143"/>
                    <a:pt x="43" y="143"/>
                    <a:pt x="43" y="143"/>
                  </a:cubicBezTo>
                  <a:cubicBezTo>
                    <a:pt x="59" y="152"/>
                    <a:pt x="78" y="155"/>
                    <a:pt x="95" y="150"/>
                  </a:cubicBezTo>
                  <a:cubicBezTo>
                    <a:pt x="113" y="145"/>
                    <a:pt x="128" y="134"/>
                    <a:pt x="137" y="118"/>
                  </a:cubicBezTo>
                  <a:cubicBezTo>
                    <a:pt x="146" y="102"/>
                    <a:pt x="148" y="84"/>
                    <a:pt x="144" y="6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15">
              <a:extLst>
                <a:ext uri="{FF2B5EF4-FFF2-40B4-BE49-F238E27FC236}">
                  <a16:creationId xmlns:a16="http://schemas.microsoft.com/office/drawing/2014/main" id="{B1FA76B9-BF0E-49F0-A71F-92A29040D47B}"/>
                </a:ext>
              </a:extLst>
            </p:cNvPr>
            <p:cNvSpPr>
              <a:spLocks/>
            </p:cNvSpPr>
            <p:nvPr/>
          </p:nvSpPr>
          <p:spPr bwMode="auto">
            <a:xfrm>
              <a:off x="631" y="3109"/>
              <a:ext cx="171" cy="180"/>
            </a:xfrm>
            <a:custGeom>
              <a:avLst/>
              <a:gdLst>
                <a:gd name="T0" fmla="*/ 80 w 148"/>
                <a:gd name="T1" fmla="*/ 0 h 155"/>
                <a:gd name="T2" fmla="*/ 36 w 148"/>
                <a:gd name="T3" fmla="*/ 25 h 155"/>
                <a:gd name="T4" fmla="*/ 5 w 148"/>
                <a:gd name="T5" fmla="*/ 66 h 155"/>
                <a:gd name="T6" fmla="*/ 11 w 148"/>
                <a:gd name="T7" fmla="*/ 118 h 155"/>
                <a:gd name="T8" fmla="*/ 53 w 148"/>
                <a:gd name="T9" fmla="*/ 150 h 155"/>
                <a:gd name="T10" fmla="*/ 105 w 148"/>
                <a:gd name="T11" fmla="*/ 143 h 155"/>
                <a:gd name="T12" fmla="*/ 148 w 148"/>
                <a:gd name="T13" fmla="*/ 118 h 155"/>
                <a:gd name="T14" fmla="*/ 80 w 148"/>
                <a:gd name="T15" fmla="*/ 79 h 155"/>
                <a:gd name="T16" fmla="*/ 80 w 14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80" y="0"/>
                  </a:moveTo>
                  <a:cubicBezTo>
                    <a:pt x="36" y="25"/>
                    <a:pt x="36" y="25"/>
                    <a:pt x="36" y="25"/>
                  </a:cubicBezTo>
                  <a:cubicBezTo>
                    <a:pt x="21" y="34"/>
                    <a:pt x="9" y="49"/>
                    <a:pt x="5" y="66"/>
                  </a:cubicBezTo>
                  <a:cubicBezTo>
                    <a:pt x="0" y="84"/>
                    <a:pt x="2" y="102"/>
                    <a:pt x="11" y="118"/>
                  </a:cubicBezTo>
                  <a:cubicBezTo>
                    <a:pt x="21" y="134"/>
                    <a:pt x="35" y="145"/>
                    <a:pt x="53" y="150"/>
                  </a:cubicBezTo>
                  <a:cubicBezTo>
                    <a:pt x="71" y="155"/>
                    <a:pt x="89" y="152"/>
                    <a:pt x="105" y="143"/>
                  </a:cubicBezTo>
                  <a:cubicBezTo>
                    <a:pt x="148" y="118"/>
                    <a:pt x="148" y="118"/>
                    <a:pt x="148" y="118"/>
                  </a:cubicBezTo>
                  <a:cubicBezTo>
                    <a:pt x="80" y="79"/>
                    <a:pt x="80" y="79"/>
                    <a:pt x="80" y="79"/>
                  </a:cubicBezTo>
                  <a:lnTo>
                    <a:pt x="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16">
              <a:extLst>
                <a:ext uri="{FF2B5EF4-FFF2-40B4-BE49-F238E27FC236}">
                  <a16:creationId xmlns:a16="http://schemas.microsoft.com/office/drawing/2014/main" id="{2A0BE4BB-BB9E-4E9D-992C-DF65863DEF73}"/>
                </a:ext>
              </a:extLst>
            </p:cNvPr>
            <p:cNvSpPr>
              <a:spLocks/>
            </p:cNvSpPr>
            <p:nvPr/>
          </p:nvSpPr>
          <p:spPr bwMode="auto">
            <a:xfrm>
              <a:off x="756" y="3050"/>
              <a:ext cx="136" cy="79"/>
            </a:xfrm>
            <a:custGeom>
              <a:avLst/>
              <a:gdLst>
                <a:gd name="T0" fmla="*/ 68 w 136"/>
                <a:gd name="T1" fmla="*/ 0 h 79"/>
                <a:gd name="T2" fmla="*/ 0 w 136"/>
                <a:gd name="T3" fmla="*/ 39 h 79"/>
                <a:gd name="T4" fmla="*/ 68 w 136"/>
                <a:gd name="T5" fmla="*/ 79 h 79"/>
                <a:gd name="T6" fmla="*/ 136 w 136"/>
                <a:gd name="T7" fmla="*/ 39 h 79"/>
                <a:gd name="T8" fmla="*/ 68 w 136"/>
                <a:gd name="T9" fmla="*/ 0 h 79"/>
              </a:gdLst>
              <a:ahLst/>
              <a:cxnLst>
                <a:cxn ang="0">
                  <a:pos x="T0" y="T1"/>
                </a:cxn>
                <a:cxn ang="0">
                  <a:pos x="T2" y="T3"/>
                </a:cxn>
                <a:cxn ang="0">
                  <a:pos x="T4" y="T5"/>
                </a:cxn>
                <a:cxn ang="0">
                  <a:pos x="T6" y="T7"/>
                </a:cxn>
                <a:cxn ang="0">
                  <a:pos x="T8" y="T9"/>
                </a:cxn>
              </a:cxnLst>
              <a:rect l="0" t="0" r="r" b="b"/>
              <a:pathLst>
                <a:path w="136" h="79">
                  <a:moveTo>
                    <a:pt x="68" y="0"/>
                  </a:moveTo>
                  <a:lnTo>
                    <a:pt x="0" y="39"/>
                  </a:lnTo>
                  <a:lnTo>
                    <a:pt x="68" y="79"/>
                  </a:lnTo>
                  <a:lnTo>
                    <a:pt x="136" y="39"/>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1" name="Freeform 117">
              <a:extLst>
                <a:ext uri="{FF2B5EF4-FFF2-40B4-BE49-F238E27FC236}">
                  <a16:creationId xmlns:a16="http://schemas.microsoft.com/office/drawing/2014/main" id="{03B8A79A-669C-456A-AD74-2533710E6A1D}"/>
                </a:ext>
              </a:extLst>
            </p:cNvPr>
            <p:cNvSpPr>
              <a:spLocks/>
            </p:cNvSpPr>
            <p:nvPr/>
          </p:nvSpPr>
          <p:spPr bwMode="auto">
            <a:xfrm>
              <a:off x="745" y="3109"/>
              <a:ext cx="68" cy="119"/>
            </a:xfrm>
            <a:custGeom>
              <a:avLst/>
              <a:gdLst>
                <a:gd name="T0" fmla="*/ 0 w 68"/>
                <a:gd name="T1" fmla="*/ 79 h 119"/>
                <a:gd name="T2" fmla="*/ 68 w 68"/>
                <a:gd name="T3" fmla="*/ 119 h 119"/>
                <a:gd name="T4" fmla="*/ 68 w 68"/>
                <a:gd name="T5" fmla="*/ 40 h 119"/>
                <a:gd name="T6" fmla="*/ 0 w 68"/>
                <a:gd name="T7" fmla="*/ 0 h 119"/>
                <a:gd name="T8" fmla="*/ 0 w 68"/>
                <a:gd name="T9" fmla="*/ 79 h 119"/>
              </a:gdLst>
              <a:ahLst/>
              <a:cxnLst>
                <a:cxn ang="0">
                  <a:pos x="T0" y="T1"/>
                </a:cxn>
                <a:cxn ang="0">
                  <a:pos x="T2" y="T3"/>
                </a:cxn>
                <a:cxn ang="0">
                  <a:pos x="T4" y="T5"/>
                </a:cxn>
                <a:cxn ang="0">
                  <a:pos x="T6" y="T7"/>
                </a:cxn>
                <a:cxn ang="0">
                  <a:pos x="T8" y="T9"/>
                </a:cxn>
              </a:cxnLst>
              <a:rect l="0" t="0" r="r" b="b"/>
              <a:pathLst>
                <a:path w="68" h="119">
                  <a:moveTo>
                    <a:pt x="0" y="79"/>
                  </a:moveTo>
                  <a:lnTo>
                    <a:pt x="68" y="119"/>
                  </a:lnTo>
                  <a:lnTo>
                    <a:pt x="68" y="40"/>
                  </a:lnTo>
                  <a:lnTo>
                    <a:pt x="0" y="0"/>
                  </a:lnTo>
                  <a:lnTo>
                    <a:pt x="0" y="7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18">
              <a:extLst>
                <a:ext uri="{FF2B5EF4-FFF2-40B4-BE49-F238E27FC236}">
                  <a16:creationId xmlns:a16="http://schemas.microsoft.com/office/drawing/2014/main" id="{3FBD5F98-67AF-45D3-A9DF-928C14155626}"/>
                </a:ext>
              </a:extLst>
            </p:cNvPr>
            <p:cNvSpPr>
              <a:spLocks/>
            </p:cNvSpPr>
            <p:nvPr/>
          </p:nvSpPr>
          <p:spPr bwMode="auto">
            <a:xfrm>
              <a:off x="835" y="3109"/>
              <a:ext cx="69" cy="119"/>
            </a:xfrm>
            <a:custGeom>
              <a:avLst/>
              <a:gdLst>
                <a:gd name="T0" fmla="*/ 69 w 69"/>
                <a:gd name="T1" fmla="*/ 0 h 119"/>
                <a:gd name="T2" fmla="*/ 0 w 69"/>
                <a:gd name="T3" fmla="*/ 40 h 119"/>
                <a:gd name="T4" fmla="*/ 0 w 69"/>
                <a:gd name="T5" fmla="*/ 119 h 119"/>
                <a:gd name="T6" fmla="*/ 69 w 69"/>
                <a:gd name="T7" fmla="*/ 79 h 119"/>
                <a:gd name="T8" fmla="*/ 69 w 69"/>
                <a:gd name="T9" fmla="*/ 0 h 119"/>
              </a:gdLst>
              <a:ahLst/>
              <a:cxnLst>
                <a:cxn ang="0">
                  <a:pos x="T0" y="T1"/>
                </a:cxn>
                <a:cxn ang="0">
                  <a:pos x="T2" y="T3"/>
                </a:cxn>
                <a:cxn ang="0">
                  <a:pos x="T4" y="T5"/>
                </a:cxn>
                <a:cxn ang="0">
                  <a:pos x="T6" y="T7"/>
                </a:cxn>
                <a:cxn ang="0">
                  <a:pos x="T8" y="T9"/>
                </a:cxn>
              </a:cxnLst>
              <a:rect l="0" t="0" r="r" b="b"/>
              <a:pathLst>
                <a:path w="69" h="119">
                  <a:moveTo>
                    <a:pt x="69" y="0"/>
                  </a:moveTo>
                  <a:lnTo>
                    <a:pt x="0" y="40"/>
                  </a:lnTo>
                  <a:lnTo>
                    <a:pt x="0" y="119"/>
                  </a:lnTo>
                  <a:lnTo>
                    <a:pt x="69" y="79"/>
                  </a:lnTo>
                  <a:lnTo>
                    <a:pt x="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19">
              <a:extLst>
                <a:ext uri="{FF2B5EF4-FFF2-40B4-BE49-F238E27FC236}">
                  <a16:creationId xmlns:a16="http://schemas.microsoft.com/office/drawing/2014/main" id="{F1522389-BEBD-4DED-8096-D864B96FC9EE}"/>
                </a:ext>
              </a:extLst>
            </p:cNvPr>
            <p:cNvSpPr>
              <a:spLocks/>
            </p:cNvSpPr>
            <p:nvPr/>
          </p:nvSpPr>
          <p:spPr bwMode="auto">
            <a:xfrm>
              <a:off x="1083" y="3047"/>
              <a:ext cx="128" cy="181"/>
            </a:xfrm>
            <a:custGeom>
              <a:avLst/>
              <a:gdLst>
                <a:gd name="T0" fmla="*/ 47 w 128"/>
                <a:gd name="T1" fmla="*/ 181 h 181"/>
                <a:gd name="T2" fmla="*/ 47 w 128"/>
                <a:gd name="T3" fmla="*/ 31 h 181"/>
                <a:gd name="T4" fmla="*/ 0 w 128"/>
                <a:gd name="T5" fmla="*/ 31 h 181"/>
                <a:gd name="T6" fmla="*/ 0 w 128"/>
                <a:gd name="T7" fmla="*/ 0 h 181"/>
                <a:gd name="T8" fmla="*/ 128 w 128"/>
                <a:gd name="T9" fmla="*/ 0 h 181"/>
                <a:gd name="T10" fmla="*/ 128 w 128"/>
                <a:gd name="T11" fmla="*/ 31 h 181"/>
                <a:gd name="T12" fmla="*/ 81 w 128"/>
                <a:gd name="T13" fmla="*/ 31 h 181"/>
                <a:gd name="T14" fmla="*/ 81 w 128"/>
                <a:gd name="T15" fmla="*/ 181 h 181"/>
                <a:gd name="T16" fmla="*/ 47 w 128"/>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81">
                  <a:moveTo>
                    <a:pt x="47" y="181"/>
                  </a:moveTo>
                  <a:lnTo>
                    <a:pt x="47" y="31"/>
                  </a:lnTo>
                  <a:lnTo>
                    <a:pt x="0" y="31"/>
                  </a:lnTo>
                  <a:lnTo>
                    <a:pt x="0" y="0"/>
                  </a:lnTo>
                  <a:lnTo>
                    <a:pt x="128" y="0"/>
                  </a:lnTo>
                  <a:lnTo>
                    <a:pt x="128" y="31"/>
                  </a:lnTo>
                  <a:lnTo>
                    <a:pt x="81" y="31"/>
                  </a:lnTo>
                  <a:lnTo>
                    <a:pt x="81" y="181"/>
                  </a:lnTo>
                  <a:lnTo>
                    <a:pt x="47"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20">
              <a:extLst>
                <a:ext uri="{FF2B5EF4-FFF2-40B4-BE49-F238E27FC236}">
                  <a16:creationId xmlns:a16="http://schemas.microsoft.com/office/drawing/2014/main" id="{9768C6E8-1DC4-49B5-9773-28014AA32F9E}"/>
                </a:ext>
              </a:extLst>
            </p:cNvPr>
            <p:cNvSpPr>
              <a:spLocks/>
            </p:cNvSpPr>
            <p:nvPr/>
          </p:nvSpPr>
          <p:spPr bwMode="auto">
            <a:xfrm>
              <a:off x="1232" y="3047"/>
              <a:ext cx="105" cy="181"/>
            </a:xfrm>
            <a:custGeom>
              <a:avLst/>
              <a:gdLst>
                <a:gd name="T0" fmla="*/ 0 w 91"/>
                <a:gd name="T1" fmla="*/ 155 h 155"/>
                <a:gd name="T2" fmla="*/ 0 w 91"/>
                <a:gd name="T3" fmla="*/ 0 h 155"/>
                <a:gd name="T4" fmla="*/ 27 w 91"/>
                <a:gd name="T5" fmla="*/ 0 h 155"/>
                <a:gd name="T6" fmla="*/ 27 w 91"/>
                <a:gd name="T7" fmla="*/ 56 h 155"/>
                <a:gd name="T8" fmla="*/ 43 w 91"/>
                <a:gd name="T9" fmla="*/ 45 h 155"/>
                <a:gd name="T10" fmla="*/ 60 w 91"/>
                <a:gd name="T11" fmla="*/ 41 h 155"/>
                <a:gd name="T12" fmla="*/ 83 w 91"/>
                <a:gd name="T13" fmla="*/ 50 h 155"/>
                <a:gd name="T14" fmla="*/ 91 w 91"/>
                <a:gd name="T15" fmla="*/ 78 h 155"/>
                <a:gd name="T16" fmla="*/ 91 w 91"/>
                <a:gd name="T17" fmla="*/ 155 h 155"/>
                <a:gd name="T18" fmla="*/ 65 w 91"/>
                <a:gd name="T19" fmla="*/ 155 h 155"/>
                <a:gd name="T20" fmla="*/ 65 w 91"/>
                <a:gd name="T21" fmla="*/ 83 h 155"/>
                <a:gd name="T22" fmla="*/ 62 w 91"/>
                <a:gd name="T23" fmla="*/ 67 h 155"/>
                <a:gd name="T24" fmla="*/ 52 w 91"/>
                <a:gd name="T25" fmla="*/ 63 h 155"/>
                <a:gd name="T26" fmla="*/ 40 w 91"/>
                <a:gd name="T27" fmla="*/ 66 h 155"/>
                <a:gd name="T28" fmla="*/ 27 w 91"/>
                <a:gd name="T29" fmla="*/ 75 h 155"/>
                <a:gd name="T30" fmla="*/ 27 w 91"/>
                <a:gd name="T31" fmla="*/ 155 h 155"/>
                <a:gd name="T32" fmla="*/ 0 w 91"/>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55">
                  <a:moveTo>
                    <a:pt x="0" y="155"/>
                  </a:moveTo>
                  <a:cubicBezTo>
                    <a:pt x="0" y="0"/>
                    <a:pt x="0" y="0"/>
                    <a:pt x="0" y="0"/>
                  </a:cubicBezTo>
                  <a:cubicBezTo>
                    <a:pt x="27" y="0"/>
                    <a:pt x="27" y="0"/>
                    <a:pt x="27" y="0"/>
                  </a:cubicBezTo>
                  <a:cubicBezTo>
                    <a:pt x="27" y="56"/>
                    <a:pt x="27" y="56"/>
                    <a:pt x="27" y="56"/>
                  </a:cubicBezTo>
                  <a:cubicBezTo>
                    <a:pt x="32" y="51"/>
                    <a:pt x="38" y="47"/>
                    <a:pt x="43" y="45"/>
                  </a:cubicBezTo>
                  <a:cubicBezTo>
                    <a:pt x="49" y="42"/>
                    <a:pt x="54" y="41"/>
                    <a:pt x="60" y="41"/>
                  </a:cubicBezTo>
                  <a:cubicBezTo>
                    <a:pt x="70" y="41"/>
                    <a:pt x="78" y="44"/>
                    <a:pt x="83" y="50"/>
                  </a:cubicBezTo>
                  <a:cubicBezTo>
                    <a:pt x="88" y="56"/>
                    <a:pt x="91" y="66"/>
                    <a:pt x="91" y="78"/>
                  </a:cubicBezTo>
                  <a:cubicBezTo>
                    <a:pt x="91" y="155"/>
                    <a:pt x="91" y="155"/>
                    <a:pt x="91" y="155"/>
                  </a:cubicBezTo>
                  <a:cubicBezTo>
                    <a:pt x="65" y="155"/>
                    <a:pt x="65" y="155"/>
                    <a:pt x="65" y="155"/>
                  </a:cubicBezTo>
                  <a:cubicBezTo>
                    <a:pt x="65" y="83"/>
                    <a:pt x="65" y="83"/>
                    <a:pt x="65" y="83"/>
                  </a:cubicBezTo>
                  <a:cubicBezTo>
                    <a:pt x="65" y="76"/>
                    <a:pt x="64" y="71"/>
                    <a:pt x="62" y="67"/>
                  </a:cubicBezTo>
                  <a:cubicBezTo>
                    <a:pt x="59" y="64"/>
                    <a:pt x="56" y="63"/>
                    <a:pt x="52" y="63"/>
                  </a:cubicBezTo>
                  <a:cubicBezTo>
                    <a:pt x="48" y="63"/>
                    <a:pt x="44" y="64"/>
                    <a:pt x="40" y="66"/>
                  </a:cubicBezTo>
                  <a:cubicBezTo>
                    <a:pt x="36" y="68"/>
                    <a:pt x="31" y="71"/>
                    <a:pt x="27" y="75"/>
                  </a:cubicBezTo>
                  <a:cubicBezTo>
                    <a:pt x="27" y="155"/>
                    <a:pt x="27" y="155"/>
                    <a:pt x="27" y="155"/>
                  </a:cubicBezTo>
                  <a:lnTo>
                    <a:pt x="0"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21">
              <a:extLst>
                <a:ext uri="{FF2B5EF4-FFF2-40B4-BE49-F238E27FC236}">
                  <a16:creationId xmlns:a16="http://schemas.microsoft.com/office/drawing/2014/main" id="{521E7430-8691-4304-9973-C27C68155CCA}"/>
                </a:ext>
              </a:extLst>
            </p:cNvPr>
            <p:cNvSpPr>
              <a:spLocks noEditPoints="1"/>
            </p:cNvSpPr>
            <p:nvPr/>
          </p:nvSpPr>
          <p:spPr bwMode="auto">
            <a:xfrm>
              <a:off x="1368" y="3047"/>
              <a:ext cx="31" cy="181"/>
            </a:xfrm>
            <a:custGeom>
              <a:avLst/>
              <a:gdLst>
                <a:gd name="T0" fmla="*/ 0 w 31"/>
                <a:gd name="T1" fmla="*/ 29 h 181"/>
                <a:gd name="T2" fmla="*/ 0 w 31"/>
                <a:gd name="T3" fmla="*/ 0 h 181"/>
                <a:gd name="T4" fmla="*/ 31 w 31"/>
                <a:gd name="T5" fmla="*/ 0 h 181"/>
                <a:gd name="T6" fmla="*/ 31 w 31"/>
                <a:gd name="T7" fmla="*/ 29 h 181"/>
                <a:gd name="T8" fmla="*/ 0 w 31"/>
                <a:gd name="T9" fmla="*/ 29 h 181"/>
                <a:gd name="T10" fmla="*/ 0 w 31"/>
                <a:gd name="T11" fmla="*/ 181 h 181"/>
                <a:gd name="T12" fmla="*/ 0 w 31"/>
                <a:gd name="T13" fmla="*/ 50 h 181"/>
                <a:gd name="T14" fmla="*/ 31 w 31"/>
                <a:gd name="T15" fmla="*/ 50 h 181"/>
                <a:gd name="T16" fmla="*/ 31 w 31"/>
                <a:gd name="T17" fmla="*/ 181 h 181"/>
                <a:gd name="T18" fmla="*/ 0 w 31"/>
                <a:gd name="T1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81">
                  <a:moveTo>
                    <a:pt x="0" y="29"/>
                  </a:moveTo>
                  <a:lnTo>
                    <a:pt x="0" y="0"/>
                  </a:lnTo>
                  <a:lnTo>
                    <a:pt x="31" y="0"/>
                  </a:lnTo>
                  <a:lnTo>
                    <a:pt x="31" y="29"/>
                  </a:lnTo>
                  <a:lnTo>
                    <a:pt x="0" y="29"/>
                  </a:lnTo>
                  <a:close/>
                  <a:moveTo>
                    <a:pt x="0" y="181"/>
                  </a:moveTo>
                  <a:lnTo>
                    <a:pt x="0" y="50"/>
                  </a:lnTo>
                  <a:lnTo>
                    <a:pt x="31" y="50"/>
                  </a:lnTo>
                  <a:lnTo>
                    <a:pt x="31"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22">
              <a:extLst>
                <a:ext uri="{FF2B5EF4-FFF2-40B4-BE49-F238E27FC236}">
                  <a16:creationId xmlns:a16="http://schemas.microsoft.com/office/drawing/2014/main" id="{23965FD7-F1AF-47F4-86AF-A939C955E59D}"/>
                </a:ext>
              </a:extLst>
            </p:cNvPr>
            <p:cNvSpPr>
              <a:spLocks/>
            </p:cNvSpPr>
            <p:nvPr/>
          </p:nvSpPr>
          <p:spPr bwMode="auto">
            <a:xfrm>
              <a:off x="1432" y="3095"/>
              <a:ext cx="104" cy="133"/>
            </a:xfrm>
            <a:custGeom>
              <a:avLst/>
              <a:gdLst>
                <a:gd name="T0" fmla="*/ 0 w 90"/>
                <a:gd name="T1" fmla="*/ 114 h 114"/>
                <a:gd name="T2" fmla="*/ 0 w 90"/>
                <a:gd name="T3" fmla="*/ 2 h 114"/>
                <a:gd name="T4" fmla="*/ 24 w 90"/>
                <a:gd name="T5" fmla="*/ 2 h 114"/>
                <a:gd name="T6" fmla="*/ 24 w 90"/>
                <a:gd name="T7" fmla="*/ 16 h 114"/>
                <a:gd name="T8" fmla="*/ 43 w 90"/>
                <a:gd name="T9" fmla="*/ 4 h 114"/>
                <a:gd name="T10" fmla="*/ 59 w 90"/>
                <a:gd name="T11" fmla="*/ 0 h 114"/>
                <a:gd name="T12" fmla="*/ 82 w 90"/>
                <a:gd name="T13" fmla="*/ 9 h 114"/>
                <a:gd name="T14" fmla="*/ 90 w 90"/>
                <a:gd name="T15" fmla="*/ 37 h 114"/>
                <a:gd name="T16" fmla="*/ 90 w 90"/>
                <a:gd name="T17" fmla="*/ 114 h 114"/>
                <a:gd name="T18" fmla="*/ 64 w 90"/>
                <a:gd name="T19" fmla="*/ 114 h 114"/>
                <a:gd name="T20" fmla="*/ 64 w 90"/>
                <a:gd name="T21" fmla="*/ 42 h 114"/>
                <a:gd name="T22" fmla="*/ 61 w 90"/>
                <a:gd name="T23" fmla="*/ 26 h 114"/>
                <a:gd name="T24" fmla="*/ 51 w 90"/>
                <a:gd name="T25" fmla="*/ 22 h 114"/>
                <a:gd name="T26" fmla="*/ 39 w 90"/>
                <a:gd name="T27" fmla="*/ 25 h 114"/>
                <a:gd name="T28" fmla="*/ 26 w 90"/>
                <a:gd name="T29" fmla="*/ 34 h 114"/>
                <a:gd name="T30" fmla="*/ 26 w 90"/>
                <a:gd name="T31" fmla="*/ 114 h 114"/>
                <a:gd name="T32" fmla="*/ 0 w 9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4">
                  <a:moveTo>
                    <a:pt x="0" y="114"/>
                  </a:moveTo>
                  <a:cubicBezTo>
                    <a:pt x="0" y="2"/>
                    <a:pt x="0" y="2"/>
                    <a:pt x="0" y="2"/>
                  </a:cubicBezTo>
                  <a:cubicBezTo>
                    <a:pt x="24" y="2"/>
                    <a:pt x="24" y="2"/>
                    <a:pt x="24" y="2"/>
                  </a:cubicBezTo>
                  <a:cubicBezTo>
                    <a:pt x="24" y="16"/>
                    <a:pt x="24" y="16"/>
                    <a:pt x="24" y="16"/>
                  </a:cubicBezTo>
                  <a:cubicBezTo>
                    <a:pt x="31" y="10"/>
                    <a:pt x="37" y="6"/>
                    <a:pt x="43" y="4"/>
                  </a:cubicBezTo>
                  <a:cubicBezTo>
                    <a:pt x="48" y="1"/>
                    <a:pt x="53" y="0"/>
                    <a:pt x="59" y="0"/>
                  </a:cubicBezTo>
                  <a:cubicBezTo>
                    <a:pt x="69" y="0"/>
                    <a:pt x="77" y="3"/>
                    <a:pt x="82" y="9"/>
                  </a:cubicBezTo>
                  <a:cubicBezTo>
                    <a:pt x="88" y="16"/>
                    <a:pt x="90" y="25"/>
                    <a:pt x="90" y="37"/>
                  </a:cubicBezTo>
                  <a:cubicBezTo>
                    <a:pt x="90" y="114"/>
                    <a:pt x="90" y="114"/>
                    <a:pt x="90" y="114"/>
                  </a:cubicBezTo>
                  <a:cubicBezTo>
                    <a:pt x="64" y="114"/>
                    <a:pt x="64" y="114"/>
                    <a:pt x="64" y="114"/>
                  </a:cubicBezTo>
                  <a:cubicBezTo>
                    <a:pt x="64" y="42"/>
                    <a:pt x="64" y="42"/>
                    <a:pt x="64" y="42"/>
                  </a:cubicBezTo>
                  <a:cubicBezTo>
                    <a:pt x="64" y="35"/>
                    <a:pt x="63" y="29"/>
                    <a:pt x="61" y="26"/>
                  </a:cubicBezTo>
                  <a:cubicBezTo>
                    <a:pt x="59" y="23"/>
                    <a:pt x="56" y="22"/>
                    <a:pt x="51" y="22"/>
                  </a:cubicBezTo>
                  <a:cubicBezTo>
                    <a:pt x="47" y="22"/>
                    <a:pt x="43" y="23"/>
                    <a:pt x="39" y="25"/>
                  </a:cubicBezTo>
                  <a:cubicBezTo>
                    <a:pt x="35" y="27"/>
                    <a:pt x="31" y="30"/>
                    <a:pt x="26" y="34"/>
                  </a:cubicBezTo>
                  <a:cubicBezTo>
                    <a:pt x="26" y="114"/>
                    <a:pt x="26" y="114"/>
                    <a:pt x="26" y="114"/>
                  </a:cubicBez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23">
              <a:extLst>
                <a:ext uri="{FF2B5EF4-FFF2-40B4-BE49-F238E27FC236}">
                  <a16:creationId xmlns:a16="http://schemas.microsoft.com/office/drawing/2014/main" id="{FE7A79E7-1C90-47BD-AA13-95DED0390E08}"/>
                </a:ext>
              </a:extLst>
            </p:cNvPr>
            <p:cNvSpPr>
              <a:spLocks/>
            </p:cNvSpPr>
            <p:nvPr/>
          </p:nvSpPr>
          <p:spPr bwMode="auto">
            <a:xfrm>
              <a:off x="1568" y="3047"/>
              <a:ext cx="108" cy="181"/>
            </a:xfrm>
            <a:custGeom>
              <a:avLst/>
              <a:gdLst>
                <a:gd name="T0" fmla="*/ 0 w 108"/>
                <a:gd name="T1" fmla="*/ 181 h 181"/>
                <a:gd name="T2" fmla="*/ 0 w 108"/>
                <a:gd name="T3" fmla="*/ 0 h 181"/>
                <a:gd name="T4" fmla="*/ 30 w 108"/>
                <a:gd name="T5" fmla="*/ 0 h 181"/>
                <a:gd name="T6" fmla="*/ 30 w 108"/>
                <a:gd name="T7" fmla="*/ 104 h 181"/>
                <a:gd name="T8" fmla="*/ 71 w 108"/>
                <a:gd name="T9" fmla="*/ 50 h 181"/>
                <a:gd name="T10" fmla="*/ 104 w 108"/>
                <a:gd name="T11" fmla="*/ 50 h 181"/>
                <a:gd name="T12" fmla="*/ 66 w 108"/>
                <a:gd name="T13" fmla="*/ 97 h 181"/>
                <a:gd name="T14" fmla="*/ 108 w 108"/>
                <a:gd name="T15" fmla="*/ 181 h 181"/>
                <a:gd name="T16" fmla="*/ 74 w 108"/>
                <a:gd name="T17" fmla="*/ 181 h 181"/>
                <a:gd name="T18" fmla="*/ 45 w 108"/>
                <a:gd name="T19" fmla="*/ 121 h 181"/>
                <a:gd name="T20" fmla="*/ 30 w 108"/>
                <a:gd name="T21" fmla="*/ 139 h 181"/>
                <a:gd name="T22" fmla="*/ 30 w 108"/>
                <a:gd name="T23" fmla="*/ 181 h 181"/>
                <a:gd name="T24" fmla="*/ 0 w 108"/>
                <a:gd name="T25"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81">
                  <a:moveTo>
                    <a:pt x="0" y="181"/>
                  </a:moveTo>
                  <a:lnTo>
                    <a:pt x="0" y="0"/>
                  </a:lnTo>
                  <a:lnTo>
                    <a:pt x="30" y="0"/>
                  </a:lnTo>
                  <a:lnTo>
                    <a:pt x="30" y="104"/>
                  </a:lnTo>
                  <a:lnTo>
                    <a:pt x="71" y="50"/>
                  </a:lnTo>
                  <a:lnTo>
                    <a:pt x="104" y="50"/>
                  </a:lnTo>
                  <a:lnTo>
                    <a:pt x="66" y="97"/>
                  </a:lnTo>
                  <a:lnTo>
                    <a:pt x="108" y="181"/>
                  </a:lnTo>
                  <a:lnTo>
                    <a:pt x="74" y="181"/>
                  </a:lnTo>
                  <a:lnTo>
                    <a:pt x="45" y="121"/>
                  </a:lnTo>
                  <a:lnTo>
                    <a:pt x="30" y="139"/>
                  </a:lnTo>
                  <a:lnTo>
                    <a:pt x="30"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24">
              <a:extLst>
                <a:ext uri="{FF2B5EF4-FFF2-40B4-BE49-F238E27FC236}">
                  <a16:creationId xmlns:a16="http://schemas.microsoft.com/office/drawing/2014/main" id="{77B5F2DF-4C4B-4494-8CA8-E04BE43C2063}"/>
                </a:ext>
              </a:extLst>
            </p:cNvPr>
            <p:cNvSpPr>
              <a:spLocks noEditPoints="1"/>
            </p:cNvSpPr>
            <p:nvPr/>
          </p:nvSpPr>
          <p:spPr bwMode="auto">
            <a:xfrm>
              <a:off x="1700" y="3048"/>
              <a:ext cx="114" cy="180"/>
            </a:xfrm>
            <a:custGeom>
              <a:avLst/>
              <a:gdLst>
                <a:gd name="T0" fmla="*/ 0 w 99"/>
                <a:gd name="T1" fmla="*/ 154 h 154"/>
                <a:gd name="T2" fmla="*/ 0 w 99"/>
                <a:gd name="T3" fmla="*/ 0 h 154"/>
                <a:gd name="T4" fmla="*/ 45 w 99"/>
                <a:gd name="T5" fmla="*/ 0 h 154"/>
                <a:gd name="T6" fmla="*/ 86 w 99"/>
                <a:gd name="T7" fmla="*/ 10 h 154"/>
                <a:gd name="T8" fmla="*/ 99 w 99"/>
                <a:gd name="T9" fmla="*/ 42 h 154"/>
                <a:gd name="T10" fmla="*/ 86 w 99"/>
                <a:gd name="T11" fmla="*/ 74 h 154"/>
                <a:gd name="T12" fmla="*/ 50 w 99"/>
                <a:gd name="T13" fmla="*/ 85 h 154"/>
                <a:gd name="T14" fmla="*/ 16 w 99"/>
                <a:gd name="T15" fmla="*/ 85 h 154"/>
                <a:gd name="T16" fmla="*/ 16 w 99"/>
                <a:gd name="T17" fmla="*/ 154 h 154"/>
                <a:gd name="T18" fmla="*/ 0 w 99"/>
                <a:gd name="T19" fmla="*/ 154 h 154"/>
                <a:gd name="T20" fmla="*/ 16 w 99"/>
                <a:gd name="T21" fmla="*/ 71 h 154"/>
                <a:gd name="T22" fmla="*/ 43 w 99"/>
                <a:gd name="T23" fmla="*/ 71 h 154"/>
                <a:gd name="T24" fmla="*/ 73 w 99"/>
                <a:gd name="T25" fmla="*/ 64 h 154"/>
                <a:gd name="T26" fmla="*/ 81 w 99"/>
                <a:gd name="T27" fmla="*/ 42 h 154"/>
                <a:gd name="T28" fmla="*/ 72 w 99"/>
                <a:gd name="T29" fmla="*/ 21 h 154"/>
                <a:gd name="T30" fmla="*/ 41 w 99"/>
                <a:gd name="T31" fmla="*/ 14 h 154"/>
                <a:gd name="T32" fmla="*/ 16 w 99"/>
                <a:gd name="T33" fmla="*/ 14 h 154"/>
                <a:gd name="T34" fmla="*/ 16 w 99"/>
                <a:gd name="T35" fmla="*/ 7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54">
                  <a:moveTo>
                    <a:pt x="0" y="154"/>
                  </a:moveTo>
                  <a:cubicBezTo>
                    <a:pt x="0" y="0"/>
                    <a:pt x="0" y="0"/>
                    <a:pt x="0" y="0"/>
                  </a:cubicBezTo>
                  <a:cubicBezTo>
                    <a:pt x="45" y="0"/>
                    <a:pt x="45" y="0"/>
                    <a:pt x="45" y="0"/>
                  </a:cubicBezTo>
                  <a:cubicBezTo>
                    <a:pt x="63" y="0"/>
                    <a:pt x="77" y="3"/>
                    <a:pt x="86" y="10"/>
                  </a:cubicBezTo>
                  <a:cubicBezTo>
                    <a:pt x="94" y="17"/>
                    <a:pt x="99" y="28"/>
                    <a:pt x="99" y="42"/>
                  </a:cubicBezTo>
                  <a:cubicBezTo>
                    <a:pt x="99" y="56"/>
                    <a:pt x="95" y="66"/>
                    <a:pt x="86" y="74"/>
                  </a:cubicBezTo>
                  <a:cubicBezTo>
                    <a:pt x="77" y="82"/>
                    <a:pt x="65" y="85"/>
                    <a:pt x="50" y="85"/>
                  </a:cubicBezTo>
                  <a:cubicBezTo>
                    <a:pt x="16" y="85"/>
                    <a:pt x="16" y="85"/>
                    <a:pt x="16" y="85"/>
                  </a:cubicBezTo>
                  <a:cubicBezTo>
                    <a:pt x="16" y="154"/>
                    <a:pt x="16" y="154"/>
                    <a:pt x="16" y="154"/>
                  </a:cubicBezTo>
                  <a:lnTo>
                    <a:pt x="0" y="154"/>
                  </a:lnTo>
                  <a:close/>
                  <a:moveTo>
                    <a:pt x="16" y="71"/>
                  </a:moveTo>
                  <a:cubicBezTo>
                    <a:pt x="43" y="71"/>
                    <a:pt x="43" y="71"/>
                    <a:pt x="43" y="71"/>
                  </a:cubicBezTo>
                  <a:cubicBezTo>
                    <a:pt x="57" y="71"/>
                    <a:pt x="67" y="69"/>
                    <a:pt x="73" y="64"/>
                  </a:cubicBezTo>
                  <a:cubicBezTo>
                    <a:pt x="78" y="60"/>
                    <a:pt x="81" y="52"/>
                    <a:pt x="81" y="42"/>
                  </a:cubicBezTo>
                  <a:cubicBezTo>
                    <a:pt x="81" y="32"/>
                    <a:pt x="78" y="25"/>
                    <a:pt x="72" y="21"/>
                  </a:cubicBezTo>
                  <a:cubicBezTo>
                    <a:pt x="66" y="16"/>
                    <a:pt x="56" y="14"/>
                    <a:pt x="41" y="14"/>
                  </a:cubicBezTo>
                  <a:cubicBezTo>
                    <a:pt x="16" y="14"/>
                    <a:pt x="16" y="14"/>
                    <a:pt x="16" y="14"/>
                  </a:cubicBezTo>
                  <a:lnTo>
                    <a:pt x="16"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Rectangle 125">
              <a:extLst>
                <a:ext uri="{FF2B5EF4-FFF2-40B4-BE49-F238E27FC236}">
                  <a16:creationId xmlns:a16="http://schemas.microsoft.com/office/drawing/2014/main" id="{070656E0-3AED-40B5-B9CF-DCA65684CC4A}"/>
                </a:ext>
              </a:extLst>
            </p:cNvPr>
            <p:cNvSpPr>
              <a:spLocks noChangeArrowheads="1"/>
            </p:cNvSpPr>
            <p:nvPr/>
          </p:nvSpPr>
          <p:spPr bwMode="auto">
            <a:xfrm>
              <a:off x="1841" y="3048"/>
              <a:ext cx="18"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126">
              <a:extLst>
                <a:ext uri="{FF2B5EF4-FFF2-40B4-BE49-F238E27FC236}">
                  <a16:creationId xmlns:a16="http://schemas.microsoft.com/office/drawing/2014/main" id="{0820CCFA-9316-4DE6-BEDC-1C9C26615068}"/>
                </a:ext>
              </a:extLst>
            </p:cNvPr>
            <p:cNvSpPr>
              <a:spLocks noEditPoints="1"/>
            </p:cNvSpPr>
            <p:nvPr/>
          </p:nvSpPr>
          <p:spPr bwMode="auto">
            <a:xfrm>
              <a:off x="1892" y="3096"/>
              <a:ext cx="98" cy="134"/>
            </a:xfrm>
            <a:custGeom>
              <a:avLst/>
              <a:gdLst>
                <a:gd name="T0" fmla="*/ 66 w 85"/>
                <a:gd name="T1" fmla="*/ 98 h 115"/>
                <a:gd name="T2" fmla="*/ 49 w 85"/>
                <a:gd name="T3" fmla="*/ 111 h 115"/>
                <a:gd name="T4" fmla="*/ 31 w 85"/>
                <a:gd name="T5" fmla="*/ 115 h 115"/>
                <a:gd name="T6" fmla="*/ 8 w 85"/>
                <a:gd name="T7" fmla="*/ 107 h 115"/>
                <a:gd name="T8" fmla="*/ 0 w 85"/>
                <a:gd name="T9" fmla="*/ 84 h 115"/>
                <a:gd name="T10" fmla="*/ 15 w 85"/>
                <a:gd name="T11" fmla="*/ 56 h 115"/>
                <a:gd name="T12" fmla="*/ 67 w 85"/>
                <a:gd name="T13" fmla="*/ 39 h 115"/>
                <a:gd name="T14" fmla="*/ 67 w 85"/>
                <a:gd name="T15" fmla="*/ 31 h 115"/>
                <a:gd name="T16" fmla="*/ 61 w 85"/>
                <a:gd name="T17" fmla="*/ 18 h 115"/>
                <a:gd name="T18" fmla="*/ 44 w 85"/>
                <a:gd name="T19" fmla="*/ 13 h 115"/>
                <a:gd name="T20" fmla="*/ 28 w 85"/>
                <a:gd name="T21" fmla="*/ 18 h 115"/>
                <a:gd name="T22" fmla="*/ 17 w 85"/>
                <a:gd name="T23" fmla="*/ 31 h 115"/>
                <a:gd name="T24" fmla="*/ 3 w 85"/>
                <a:gd name="T25" fmla="*/ 23 h 115"/>
                <a:gd name="T26" fmla="*/ 20 w 85"/>
                <a:gd name="T27" fmla="*/ 6 h 115"/>
                <a:gd name="T28" fmla="*/ 45 w 85"/>
                <a:gd name="T29" fmla="*/ 0 h 115"/>
                <a:gd name="T30" fmla="*/ 73 w 85"/>
                <a:gd name="T31" fmla="*/ 8 h 115"/>
                <a:gd name="T32" fmla="*/ 83 w 85"/>
                <a:gd name="T33" fmla="*/ 33 h 115"/>
                <a:gd name="T34" fmla="*/ 83 w 85"/>
                <a:gd name="T35" fmla="*/ 95 h 115"/>
                <a:gd name="T36" fmla="*/ 83 w 85"/>
                <a:gd name="T37" fmla="*/ 104 h 115"/>
                <a:gd name="T38" fmla="*/ 85 w 85"/>
                <a:gd name="T39" fmla="*/ 112 h 115"/>
                <a:gd name="T40" fmla="*/ 85 w 85"/>
                <a:gd name="T41" fmla="*/ 113 h 115"/>
                <a:gd name="T42" fmla="*/ 68 w 85"/>
                <a:gd name="T43" fmla="*/ 113 h 115"/>
                <a:gd name="T44" fmla="*/ 66 w 85"/>
                <a:gd name="T45" fmla="*/ 98 h 115"/>
                <a:gd name="T46" fmla="*/ 67 w 85"/>
                <a:gd name="T47" fmla="*/ 84 h 115"/>
                <a:gd name="T48" fmla="*/ 67 w 85"/>
                <a:gd name="T49" fmla="*/ 53 h 115"/>
                <a:gd name="T50" fmla="*/ 27 w 85"/>
                <a:gd name="T51" fmla="*/ 66 h 115"/>
                <a:gd name="T52" fmla="*/ 15 w 85"/>
                <a:gd name="T53" fmla="*/ 85 h 115"/>
                <a:gd name="T54" fmla="*/ 20 w 85"/>
                <a:gd name="T55" fmla="*/ 97 h 115"/>
                <a:gd name="T56" fmla="*/ 33 w 85"/>
                <a:gd name="T57" fmla="*/ 101 h 115"/>
                <a:gd name="T58" fmla="*/ 49 w 85"/>
                <a:gd name="T59" fmla="*/ 97 h 115"/>
                <a:gd name="T60" fmla="*/ 67 w 85"/>
                <a:gd name="T61" fmla="*/ 8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15">
                  <a:moveTo>
                    <a:pt x="66" y="98"/>
                  </a:moveTo>
                  <a:cubicBezTo>
                    <a:pt x="61" y="104"/>
                    <a:pt x="55" y="108"/>
                    <a:pt x="49" y="111"/>
                  </a:cubicBezTo>
                  <a:cubicBezTo>
                    <a:pt x="44" y="114"/>
                    <a:pt x="37" y="115"/>
                    <a:pt x="31" y="115"/>
                  </a:cubicBezTo>
                  <a:cubicBezTo>
                    <a:pt x="22" y="115"/>
                    <a:pt x="14" y="112"/>
                    <a:pt x="8" y="107"/>
                  </a:cubicBezTo>
                  <a:cubicBezTo>
                    <a:pt x="3" y="101"/>
                    <a:pt x="0" y="93"/>
                    <a:pt x="0" y="84"/>
                  </a:cubicBezTo>
                  <a:cubicBezTo>
                    <a:pt x="0" y="73"/>
                    <a:pt x="5" y="63"/>
                    <a:pt x="15" y="56"/>
                  </a:cubicBezTo>
                  <a:cubicBezTo>
                    <a:pt x="25" y="49"/>
                    <a:pt x="43" y="43"/>
                    <a:pt x="67" y="39"/>
                  </a:cubicBezTo>
                  <a:cubicBezTo>
                    <a:pt x="67" y="31"/>
                    <a:pt x="67" y="31"/>
                    <a:pt x="67" y="31"/>
                  </a:cubicBezTo>
                  <a:cubicBezTo>
                    <a:pt x="67" y="26"/>
                    <a:pt x="65" y="21"/>
                    <a:pt x="61" y="18"/>
                  </a:cubicBezTo>
                  <a:cubicBezTo>
                    <a:pt x="56" y="15"/>
                    <a:pt x="51" y="13"/>
                    <a:pt x="44" y="13"/>
                  </a:cubicBezTo>
                  <a:cubicBezTo>
                    <a:pt x="38" y="13"/>
                    <a:pt x="33" y="15"/>
                    <a:pt x="28" y="18"/>
                  </a:cubicBezTo>
                  <a:cubicBezTo>
                    <a:pt x="24" y="21"/>
                    <a:pt x="20" y="25"/>
                    <a:pt x="17" y="31"/>
                  </a:cubicBezTo>
                  <a:cubicBezTo>
                    <a:pt x="3" y="23"/>
                    <a:pt x="3" y="23"/>
                    <a:pt x="3" y="23"/>
                  </a:cubicBezTo>
                  <a:cubicBezTo>
                    <a:pt x="8" y="16"/>
                    <a:pt x="13" y="10"/>
                    <a:pt x="20" y="6"/>
                  </a:cubicBezTo>
                  <a:cubicBezTo>
                    <a:pt x="27" y="2"/>
                    <a:pt x="35" y="0"/>
                    <a:pt x="45" y="0"/>
                  </a:cubicBezTo>
                  <a:cubicBezTo>
                    <a:pt x="57" y="0"/>
                    <a:pt x="66" y="3"/>
                    <a:pt x="73" y="8"/>
                  </a:cubicBezTo>
                  <a:cubicBezTo>
                    <a:pt x="79" y="14"/>
                    <a:pt x="83" y="22"/>
                    <a:pt x="83" y="33"/>
                  </a:cubicBezTo>
                  <a:cubicBezTo>
                    <a:pt x="83" y="95"/>
                    <a:pt x="83" y="95"/>
                    <a:pt x="83" y="95"/>
                  </a:cubicBezTo>
                  <a:cubicBezTo>
                    <a:pt x="83" y="98"/>
                    <a:pt x="83" y="101"/>
                    <a:pt x="83" y="104"/>
                  </a:cubicBezTo>
                  <a:cubicBezTo>
                    <a:pt x="84" y="107"/>
                    <a:pt x="84" y="109"/>
                    <a:pt x="85" y="112"/>
                  </a:cubicBezTo>
                  <a:cubicBezTo>
                    <a:pt x="85" y="113"/>
                    <a:pt x="85" y="113"/>
                    <a:pt x="85" y="113"/>
                  </a:cubicBezTo>
                  <a:cubicBezTo>
                    <a:pt x="68" y="113"/>
                    <a:pt x="68" y="113"/>
                    <a:pt x="68" y="113"/>
                  </a:cubicBezTo>
                  <a:lnTo>
                    <a:pt x="66" y="98"/>
                  </a:lnTo>
                  <a:close/>
                  <a:moveTo>
                    <a:pt x="67" y="84"/>
                  </a:moveTo>
                  <a:cubicBezTo>
                    <a:pt x="67" y="53"/>
                    <a:pt x="67" y="53"/>
                    <a:pt x="67" y="53"/>
                  </a:cubicBezTo>
                  <a:cubicBezTo>
                    <a:pt x="48" y="57"/>
                    <a:pt x="35" y="61"/>
                    <a:pt x="27" y="66"/>
                  </a:cubicBezTo>
                  <a:cubicBezTo>
                    <a:pt x="19" y="71"/>
                    <a:pt x="15" y="77"/>
                    <a:pt x="15" y="85"/>
                  </a:cubicBezTo>
                  <a:cubicBezTo>
                    <a:pt x="15" y="90"/>
                    <a:pt x="17" y="94"/>
                    <a:pt x="20" y="97"/>
                  </a:cubicBezTo>
                  <a:cubicBezTo>
                    <a:pt x="23" y="100"/>
                    <a:pt x="28" y="101"/>
                    <a:pt x="33" y="101"/>
                  </a:cubicBezTo>
                  <a:cubicBezTo>
                    <a:pt x="38" y="101"/>
                    <a:pt x="43" y="100"/>
                    <a:pt x="49" y="97"/>
                  </a:cubicBezTo>
                  <a:cubicBezTo>
                    <a:pt x="54" y="94"/>
                    <a:pt x="60" y="90"/>
                    <a:pt x="67"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127">
              <a:extLst>
                <a:ext uri="{FF2B5EF4-FFF2-40B4-BE49-F238E27FC236}">
                  <a16:creationId xmlns:a16="http://schemas.microsoft.com/office/drawing/2014/main" id="{B25A740A-D8BB-4552-880E-1C73A213CF81}"/>
                </a:ext>
              </a:extLst>
            </p:cNvPr>
            <p:cNvSpPr>
              <a:spLocks/>
            </p:cNvSpPr>
            <p:nvPr/>
          </p:nvSpPr>
          <p:spPr bwMode="auto">
            <a:xfrm>
              <a:off x="2015" y="3095"/>
              <a:ext cx="101" cy="135"/>
            </a:xfrm>
            <a:custGeom>
              <a:avLst/>
              <a:gdLst>
                <a:gd name="T0" fmla="*/ 87 w 87"/>
                <a:gd name="T1" fmla="*/ 88 h 116"/>
                <a:gd name="T2" fmla="*/ 70 w 87"/>
                <a:gd name="T3" fmla="*/ 109 h 116"/>
                <a:gd name="T4" fmla="*/ 45 w 87"/>
                <a:gd name="T5" fmla="*/ 116 h 116"/>
                <a:gd name="T6" fmla="*/ 11 w 87"/>
                <a:gd name="T7" fmla="*/ 102 h 116"/>
                <a:gd name="T8" fmla="*/ 0 w 87"/>
                <a:gd name="T9" fmla="*/ 58 h 116"/>
                <a:gd name="T10" fmla="*/ 12 w 87"/>
                <a:gd name="T11" fmla="*/ 16 h 116"/>
                <a:gd name="T12" fmla="*/ 45 w 87"/>
                <a:gd name="T13" fmla="*/ 0 h 116"/>
                <a:gd name="T14" fmla="*/ 70 w 87"/>
                <a:gd name="T15" fmla="*/ 8 h 116"/>
                <a:gd name="T16" fmla="*/ 85 w 87"/>
                <a:gd name="T17" fmla="*/ 31 h 116"/>
                <a:gd name="T18" fmla="*/ 70 w 87"/>
                <a:gd name="T19" fmla="*/ 36 h 116"/>
                <a:gd name="T20" fmla="*/ 60 w 87"/>
                <a:gd name="T21" fmla="*/ 20 h 116"/>
                <a:gd name="T22" fmla="*/ 44 w 87"/>
                <a:gd name="T23" fmla="*/ 14 h 116"/>
                <a:gd name="T24" fmla="*/ 23 w 87"/>
                <a:gd name="T25" fmla="*/ 25 h 116"/>
                <a:gd name="T26" fmla="*/ 16 w 87"/>
                <a:gd name="T27" fmla="*/ 58 h 116"/>
                <a:gd name="T28" fmla="*/ 23 w 87"/>
                <a:gd name="T29" fmla="*/ 92 h 116"/>
                <a:gd name="T30" fmla="*/ 45 w 87"/>
                <a:gd name="T31" fmla="*/ 103 h 116"/>
                <a:gd name="T32" fmla="*/ 62 w 87"/>
                <a:gd name="T33" fmla="*/ 97 h 116"/>
                <a:gd name="T34" fmla="*/ 74 w 87"/>
                <a:gd name="T35" fmla="*/ 81 h 116"/>
                <a:gd name="T36" fmla="*/ 87 w 87"/>
                <a:gd name="T37"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116">
                  <a:moveTo>
                    <a:pt x="87" y="88"/>
                  </a:moveTo>
                  <a:cubicBezTo>
                    <a:pt x="83" y="97"/>
                    <a:pt x="77" y="104"/>
                    <a:pt x="70" y="109"/>
                  </a:cubicBezTo>
                  <a:cubicBezTo>
                    <a:pt x="63" y="114"/>
                    <a:pt x="54" y="116"/>
                    <a:pt x="45" y="116"/>
                  </a:cubicBezTo>
                  <a:cubicBezTo>
                    <a:pt x="30" y="116"/>
                    <a:pt x="19" y="111"/>
                    <a:pt x="11" y="102"/>
                  </a:cubicBezTo>
                  <a:cubicBezTo>
                    <a:pt x="4" y="92"/>
                    <a:pt x="0" y="77"/>
                    <a:pt x="0" y="58"/>
                  </a:cubicBezTo>
                  <a:cubicBezTo>
                    <a:pt x="0" y="40"/>
                    <a:pt x="4" y="26"/>
                    <a:pt x="12" y="16"/>
                  </a:cubicBezTo>
                  <a:cubicBezTo>
                    <a:pt x="20" y="6"/>
                    <a:pt x="31" y="0"/>
                    <a:pt x="45" y="0"/>
                  </a:cubicBezTo>
                  <a:cubicBezTo>
                    <a:pt x="54" y="0"/>
                    <a:pt x="63" y="3"/>
                    <a:pt x="70" y="8"/>
                  </a:cubicBezTo>
                  <a:cubicBezTo>
                    <a:pt x="77" y="14"/>
                    <a:pt x="82" y="21"/>
                    <a:pt x="85" y="31"/>
                  </a:cubicBezTo>
                  <a:cubicBezTo>
                    <a:pt x="70" y="36"/>
                    <a:pt x="70" y="36"/>
                    <a:pt x="70" y="36"/>
                  </a:cubicBezTo>
                  <a:cubicBezTo>
                    <a:pt x="68" y="29"/>
                    <a:pt x="64" y="23"/>
                    <a:pt x="60" y="20"/>
                  </a:cubicBezTo>
                  <a:cubicBezTo>
                    <a:pt x="55" y="16"/>
                    <a:pt x="50" y="14"/>
                    <a:pt x="44" y="14"/>
                  </a:cubicBezTo>
                  <a:cubicBezTo>
                    <a:pt x="35" y="14"/>
                    <a:pt x="28" y="18"/>
                    <a:pt x="23" y="25"/>
                  </a:cubicBezTo>
                  <a:cubicBezTo>
                    <a:pt x="18" y="33"/>
                    <a:pt x="16" y="44"/>
                    <a:pt x="16" y="58"/>
                  </a:cubicBezTo>
                  <a:cubicBezTo>
                    <a:pt x="16" y="73"/>
                    <a:pt x="18" y="84"/>
                    <a:pt x="23" y="92"/>
                  </a:cubicBezTo>
                  <a:cubicBezTo>
                    <a:pt x="28" y="99"/>
                    <a:pt x="35" y="103"/>
                    <a:pt x="45" y="103"/>
                  </a:cubicBezTo>
                  <a:cubicBezTo>
                    <a:pt x="51" y="103"/>
                    <a:pt x="57" y="101"/>
                    <a:pt x="62" y="97"/>
                  </a:cubicBezTo>
                  <a:cubicBezTo>
                    <a:pt x="67" y="93"/>
                    <a:pt x="71" y="88"/>
                    <a:pt x="74" y="81"/>
                  </a:cubicBezTo>
                  <a:lnTo>
                    <a:pt x="87"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28">
              <a:extLst>
                <a:ext uri="{FF2B5EF4-FFF2-40B4-BE49-F238E27FC236}">
                  <a16:creationId xmlns:a16="http://schemas.microsoft.com/office/drawing/2014/main" id="{885ADB87-3FF0-480C-8F91-DB9A132443E1}"/>
                </a:ext>
              </a:extLst>
            </p:cNvPr>
            <p:cNvSpPr>
              <a:spLocks noEditPoints="1"/>
            </p:cNvSpPr>
            <p:nvPr/>
          </p:nvSpPr>
          <p:spPr bwMode="auto">
            <a:xfrm>
              <a:off x="2131" y="3096"/>
              <a:ext cx="104" cy="134"/>
            </a:xfrm>
            <a:custGeom>
              <a:avLst/>
              <a:gdLst>
                <a:gd name="T0" fmla="*/ 79 w 90"/>
                <a:gd name="T1" fmla="*/ 82 h 115"/>
                <a:gd name="T2" fmla="*/ 90 w 90"/>
                <a:gd name="T3" fmla="*/ 89 h 115"/>
                <a:gd name="T4" fmla="*/ 72 w 90"/>
                <a:gd name="T5" fmla="*/ 109 h 115"/>
                <a:gd name="T6" fmla="*/ 45 w 90"/>
                <a:gd name="T7" fmla="*/ 115 h 115"/>
                <a:gd name="T8" fmla="*/ 12 w 90"/>
                <a:gd name="T9" fmla="*/ 101 h 115"/>
                <a:gd name="T10" fmla="*/ 0 w 90"/>
                <a:gd name="T11" fmla="*/ 57 h 115"/>
                <a:gd name="T12" fmla="*/ 12 w 90"/>
                <a:gd name="T13" fmla="*/ 15 h 115"/>
                <a:gd name="T14" fmla="*/ 44 w 90"/>
                <a:gd name="T15" fmla="*/ 0 h 115"/>
                <a:gd name="T16" fmla="*/ 76 w 90"/>
                <a:gd name="T17" fmla="*/ 14 h 115"/>
                <a:gd name="T18" fmla="*/ 88 w 90"/>
                <a:gd name="T19" fmla="*/ 56 h 115"/>
                <a:gd name="T20" fmla="*/ 88 w 90"/>
                <a:gd name="T21" fmla="*/ 61 h 115"/>
                <a:gd name="T22" fmla="*/ 16 w 90"/>
                <a:gd name="T23" fmla="*/ 61 h 115"/>
                <a:gd name="T24" fmla="*/ 16 w 90"/>
                <a:gd name="T25" fmla="*/ 64 h 115"/>
                <a:gd name="T26" fmla="*/ 25 w 90"/>
                <a:gd name="T27" fmla="*/ 92 h 115"/>
                <a:gd name="T28" fmla="*/ 47 w 90"/>
                <a:gd name="T29" fmla="*/ 102 h 115"/>
                <a:gd name="T30" fmla="*/ 65 w 90"/>
                <a:gd name="T31" fmla="*/ 97 h 115"/>
                <a:gd name="T32" fmla="*/ 79 w 90"/>
                <a:gd name="T33" fmla="*/ 82 h 115"/>
                <a:gd name="T34" fmla="*/ 17 w 90"/>
                <a:gd name="T35" fmla="*/ 47 h 115"/>
                <a:gd name="T36" fmla="*/ 71 w 90"/>
                <a:gd name="T37" fmla="*/ 47 h 115"/>
                <a:gd name="T38" fmla="*/ 64 w 90"/>
                <a:gd name="T39" fmla="*/ 22 h 115"/>
                <a:gd name="T40" fmla="*/ 44 w 90"/>
                <a:gd name="T41" fmla="*/ 13 h 115"/>
                <a:gd name="T42" fmla="*/ 24 w 90"/>
                <a:gd name="T43" fmla="*/ 22 h 115"/>
                <a:gd name="T44" fmla="*/ 17 w 90"/>
                <a:gd name="T45"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15">
                  <a:moveTo>
                    <a:pt x="79" y="82"/>
                  </a:moveTo>
                  <a:cubicBezTo>
                    <a:pt x="90" y="89"/>
                    <a:pt x="90" y="89"/>
                    <a:pt x="90" y="89"/>
                  </a:cubicBezTo>
                  <a:cubicBezTo>
                    <a:pt x="86" y="98"/>
                    <a:pt x="80" y="105"/>
                    <a:pt x="72" y="109"/>
                  </a:cubicBezTo>
                  <a:cubicBezTo>
                    <a:pt x="65" y="113"/>
                    <a:pt x="56" y="115"/>
                    <a:pt x="45" y="115"/>
                  </a:cubicBezTo>
                  <a:cubicBezTo>
                    <a:pt x="31" y="115"/>
                    <a:pt x="20" y="110"/>
                    <a:pt x="12" y="101"/>
                  </a:cubicBezTo>
                  <a:cubicBezTo>
                    <a:pt x="4" y="91"/>
                    <a:pt x="0" y="76"/>
                    <a:pt x="0" y="57"/>
                  </a:cubicBezTo>
                  <a:cubicBezTo>
                    <a:pt x="0" y="39"/>
                    <a:pt x="4" y="25"/>
                    <a:pt x="12" y="15"/>
                  </a:cubicBezTo>
                  <a:cubicBezTo>
                    <a:pt x="20" y="5"/>
                    <a:pt x="30" y="0"/>
                    <a:pt x="44" y="0"/>
                  </a:cubicBezTo>
                  <a:cubicBezTo>
                    <a:pt x="58" y="0"/>
                    <a:pt x="69" y="5"/>
                    <a:pt x="76" y="14"/>
                  </a:cubicBezTo>
                  <a:cubicBezTo>
                    <a:pt x="84" y="24"/>
                    <a:pt x="88" y="38"/>
                    <a:pt x="88" y="56"/>
                  </a:cubicBezTo>
                  <a:cubicBezTo>
                    <a:pt x="88" y="61"/>
                    <a:pt x="88" y="61"/>
                    <a:pt x="88" y="61"/>
                  </a:cubicBezTo>
                  <a:cubicBezTo>
                    <a:pt x="16" y="61"/>
                    <a:pt x="16" y="61"/>
                    <a:pt x="16" y="61"/>
                  </a:cubicBezTo>
                  <a:cubicBezTo>
                    <a:pt x="16" y="64"/>
                    <a:pt x="16" y="64"/>
                    <a:pt x="16" y="64"/>
                  </a:cubicBezTo>
                  <a:cubicBezTo>
                    <a:pt x="16" y="76"/>
                    <a:pt x="19" y="85"/>
                    <a:pt x="25" y="92"/>
                  </a:cubicBezTo>
                  <a:cubicBezTo>
                    <a:pt x="30" y="99"/>
                    <a:pt x="38" y="102"/>
                    <a:pt x="47" y="102"/>
                  </a:cubicBezTo>
                  <a:cubicBezTo>
                    <a:pt x="54" y="102"/>
                    <a:pt x="60" y="100"/>
                    <a:pt x="65" y="97"/>
                  </a:cubicBezTo>
                  <a:cubicBezTo>
                    <a:pt x="71" y="93"/>
                    <a:pt x="75" y="89"/>
                    <a:pt x="79" y="82"/>
                  </a:cubicBezTo>
                  <a:close/>
                  <a:moveTo>
                    <a:pt x="17" y="47"/>
                  </a:moveTo>
                  <a:cubicBezTo>
                    <a:pt x="71" y="47"/>
                    <a:pt x="71" y="47"/>
                    <a:pt x="71" y="47"/>
                  </a:cubicBezTo>
                  <a:cubicBezTo>
                    <a:pt x="71" y="37"/>
                    <a:pt x="68" y="28"/>
                    <a:pt x="64" y="22"/>
                  </a:cubicBezTo>
                  <a:cubicBezTo>
                    <a:pt x="59" y="16"/>
                    <a:pt x="52" y="13"/>
                    <a:pt x="44" y="13"/>
                  </a:cubicBezTo>
                  <a:cubicBezTo>
                    <a:pt x="36" y="13"/>
                    <a:pt x="29" y="16"/>
                    <a:pt x="24" y="22"/>
                  </a:cubicBezTo>
                  <a:cubicBezTo>
                    <a:pt x="20" y="28"/>
                    <a:pt x="17" y="36"/>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47"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Big shifts</a:t>
            </a:r>
          </a:p>
        </p:txBody>
      </p:sp>
      <p:sp>
        <p:nvSpPr>
          <p:cNvPr id="248"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graphicFrame>
        <p:nvGraphicFramePr>
          <p:cNvPr id="249" name="Content Placeholder 11"/>
          <p:cNvGraphicFramePr/>
          <p:nvPr>
            <p:extLst>
              <p:ext uri="{D42A27DB-BD31-4B8C-83A1-F6EECF244321}">
                <p14:modId xmlns:p14="http://schemas.microsoft.com/office/powerpoint/2010/main" val="2023858186"/>
              </p:ext>
            </p:extLst>
          </p:nvPr>
        </p:nvGraphicFramePr>
        <p:xfrm>
          <a:off x="585787" y="1125537"/>
          <a:ext cx="8140700" cy="4451699"/>
        </p:xfrm>
        <a:graphic>
          <a:graphicData uri="http://schemas.openxmlformats.org/drawingml/2006/table">
            <a:tbl>
              <a:tblPr firstRow="1">
                <a:tableStyleId>{4C3C2611-4C71-4FC5-86AE-919BDF0F9419}</a:tableStyleId>
              </a:tblPr>
              <a:tblGrid>
                <a:gridCol w="4070350">
                  <a:extLst>
                    <a:ext uri="{9D8B030D-6E8A-4147-A177-3AD203B41FA5}">
                      <a16:colId xmlns:a16="http://schemas.microsoft.com/office/drawing/2014/main" val="20000"/>
                    </a:ext>
                  </a:extLst>
                </a:gridCol>
                <a:gridCol w="4070350">
                  <a:extLst>
                    <a:ext uri="{9D8B030D-6E8A-4147-A177-3AD203B41FA5}">
                      <a16:colId xmlns:a16="http://schemas.microsoft.com/office/drawing/2014/main" val="20001"/>
                    </a:ext>
                  </a:extLst>
                </a:gridCol>
              </a:tblGrid>
              <a:tr h="262749">
                <a:tc>
                  <a:txBody>
                    <a:bodyPr/>
                    <a:lstStyle/>
                    <a:p>
                      <a:pPr algn="l">
                        <a:defRPr sz="1800" b="0">
                          <a:solidFill>
                            <a:srgbClr val="000000"/>
                          </a:solidFill>
                        </a:defRPr>
                      </a:pPr>
                      <a:r>
                        <a:rPr sz="1100" b="1">
                          <a:solidFill>
                            <a:srgbClr val="FFFFFF"/>
                          </a:solidFill>
                          <a:sym typeface="Arial"/>
                        </a:rPr>
                        <a:t>FROM</a:t>
                      </a:r>
                    </a:p>
                  </a:txBody>
                  <a:tcPr marL="45720" marR="45720" horzOverflow="overflow">
                    <a:lnL w="6350">
                      <a:solidFill>
                        <a:schemeClr val="accent5"/>
                      </a:solidFill>
                    </a:lnL>
                    <a:lnT w="6350">
                      <a:solidFill>
                        <a:schemeClr val="accent5"/>
                      </a:solidFill>
                    </a:lnT>
                    <a:lnB w="6350">
                      <a:solidFill>
                        <a:schemeClr val="accent5"/>
                      </a:solidFill>
                    </a:lnB>
                  </a:tcPr>
                </a:tc>
                <a:tc>
                  <a:txBody>
                    <a:bodyPr/>
                    <a:lstStyle/>
                    <a:p>
                      <a:pPr algn="l">
                        <a:defRPr sz="1800" b="0">
                          <a:solidFill>
                            <a:srgbClr val="000000"/>
                          </a:solidFill>
                        </a:defRPr>
                      </a:pPr>
                      <a:r>
                        <a:rPr sz="1100" b="1">
                          <a:solidFill>
                            <a:srgbClr val="FFFFFF"/>
                          </a:solidFill>
                          <a:sym typeface="Arial"/>
                        </a:rPr>
                        <a:t>TO</a:t>
                      </a:r>
                    </a:p>
                  </a:txBody>
                  <a:tcPr marL="45720" marR="45720"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0"/>
                  </a:ext>
                </a:extLst>
              </a:tr>
              <a:tr h="507758">
                <a:tc>
                  <a:txBody>
                    <a:bodyPr/>
                    <a:lstStyle/>
                    <a:p>
                      <a:pPr algn="l">
                        <a:defRPr sz="1800"/>
                      </a:pPr>
                      <a:r>
                        <a:rPr sz="1000" dirty="0">
                          <a:sym typeface="Arial"/>
                        </a:rPr>
                        <a:t>One-size fits all approach that is slowly </a:t>
                      </a:r>
                      <a:r>
                        <a:rPr sz="1000" dirty="0" err="1" smtClean="0">
                          <a:sym typeface="Arial"/>
                        </a:rPr>
                        <a:t>adpting</a:t>
                      </a:r>
                      <a:r>
                        <a:rPr sz="1000" dirty="0" smtClean="0">
                          <a:sym typeface="Arial"/>
                        </a:rPr>
                        <a:t> </a:t>
                      </a:r>
                      <a:r>
                        <a:rPr sz="1000" dirty="0">
                          <a:sym typeface="Arial"/>
                        </a:rPr>
                        <a:t>intersectional language and training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User-centred approaches, options and choice for both tailored and mainstream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1"/>
                  </a:ext>
                </a:extLst>
              </a:tr>
              <a:tr h="433118">
                <a:tc>
                  <a:txBody>
                    <a:bodyPr/>
                    <a:lstStyle/>
                    <a:p>
                      <a:pPr algn="l">
                        <a:defRPr sz="1800"/>
                      </a:pPr>
                      <a:r>
                        <a:rPr sz="1000" dirty="0">
                          <a:sym typeface="Arial"/>
                        </a:rPr>
                        <a:t>The system is disjointed and hard to navigate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Holistic, person-centred approach. Ease of access and transition</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2"/>
                  </a:ext>
                </a:extLst>
              </a:tr>
              <a:tr h="433118">
                <a:tc>
                  <a:txBody>
                    <a:bodyPr/>
                    <a:lstStyle/>
                    <a:p>
                      <a:pPr algn="l">
                        <a:defRPr sz="1800"/>
                      </a:pPr>
                      <a:r>
                        <a:rPr sz="1000" dirty="0">
                          <a:sym typeface="Arial"/>
                        </a:rPr>
                        <a:t>Diversity is an add-on and treated as separate</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The plan takes an intersectional approach throughout all work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3"/>
                  </a:ext>
                </a:extLst>
              </a:tr>
              <a:tr h="369587">
                <a:tc>
                  <a:txBody>
                    <a:bodyPr/>
                    <a:lstStyle/>
                    <a:p>
                      <a:pPr algn="l">
                        <a:defRPr sz="1800"/>
                      </a:pPr>
                      <a:r>
                        <a:rPr sz="1000" dirty="0">
                          <a:sym typeface="Arial"/>
                        </a:rPr>
                        <a:t>Four </a:t>
                      </a:r>
                      <a:r>
                        <a:rPr lang="en-AU" sz="1000" dirty="0">
                          <a:sym typeface="Arial"/>
                        </a:rPr>
                        <a:t>a</a:t>
                      </a:r>
                      <a:r>
                        <a:rPr sz="1000" dirty="0" err="1">
                          <a:sym typeface="Arial"/>
                        </a:rPr>
                        <a:t>ction</a:t>
                      </a:r>
                      <a:r>
                        <a:rPr sz="1000" dirty="0">
                          <a:sym typeface="Arial"/>
                        </a:rPr>
                        <a:t> plans</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A permanent focus until the issue is fixed</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4"/>
                  </a:ext>
                </a:extLst>
              </a:tr>
              <a:tr h="591342">
                <a:tc>
                  <a:txBody>
                    <a:bodyPr/>
                    <a:lstStyle/>
                    <a:p>
                      <a:pPr algn="l">
                        <a:defRPr sz="1800"/>
                      </a:pPr>
                      <a:r>
                        <a:rPr sz="1000" dirty="0">
                          <a:sym typeface="Arial"/>
                        </a:rPr>
                        <a:t>Inflexible, disjointed, under-resourced responses with no </a:t>
                      </a:r>
                      <a:r>
                        <a:rPr lang="en-AU" sz="1000" dirty="0">
                          <a:sym typeface="Arial"/>
                        </a:rPr>
                        <a:t/>
                      </a:r>
                      <a:br>
                        <a:rPr lang="en-AU" sz="1000" dirty="0">
                          <a:sym typeface="Arial"/>
                        </a:rPr>
                      </a:br>
                      <a:r>
                        <a:rPr sz="1000" dirty="0">
                          <a:sym typeface="Arial"/>
                        </a:rPr>
                        <a:t>evidence base</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Well-trained and supported, responsive and coordinated workforce with a strong evaluation culture leading to outcomes</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5"/>
                  </a:ext>
                </a:extLst>
              </a:tr>
              <a:tr h="838511">
                <a:tc>
                  <a:txBody>
                    <a:bodyPr/>
                    <a:lstStyle/>
                    <a:p>
                      <a:pPr algn="l">
                        <a:defRPr sz="1800"/>
                      </a:pPr>
                      <a:r>
                        <a:rPr sz="1000" dirty="0">
                          <a:sym typeface="Arial"/>
                        </a:rPr>
                        <a:t>Siloed sectors across jurisdictions, prevention, intervention </a:t>
                      </a:r>
                      <a:r>
                        <a:rPr lang="en-AU" sz="1000" dirty="0">
                          <a:sym typeface="Arial"/>
                        </a:rPr>
                        <a:t/>
                      </a:r>
                      <a:br>
                        <a:rPr lang="en-AU" sz="1000" dirty="0">
                          <a:sym typeface="Arial"/>
                        </a:rPr>
                      </a:br>
                      <a:r>
                        <a:rPr sz="1000" dirty="0">
                          <a:sym typeface="Arial"/>
                        </a:rPr>
                        <a:t>and response with competing in priorities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An integrated system across prevention, intervention and response that cares for children, holds perpetrators to account and women are supported in the long term</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6"/>
                  </a:ext>
                </a:extLst>
              </a:tr>
              <a:tr h="507758">
                <a:tc>
                  <a:txBody>
                    <a:bodyPr/>
                    <a:lstStyle/>
                    <a:p>
                      <a:pPr algn="l">
                        <a:defRPr sz="1800"/>
                      </a:pPr>
                      <a:r>
                        <a:rPr sz="1000" dirty="0">
                          <a:sym typeface="Arial"/>
                        </a:rPr>
                        <a:t>Community based services are not adequately respected </a:t>
                      </a:r>
                      <a:r>
                        <a:rPr lang="en-AU" sz="1000" dirty="0">
                          <a:sym typeface="Arial"/>
                        </a:rPr>
                        <a:t/>
                      </a:r>
                      <a:br>
                        <a:rPr lang="en-AU" sz="1000" dirty="0">
                          <a:sym typeface="Arial"/>
                        </a:rPr>
                      </a:br>
                      <a:r>
                        <a:rPr sz="1000" dirty="0">
                          <a:sym typeface="Arial"/>
                        </a:rPr>
                        <a:t>and supported as experts</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Community based services have the respect, funding and support to do their work and inform policy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7"/>
                  </a:ext>
                </a:extLst>
              </a:tr>
              <a:tr h="507758">
                <a:tc>
                  <a:txBody>
                    <a:bodyPr/>
                    <a:lstStyle/>
                    <a:p>
                      <a:pPr algn="l">
                        <a:defRPr sz="1800"/>
                      </a:pPr>
                      <a:r>
                        <a:rPr sz="1000" dirty="0">
                          <a:sym typeface="Arial"/>
                        </a:rPr>
                        <a:t>Enduring community beliefs and values that underpin domestic, </a:t>
                      </a:r>
                      <a:r>
                        <a:rPr lang="en-AU" sz="1000" dirty="0">
                          <a:sym typeface="Arial"/>
                        </a:rPr>
                        <a:t/>
                      </a:r>
                      <a:br>
                        <a:rPr lang="en-AU" sz="1000" dirty="0">
                          <a:sym typeface="Arial"/>
                        </a:rPr>
                      </a:br>
                      <a:r>
                        <a:rPr sz="1000" dirty="0">
                          <a:sym typeface="Arial"/>
                        </a:rPr>
                        <a:t>family and sexual violence</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Culture change so that violence is unacceptable through primary prevention, education, changing attitudes and beliefs</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42"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Big shifts</a:t>
            </a:r>
          </a:p>
        </p:txBody>
      </p:sp>
      <p:sp>
        <p:nvSpPr>
          <p:cNvPr id="243" name="Slide Number Placeholder 4"/>
          <p:cNvSpPr txBox="1">
            <a:spLocks noGrp="1"/>
          </p:cNvSpPr>
          <p:nvPr>
            <p:ph type="sldNum" sz="quarter" idx="2"/>
          </p:nvPr>
        </p:nvSpPr>
        <p:spPr>
          <a:xfrm>
            <a:off x="8594521" y="6541661"/>
            <a:ext cx="131968"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graphicFrame>
        <p:nvGraphicFramePr>
          <p:cNvPr id="244" name="Content Placeholder 11"/>
          <p:cNvGraphicFramePr/>
          <p:nvPr>
            <p:extLst>
              <p:ext uri="{D42A27DB-BD31-4B8C-83A1-F6EECF244321}">
                <p14:modId xmlns:p14="http://schemas.microsoft.com/office/powerpoint/2010/main" val="2114880338"/>
              </p:ext>
            </p:extLst>
          </p:nvPr>
        </p:nvGraphicFramePr>
        <p:xfrm>
          <a:off x="585787" y="1125538"/>
          <a:ext cx="8140700" cy="3147676"/>
        </p:xfrm>
        <a:graphic>
          <a:graphicData uri="http://schemas.openxmlformats.org/drawingml/2006/table">
            <a:tbl>
              <a:tblPr firstRow="1">
                <a:tableStyleId>{4C3C2611-4C71-4FC5-86AE-919BDF0F9419}</a:tableStyleId>
              </a:tblPr>
              <a:tblGrid>
                <a:gridCol w="4070350">
                  <a:extLst>
                    <a:ext uri="{9D8B030D-6E8A-4147-A177-3AD203B41FA5}">
                      <a16:colId xmlns:a16="http://schemas.microsoft.com/office/drawing/2014/main" val="20000"/>
                    </a:ext>
                  </a:extLst>
                </a:gridCol>
                <a:gridCol w="4070350">
                  <a:extLst>
                    <a:ext uri="{9D8B030D-6E8A-4147-A177-3AD203B41FA5}">
                      <a16:colId xmlns:a16="http://schemas.microsoft.com/office/drawing/2014/main" val="20001"/>
                    </a:ext>
                  </a:extLst>
                </a:gridCol>
              </a:tblGrid>
              <a:tr h="250311">
                <a:tc>
                  <a:txBody>
                    <a:bodyPr/>
                    <a:lstStyle/>
                    <a:p>
                      <a:pPr algn="l">
                        <a:defRPr sz="1800" b="0">
                          <a:solidFill>
                            <a:srgbClr val="000000"/>
                          </a:solidFill>
                        </a:defRPr>
                      </a:pPr>
                      <a:r>
                        <a:rPr sz="1100" b="1">
                          <a:solidFill>
                            <a:srgbClr val="FFFFFF"/>
                          </a:solidFill>
                          <a:sym typeface="Arial"/>
                        </a:rPr>
                        <a:t>FROM</a:t>
                      </a:r>
                    </a:p>
                  </a:txBody>
                  <a:tcPr marL="45720" marR="45720" anchor="ctr" horzOverflow="overflow">
                    <a:lnL w="6350">
                      <a:solidFill>
                        <a:schemeClr val="accent5"/>
                      </a:solidFill>
                    </a:lnL>
                    <a:lnT w="6350">
                      <a:solidFill>
                        <a:schemeClr val="accent5"/>
                      </a:solidFill>
                    </a:lnT>
                    <a:lnB w="6350" cap="flat" cmpd="sng" algn="ctr">
                      <a:solidFill>
                        <a:schemeClr val="accent5"/>
                      </a:solidFill>
                      <a:prstDash val="solid"/>
                      <a:round/>
                      <a:headEnd type="none" w="med" len="med"/>
                      <a:tailEnd type="none" w="med" len="med"/>
                    </a:lnB>
                  </a:tcPr>
                </a:tc>
                <a:tc>
                  <a:txBody>
                    <a:bodyPr/>
                    <a:lstStyle/>
                    <a:p>
                      <a:pPr algn="l">
                        <a:defRPr sz="1800" b="0">
                          <a:solidFill>
                            <a:srgbClr val="000000"/>
                          </a:solidFill>
                        </a:defRPr>
                      </a:pPr>
                      <a:r>
                        <a:rPr sz="1100" b="1">
                          <a:solidFill>
                            <a:srgbClr val="FFFFFF"/>
                          </a:solidFill>
                          <a:sym typeface="Arial"/>
                        </a:rPr>
                        <a:t>TO</a:t>
                      </a:r>
                    </a:p>
                  </a:txBody>
                  <a:tcPr marL="45720" marR="45720" anchor="ctr" horzOverflow="overflow">
                    <a:lnR w="6350">
                      <a:solidFill>
                        <a:schemeClr val="accent5"/>
                      </a:solidFill>
                    </a:lnR>
                    <a:lnT w="6350">
                      <a:solidFill>
                        <a:schemeClr val="accent5"/>
                      </a:solidFill>
                    </a:lnT>
                    <a:lnB w="635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0000"/>
                  </a:ext>
                </a:extLst>
              </a:tr>
              <a:tr h="447829">
                <a:tc>
                  <a:txBody>
                    <a:bodyPr/>
                    <a:lstStyle/>
                    <a:p>
                      <a:pPr algn="l">
                        <a:defRPr sz="1800"/>
                      </a:pPr>
                      <a:r>
                        <a:rPr sz="1000" dirty="0">
                          <a:sym typeface="Arial"/>
                        </a:rPr>
                        <a:t>Reactive and inadequately funded with time-limited political attention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Commitment to long-term funding and attention to achieve long-term intergenerational change and no tolerance for violence</a:t>
                      </a:r>
                    </a:p>
                  </a:txBody>
                  <a:tcPr marL="45720" marR="45720" anchor="ctr" horzOverflow="overflow">
                    <a:lnR>
                      <a:solidFill>
                        <a:srgbClr val="255C36"/>
                      </a:solidFill>
                    </a:lnR>
                    <a:lnT w="6350">
                      <a:solidFill>
                        <a:schemeClr val="accent5"/>
                      </a:solidFill>
                    </a:lnT>
                    <a:lnB w="6350">
                      <a:solidFill>
                        <a:schemeClr val="accent5"/>
                      </a:solidFill>
                    </a:lnB>
                  </a:tcPr>
                </a:tc>
                <a:extLst>
                  <a:ext uri="{0D108BD9-81ED-4DB2-BD59-A6C34878D82A}">
                    <a16:rowId xmlns:a16="http://schemas.microsoft.com/office/drawing/2014/main" val="10001"/>
                  </a:ext>
                </a:extLst>
              </a:tr>
              <a:tr h="447829">
                <a:tc>
                  <a:txBody>
                    <a:bodyPr/>
                    <a:lstStyle/>
                    <a:p>
                      <a:pPr algn="l">
                        <a:defRPr sz="1800"/>
                      </a:pPr>
                      <a:r>
                        <a:rPr sz="1000" dirty="0">
                          <a:sym typeface="Arial"/>
                        </a:rPr>
                        <a:t>Lack of awareness of services available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A website or central point for information on service availability</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2"/>
                  </a:ext>
                </a:extLst>
              </a:tr>
              <a:tr h="447829">
                <a:tc>
                  <a:txBody>
                    <a:bodyPr/>
                    <a:lstStyle/>
                    <a:p>
                      <a:pPr algn="l">
                        <a:defRPr sz="1800"/>
                      </a:pPr>
                      <a:r>
                        <a:rPr sz="1000" dirty="0">
                          <a:sym typeface="Arial"/>
                        </a:rPr>
                        <a:t>Inconsistent or non-existent consequences for people breaching orders </a:t>
                      </a:r>
                    </a:p>
                  </a:txBody>
                  <a:tcPr marL="45720" marR="45720" anchor="ctr" horzOverflow="overflow">
                    <a:lnL w="6350">
                      <a:solidFill>
                        <a:schemeClr val="accent5"/>
                      </a:solidFill>
                    </a:lnL>
                    <a:lnT w="6350">
                      <a:solidFill>
                        <a:schemeClr val="accent5"/>
                      </a:solidFill>
                    </a:lnT>
                    <a:lnB w="6350" cap="flat" cmpd="sng" algn="ctr">
                      <a:solidFill>
                        <a:schemeClr val="accent5"/>
                      </a:solidFill>
                      <a:prstDash val="solid"/>
                      <a:round/>
                      <a:headEnd type="none" w="med" len="med"/>
                      <a:tailEnd type="none" w="med" len="med"/>
                    </a:lnB>
                  </a:tcPr>
                </a:tc>
                <a:tc>
                  <a:txBody>
                    <a:bodyPr/>
                    <a:lstStyle/>
                    <a:p>
                      <a:pPr algn="l">
                        <a:defRPr sz="1800"/>
                      </a:pPr>
                      <a:r>
                        <a:rPr sz="1000" dirty="0">
                          <a:sym typeface="Arial"/>
                        </a:rPr>
                        <a:t>Consistent accountability for people who use violent and controlling </a:t>
                      </a:r>
                      <a:r>
                        <a:rPr sz="1000" dirty="0" err="1">
                          <a:sym typeface="Arial"/>
                        </a:rPr>
                        <a:t>behaviours</a:t>
                      </a:r>
                      <a:r>
                        <a:rPr sz="1000" dirty="0">
                          <a:sym typeface="Arial"/>
                        </a:rPr>
                        <a:t> within the justice system and post-sentencing when orders are in place regarding breaches and non-compliance </a:t>
                      </a:r>
                    </a:p>
                  </a:txBody>
                  <a:tcPr marL="45720" marR="45720" anchor="ctr" horzOverflow="overflow">
                    <a:lnR w="6350">
                      <a:solidFill>
                        <a:schemeClr val="accent5"/>
                      </a:solidFill>
                    </a:lnR>
                    <a:lnT w="6350">
                      <a:solidFill>
                        <a:schemeClr val="accent5"/>
                      </a:solidFill>
                    </a:lnT>
                    <a:lnB w="635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0003"/>
                  </a:ext>
                </a:extLst>
              </a:tr>
              <a:tr h="447829">
                <a:tc>
                  <a:txBody>
                    <a:bodyPr/>
                    <a:lstStyle/>
                    <a:p>
                      <a:pPr algn="l">
                        <a:lnSpc>
                          <a:spcPct val="110000"/>
                        </a:lnSpc>
                        <a:spcBef>
                          <a:spcPts val="1000"/>
                        </a:spcBef>
                        <a:defRPr sz="1800"/>
                      </a:pPr>
                      <a:r>
                        <a:rPr sz="1000" dirty="0">
                          <a:sym typeface="Arial"/>
                        </a:rPr>
                        <a:t>National funding decisions (e.g. homelessness, community and legal) </a:t>
                      </a:r>
                      <a:r>
                        <a:rPr lang="en-AU" sz="1000" dirty="0">
                          <a:sym typeface="Arial"/>
                        </a:rPr>
                        <a:t>not</a:t>
                      </a:r>
                      <a:r>
                        <a:rPr sz="1000" dirty="0">
                          <a:sym typeface="Arial"/>
                        </a:rPr>
                        <a:t> </a:t>
                      </a:r>
                      <a:r>
                        <a:rPr lang="en-AU" sz="1000" dirty="0" smtClean="0">
                          <a:sym typeface="Arial"/>
                        </a:rPr>
                        <a:t>supporting </a:t>
                      </a:r>
                      <a:r>
                        <a:rPr sz="1000" dirty="0" smtClean="0">
                          <a:sym typeface="Arial"/>
                        </a:rPr>
                        <a:t>the </a:t>
                      </a:r>
                      <a:r>
                        <a:rPr sz="1000" dirty="0">
                          <a:sym typeface="Arial"/>
                        </a:rPr>
                        <a:t>objectives of the National Plan </a:t>
                      </a:r>
                    </a:p>
                  </a:txBody>
                  <a:tcPr marL="45720" marR="45720" anchor="ctr" horzOverflow="overflow">
                    <a:lnL w="6350">
                      <a:solidFill>
                        <a:schemeClr val="accent5"/>
                      </a:solidFill>
                    </a:lnL>
                    <a:lnT w="6350" cap="flat" cmpd="sng" algn="ctr">
                      <a:solidFill>
                        <a:schemeClr val="accent5"/>
                      </a:solidFill>
                      <a:prstDash val="solid"/>
                      <a:round/>
                      <a:headEnd type="none" w="med" len="med"/>
                      <a:tailEnd type="none" w="med" len="med"/>
                    </a:lnT>
                    <a:lnB w="6350">
                      <a:solidFill>
                        <a:schemeClr val="accent5"/>
                      </a:solidFill>
                    </a:lnB>
                  </a:tcPr>
                </a:tc>
                <a:tc>
                  <a:txBody>
                    <a:bodyPr/>
                    <a:lstStyle/>
                    <a:p>
                      <a:pPr algn="l" defTabSz="891916">
                        <a:defRPr sz="1800"/>
                      </a:pPr>
                      <a:r>
                        <a:rPr sz="1000" dirty="0">
                          <a:sym typeface="Arial"/>
                        </a:rPr>
                        <a:t>National funding decisions in health, housing, legal services etc. </a:t>
                      </a:r>
                      <a:r>
                        <a:rPr sz="1000" dirty="0" err="1">
                          <a:sym typeface="Arial"/>
                        </a:rPr>
                        <a:t>prioritise</a:t>
                      </a:r>
                      <a:r>
                        <a:rPr sz="1000" dirty="0">
                          <a:sym typeface="Arial"/>
                        </a:rPr>
                        <a:t> domestic, family and sexual violence and support the National Plan   </a:t>
                      </a:r>
                    </a:p>
                  </a:txBody>
                  <a:tcPr marL="45720" marR="45720" anchor="ctr" horzOverflow="overflow">
                    <a:lnR w="6350">
                      <a:solidFill>
                        <a:schemeClr val="accent5"/>
                      </a:solidFill>
                    </a:lnR>
                    <a:lnT w="6350" cap="flat" cmpd="sng" algn="ctr">
                      <a:solidFill>
                        <a:schemeClr val="accent5"/>
                      </a:solidFill>
                      <a:prstDash val="solid"/>
                      <a:round/>
                      <a:headEnd type="none" w="med" len="med"/>
                      <a:tailEnd type="none" w="med" len="med"/>
                    </a:lnT>
                    <a:lnB w="6350">
                      <a:solidFill>
                        <a:schemeClr val="accent5"/>
                      </a:solidFill>
                    </a:lnB>
                  </a:tcPr>
                </a:tc>
                <a:extLst>
                  <a:ext uri="{0D108BD9-81ED-4DB2-BD59-A6C34878D82A}">
                    <a16:rowId xmlns:a16="http://schemas.microsoft.com/office/drawing/2014/main" val="10004"/>
                  </a:ext>
                </a:extLst>
              </a:tr>
              <a:tr h="447829">
                <a:tc>
                  <a:txBody>
                    <a:bodyPr/>
                    <a:lstStyle/>
                    <a:p>
                      <a:pPr algn="l">
                        <a:defRPr sz="1800"/>
                      </a:pPr>
                      <a:r>
                        <a:rPr sz="1000" dirty="0">
                          <a:sym typeface="Arial"/>
                        </a:rPr>
                        <a:t>Training offered on domestic and family violence in each sector separately</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Joint training across disciplines (e.g. police, education, social work, health, NGOs for family violence)</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5"/>
                  </a:ext>
                </a:extLst>
              </a:tr>
              <a:tr h="447829">
                <a:tc>
                  <a:txBody>
                    <a:bodyPr/>
                    <a:lstStyle/>
                    <a:p>
                      <a:pPr algn="l">
                        <a:defRPr sz="1800"/>
                      </a:pPr>
                      <a:r>
                        <a:rPr sz="1000" dirty="0">
                          <a:sym typeface="Arial"/>
                        </a:rPr>
                        <a:t>Parents supporting their children</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Support parents in understanding the effects of domestic and family violence on their children </a:t>
                      </a:r>
                      <a:r>
                        <a:rPr sz="1000" dirty="0" err="1">
                          <a:sym typeface="Arial"/>
                        </a:rPr>
                        <a:t>behaviourally</a:t>
                      </a:r>
                      <a:r>
                        <a:rPr sz="1000" dirty="0">
                          <a:sym typeface="Arial"/>
                        </a:rPr>
                        <a:t>, emotionally, neurologically</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5729033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253107308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Plan in </a:t>
            </a:r>
            <a:r>
              <a:rPr lang="en-AU" dirty="0"/>
              <a:t>Canberra, Australian Capital Territory</a:t>
            </a:r>
            <a:r>
              <a:rPr lang="en-AU" sz="1000" dirty="0" smtClean="0"/>
              <a:t>. </a:t>
            </a:r>
            <a:r>
              <a:rPr lang="en-AU" sz="1000" dirty="0"/>
              <a:t>This session was facilitated by </a:t>
            </a:r>
            <a:r>
              <a:rPr lang="en-AU" sz="1000" dirty="0" err="1"/>
              <a:t>ThinkPlace</a:t>
            </a:r>
            <a:r>
              <a:rPr lang="en-AU" sz="1000" dirty="0"/>
              <a:t>. </a:t>
            </a:r>
          </a:p>
          <a:p>
            <a:pPr>
              <a:defRPr sz="1000" b="0"/>
            </a:pPr>
            <a:r>
              <a:rPr lang="en-AU" sz="1000" dirty="0"/>
              <a:t>The 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extLst>
      <p:ext uri="{BB962C8B-B14F-4D97-AF65-F5344CB8AC3E}">
        <p14:creationId xmlns:p14="http://schemas.microsoft.com/office/powerpoint/2010/main" val="37236823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xfrm>
            <a:off x="579267" y="3987307"/>
            <a:ext cx="6120002" cy="2160000"/>
          </a:xfrm>
          <a:prstGeom prst="rect">
            <a:avLst/>
          </a:prstGeom>
        </p:spPr>
        <p:txBody>
          <a:bodyPr/>
          <a:lstStyle/>
          <a:p>
            <a:r>
              <a:t>Key themes</a:t>
            </a:r>
            <a:br/>
            <a:endParaRPr/>
          </a:p>
        </p:txBody>
      </p:sp>
      <p:sp>
        <p:nvSpPr>
          <p:cNvPr id="221"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24" name="Title 1"/>
          <p:cNvSpPr txBox="1">
            <a:spLocks noGrp="1"/>
          </p:cNvSpPr>
          <p:nvPr>
            <p:ph type="title"/>
          </p:nvPr>
        </p:nvSpPr>
        <p:spPr/>
        <p:txBody>
          <a:bodyPr/>
          <a:lstStyle>
            <a:lvl1pPr defTabSz="886968">
              <a:defRPr sz="2328"/>
            </a:lvl1pPr>
          </a:lstStyle>
          <a:p>
            <a:r>
              <a:rPr lang="en-AU"/>
              <a:t>Key themes</a:t>
            </a:r>
          </a:p>
        </p:txBody>
      </p:sp>
      <p:sp>
        <p:nvSpPr>
          <p:cNvPr id="225" name="Content Placeholder 2"/>
          <p:cNvSpPr txBox="1">
            <a:spLocks noGrp="1"/>
          </p:cNvSpPr>
          <p:nvPr>
            <p:ph type="body" idx="1"/>
          </p:nvPr>
        </p:nvSpPr>
        <p:spPr/>
        <p:txBody>
          <a:bodyPr/>
          <a:lstStyle/>
          <a:p>
            <a:r>
              <a:rPr lang="en-AU" dirty="0"/>
              <a:t>Workforce capability</a:t>
            </a:r>
          </a:p>
          <a:p>
            <a:pPr lvl="1"/>
            <a:r>
              <a:rPr lang="en-AU" dirty="0"/>
              <a:t>There needs to be a holistic approach to service delivery for families experiencing domestic and family violence.</a:t>
            </a:r>
          </a:p>
          <a:p>
            <a:pPr lvl="1"/>
            <a:r>
              <a:rPr lang="en-AU" dirty="0"/>
              <a:t>Cross-sector training, networking and building trust between organisations and individuals is required to enable the best outcomes for people who are experiencing violence.</a:t>
            </a:r>
          </a:p>
          <a:p>
            <a:pPr lvl="1"/>
            <a:r>
              <a:rPr lang="en-AU" dirty="0"/>
              <a:t>Organisations need to build and maintain a supportive but neutral role with families to enable the best outcomes.</a:t>
            </a:r>
          </a:p>
          <a:p>
            <a:endParaRPr lang="en-AU" dirty="0"/>
          </a:p>
          <a:p>
            <a:r>
              <a:rPr lang="en-AU" dirty="0"/>
              <a:t>Supporting Indigenous communities</a:t>
            </a:r>
          </a:p>
          <a:p>
            <a:pPr lvl="1"/>
            <a:r>
              <a:rPr lang="en-AU" dirty="0"/>
              <a:t>The messages of community education and information sharing need to be consistent but applied across different mediums and approaches (e.g. yarning circles by elders).</a:t>
            </a:r>
          </a:p>
          <a:p>
            <a:pPr lvl="1"/>
            <a:r>
              <a:rPr lang="en-AU" dirty="0"/>
              <a:t>Elders are fundamental to the success of programs delivered in Indigenous communities and need support. It is not just the organisations that deliver messages.</a:t>
            </a:r>
          </a:p>
          <a:p>
            <a:pPr lvl="1"/>
            <a:r>
              <a:rPr lang="en-AU" dirty="0"/>
              <a:t>Indigenous communities hold the solutions for addressing domestic violence and need to be engaged in any responses. Services must follow the principle: “nothing about us, without us”.</a:t>
            </a:r>
          </a:p>
          <a:p>
            <a:endParaRPr lang="en-AU" dirty="0"/>
          </a:p>
          <a:p>
            <a:r>
              <a:rPr lang="en-AU" dirty="0"/>
              <a:t>Supporting culturally and linguistically diverse communities</a:t>
            </a:r>
          </a:p>
          <a:p>
            <a:pPr lvl="1"/>
            <a:r>
              <a:rPr lang="en-AU" dirty="0"/>
              <a:t>The underreporting of domestic, family and sexual violence within migrated culturally and linguistically diverse (CALD) communities means we have a lack of accurate data.</a:t>
            </a:r>
          </a:p>
          <a:p>
            <a:pPr lvl="1"/>
            <a:r>
              <a:rPr lang="en-AU" dirty="0"/>
              <a:t>Interpreters are often male and can be someone known to the victim; this is a significant barrier to disclosure, particularly when the interpreters are not appropriately trained.</a:t>
            </a:r>
          </a:p>
          <a:p>
            <a:pPr lvl="1"/>
            <a:r>
              <a:rPr lang="en-AU" dirty="0"/>
              <a:t>Women on accompanying visas do not get access to services and are reliant on their husbands.</a:t>
            </a:r>
          </a:p>
          <a:p>
            <a:pPr lvl="1"/>
            <a:r>
              <a:rPr lang="en-AU" dirty="0"/>
              <a:t>There is a need to educate men on acceptable behaviour and social norms in multiple languages.</a:t>
            </a:r>
          </a:p>
          <a:p>
            <a:pPr lvl="1"/>
            <a:r>
              <a:rPr lang="en-AU" dirty="0"/>
              <a:t>Religious leaders can be excellent advocates and </a:t>
            </a:r>
            <a:r>
              <a:rPr lang="en-AU" dirty="0" smtClean="0"/>
              <a:t>empower </a:t>
            </a:r>
            <a:r>
              <a:rPr lang="en-AU" dirty="0"/>
              <a:t>the community to respond to domestic, family and sexual violence.</a:t>
            </a:r>
          </a:p>
        </p:txBody>
      </p:sp>
      <p:sp>
        <p:nvSpPr>
          <p:cNvPr id="226" name="Slide Number Placeholder 4"/>
          <p:cNvSpPr txBox="1">
            <a:spLocks noGrp="1"/>
          </p:cNvSpPr>
          <p:nvPr>
            <p:ph type="sldNum" sz="quarter" idx="2"/>
          </p:nvPr>
        </p:nvSpPr>
        <p:spPr/>
        <p:txBody>
          <a:bodyPr/>
          <a:lstStyle/>
          <a:p>
            <a:fld id="{86CB4B4D-7CA3-9044-876B-883B54F8677D}" type="slidenum">
              <a:rPr lang="en-AU" smtClean="0"/>
              <a:pPr/>
              <a:t>5</a:t>
            </a:fld>
            <a:endParaRPr lang="en-AU"/>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29" name="Title 1"/>
          <p:cNvSpPr txBox="1">
            <a:spLocks noGrp="1"/>
          </p:cNvSpPr>
          <p:nvPr>
            <p:ph type="title"/>
          </p:nvPr>
        </p:nvSpPr>
        <p:spPr/>
        <p:txBody>
          <a:bodyPr/>
          <a:lstStyle>
            <a:lvl1pPr defTabSz="886968">
              <a:defRPr sz="2328"/>
            </a:lvl1pPr>
          </a:lstStyle>
          <a:p>
            <a:r>
              <a:rPr lang="en-AU"/>
              <a:t>Key themes</a:t>
            </a:r>
          </a:p>
        </p:txBody>
      </p:sp>
      <p:sp>
        <p:nvSpPr>
          <p:cNvPr id="230" name="Content Placeholder 9"/>
          <p:cNvSpPr txBox="1">
            <a:spLocks noGrp="1"/>
          </p:cNvSpPr>
          <p:nvPr>
            <p:ph type="body" idx="1"/>
          </p:nvPr>
        </p:nvSpPr>
        <p:spPr/>
        <p:txBody>
          <a:bodyPr/>
          <a:lstStyle/>
          <a:p>
            <a:r>
              <a:rPr lang="en-AU" dirty="0"/>
              <a:t>Access to justice</a:t>
            </a:r>
          </a:p>
          <a:p>
            <a:pPr lvl="1"/>
            <a:r>
              <a:rPr lang="en-AU" dirty="0"/>
              <a:t>The judicial system can become a barrier to achieving positive outcomes for people who have experienced violence.</a:t>
            </a:r>
          </a:p>
          <a:p>
            <a:pPr lvl="1"/>
            <a:r>
              <a:rPr lang="en-AU" dirty="0"/>
              <a:t>The Family Law Court, Criminal Justice system and Immigration need to be more victim focussed.</a:t>
            </a:r>
          </a:p>
          <a:p>
            <a:pPr lvl="1"/>
            <a:r>
              <a:rPr lang="en-AU" dirty="0"/>
              <a:t>Plain English information should be made available for victims across the system.</a:t>
            </a:r>
          </a:p>
          <a:p>
            <a:pPr lvl="1"/>
            <a:r>
              <a:rPr lang="en-AU" dirty="0"/>
              <a:t>The systems are complex and difficult to navigate (e.g. there are a lot of different systems that need to be understood).</a:t>
            </a:r>
          </a:p>
          <a:p>
            <a:pPr lvl="1"/>
            <a:r>
              <a:rPr lang="en-AU" dirty="0"/>
              <a:t>There is inconsistency in the responses to perpetrators who are not compliant to orders at all levels.</a:t>
            </a:r>
          </a:p>
          <a:p>
            <a:endParaRPr lang="en-AU" dirty="0"/>
          </a:p>
          <a:p>
            <a:r>
              <a:rPr lang="en-AU" dirty="0"/>
              <a:t>Adequate and appropriate crisis accommodation</a:t>
            </a:r>
          </a:p>
          <a:p>
            <a:pPr lvl="1"/>
            <a:r>
              <a:rPr lang="en-AU" dirty="0"/>
              <a:t>Women on temporary visas are usually not eligible for social housing and thereby lack </a:t>
            </a:r>
            <a:r>
              <a:rPr lang="en-AU" dirty="0" smtClean="0"/>
              <a:t>exit </a:t>
            </a:r>
            <a:r>
              <a:rPr lang="en-AU" dirty="0"/>
              <a:t>points from violent relationships.</a:t>
            </a:r>
          </a:p>
          <a:p>
            <a:pPr lvl="1"/>
            <a:r>
              <a:rPr lang="en-AU" dirty="0"/>
              <a:t>Refuges are vital to support many women experiencing violence; but they are not appropriate for everyone. There needs to be different accommodations options available for people leaving violent relationships including children.</a:t>
            </a:r>
          </a:p>
          <a:p>
            <a:endParaRPr lang="en-AU" dirty="0"/>
          </a:p>
          <a:p>
            <a:r>
              <a:rPr lang="en-AU" dirty="0"/>
              <a:t>Long term safety, wellbeing and independence of women and their children</a:t>
            </a:r>
          </a:p>
          <a:p>
            <a:pPr lvl="1"/>
            <a:r>
              <a:rPr lang="en-AU" dirty="0"/>
              <a:t>There should be links between the National Homelessness and Housing Agreement and the Fourth Action Plan.</a:t>
            </a:r>
          </a:p>
          <a:p>
            <a:pPr lvl="1"/>
            <a:r>
              <a:rPr lang="en-AU" dirty="0"/>
              <a:t>Although it is unsafe for separated couples in </a:t>
            </a:r>
            <a:r>
              <a:rPr lang="en-AU" dirty="0" smtClean="0"/>
              <a:t>violent </a:t>
            </a:r>
            <a:r>
              <a:rPr lang="en-AU" dirty="0"/>
              <a:t>relationships to live together, it is often economically necessary.</a:t>
            </a:r>
          </a:p>
          <a:p>
            <a:pPr lvl="1"/>
            <a:r>
              <a:rPr lang="en-AU" dirty="0"/>
              <a:t>School and welfare staff should be trained in trauma informed referrals and support for families in crisis.</a:t>
            </a:r>
          </a:p>
          <a:p>
            <a:pPr lvl="1"/>
            <a:r>
              <a:rPr lang="en-AU" dirty="0"/>
              <a:t>There are examples of the business community engaged in support (e.g. Ronald McDonald house).</a:t>
            </a:r>
          </a:p>
        </p:txBody>
      </p:sp>
      <p:sp>
        <p:nvSpPr>
          <p:cNvPr id="231" name="Slide Number Placeholder 4"/>
          <p:cNvSpPr txBox="1">
            <a:spLocks noGrp="1"/>
          </p:cNvSpPr>
          <p:nvPr>
            <p:ph type="sldNum" sz="quarter" idx="2"/>
          </p:nvPr>
        </p:nvSpPr>
        <p:spPr/>
        <p:txBody>
          <a:bodyPr/>
          <a:lstStyle/>
          <a:p>
            <a:fld id="{86CB4B4D-7CA3-9044-876B-883B54F8677D}" type="slidenum">
              <a:rPr lang="en-AU" smtClean="0"/>
              <a:pPr/>
              <a:t>6</a:t>
            </a:fld>
            <a:endParaRPr lang="en-AU"/>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34" name="Title 1"/>
          <p:cNvSpPr txBox="1">
            <a:spLocks noGrp="1"/>
          </p:cNvSpPr>
          <p:nvPr>
            <p:ph type="title"/>
          </p:nvPr>
        </p:nvSpPr>
        <p:spPr/>
        <p:txBody>
          <a:bodyPr/>
          <a:lstStyle>
            <a:lvl1pPr defTabSz="886968">
              <a:defRPr sz="2328"/>
            </a:lvl1pPr>
          </a:lstStyle>
          <a:p>
            <a:r>
              <a:rPr lang="en-AU"/>
              <a:t>Key themes</a:t>
            </a:r>
          </a:p>
        </p:txBody>
      </p:sp>
      <p:sp>
        <p:nvSpPr>
          <p:cNvPr id="235" name="Content Placeholder 9"/>
          <p:cNvSpPr txBox="1">
            <a:spLocks noGrp="1"/>
          </p:cNvSpPr>
          <p:nvPr>
            <p:ph type="body" idx="1"/>
          </p:nvPr>
        </p:nvSpPr>
        <p:spPr/>
        <p:txBody>
          <a:bodyPr/>
          <a:lstStyle/>
          <a:p>
            <a:r>
              <a:rPr lang="en-AU" dirty="0"/>
              <a:t>Reducing sexual violence</a:t>
            </a:r>
          </a:p>
          <a:p>
            <a:pPr lvl="1"/>
            <a:r>
              <a:rPr lang="en-AU" dirty="0"/>
              <a:t>There is a need for tools and information for young people to recognise and respond to abuse, especially on online </a:t>
            </a:r>
            <a:r>
              <a:rPr lang="en-AU" dirty="0" smtClean="0"/>
              <a:t>media.</a:t>
            </a:r>
            <a:endParaRPr lang="en-AU" dirty="0"/>
          </a:p>
          <a:p>
            <a:pPr lvl="1"/>
            <a:r>
              <a:rPr lang="en-AU" dirty="0"/>
              <a:t>Community education around sexual violence should be part of primary prevention. This </a:t>
            </a:r>
            <a:r>
              <a:rPr lang="en-AU" dirty="0" smtClean="0"/>
              <a:t>needs </a:t>
            </a:r>
            <a:r>
              <a:rPr lang="en-AU" dirty="0"/>
              <a:t>to be scaled up, connected and funded.</a:t>
            </a:r>
          </a:p>
          <a:p>
            <a:pPr lvl="1"/>
            <a:r>
              <a:rPr lang="en-AU" dirty="0"/>
              <a:t>So many people would benefit from conversations about consent and respectful relationships, not just young people (e.g. older people, people with disability).</a:t>
            </a:r>
          </a:p>
          <a:p>
            <a:pPr lvl="1"/>
            <a:r>
              <a:rPr lang="en-AU" dirty="0"/>
              <a:t>As children are becoming sexually active at a very young age, there needs to be layered messages to meet the needs of different age groups and levels of emotional maturity.</a:t>
            </a:r>
          </a:p>
          <a:p>
            <a:endParaRPr lang="en-AU" dirty="0"/>
          </a:p>
          <a:p>
            <a:r>
              <a:rPr lang="en-AU" dirty="0"/>
              <a:t>Impact on children</a:t>
            </a:r>
          </a:p>
          <a:p>
            <a:pPr lvl="1"/>
            <a:r>
              <a:rPr lang="en-AU" dirty="0"/>
              <a:t>Teachers need training and resources to support children and young people who experience domestic violence in the home.</a:t>
            </a:r>
          </a:p>
          <a:p>
            <a:pPr lvl="1"/>
            <a:r>
              <a:rPr lang="en-AU" dirty="0"/>
              <a:t>Organisations need to build and maintain a supportive but neutral role with families.</a:t>
            </a:r>
          </a:p>
          <a:p>
            <a:pPr lvl="1"/>
            <a:r>
              <a:rPr lang="en-AU" dirty="0"/>
              <a:t>There is a need to build awareness around diverse sex, sexuality and gender; particularly when kids start thinking about forming identity. Responses should not be making assumptions (e.g. about family formation, what is driving violence</a:t>
            </a:r>
            <a:r>
              <a:rPr lang="en-AU" dirty="0" smtClean="0"/>
              <a:t>).</a:t>
            </a:r>
          </a:p>
          <a:p>
            <a:pPr marL="0" lvl="1" indent="0">
              <a:buSzTx/>
              <a:buNone/>
            </a:pPr>
            <a:r>
              <a:rPr lang="en-AU" sz="1200" b="1" dirty="0" smtClean="0"/>
              <a:t>Visas</a:t>
            </a:r>
            <a:endParaRPr lang="en-AU" sz="1200" b="1" dirty="0"/>
          </a:p>
          <a:p>
            <a:pPr lvl="1"/>
            <a:r>
              <a:rPr lang="en-AU" dirty="0"/>
              <a:t>Temporary visas create an additional vulnerability as visa status is used by perpetrators to intimidate and control victims</a:t>
            </a:r>
          </a:p>
          <a:p>
            <a:pPr lvl="1"/>
            <a:r>
              <a:rPr lang="en-AU" dirty="0"/>
              <a:t>Women who end up with uncertain immigration status can’t leave emergency accommodation because they have no income, i.e. are not eligible for any income support payments</a:t>
            </a:r>
          </a:p>
          <a:p>
            <a:pPr lvl="1"/>
            <a:r>
              <a:rPr lang="en-AU" dirty="0"/>
              <a:t>DV provisions under the Migration Act need to be extended to all temporary visas not just spousal and distinguished talent due to the vulnerability created.</a:t>
            </a:r>
          </a:p>
          <a:p>
            <a:pPr lvl="1"/>
            <a:r>
              <a:rPr lang="en-AU" dirty="0"/>
              <a:t>For women on temporary visas the system intersections create complexity, vulnerability and leave women trapped, so we need to address the way the Immigration, Income Support, Social Housing and Family Law systems interact to improve pathways to safety for this group of women</a:t>
            </a:r>
          </a:p>
          <a:p>
            <a:pPr lvl="1"/>
            <a:endParaRPr lang="en-AU" dirty="0"/>
          </a:p>
        </p:txBody>
      </p:sp>
      <p:sp>
        <p:nvSpPr>
          <p:cNvPr id="236" name="Slide Number Placeholder 4"/>
          <p:cNvSpPr txBox="1">
            <a:spLocks noGrp="1"/>
          </p:cNvSpPr>
          <p:nvPr>
            <p:ph type="sldNum" sz="quarter" idx="2"/>
          </p:nvPr>
        </p:nvSpPr>
        <p:spPr/>
        <p:txBody>
          <a:bodyPr/>
          <a:lstStyle/>
          <a:p>
            <a:fld id="{86CB4B4D-7CA3-9044-876B-883B54F8677D}" type="slidenum">
              <a:rPr lang="en-AU" smtClean="0"/>
              <a:pPr/>
              <a:t>7</a:t>
            </a:fld>
            <a:endParaRPr lang="en-AU"/>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itle 1"/>
          <p:cNvSpPr txBox="1">
            <a:spLocks noGrp="1"/>
          </p:cNvSpPr>
          <p:nvPr>
            <p:ph type="title"/>
          </p:nvPr>
        </p:nvSpPr>
        <p:spPr>
          <a:xfrm>
            <a:off x="579267" y="3987307"/>
            <a:ext cx="6120002" cy="2160000"/>
          </a:xfrm>
          <a:prstGeom prst="rect">
            <a:avLst/>
          </a:prstGeom>
        </p:spPr>
        <p:txBody>
          <a:bodyPr/>
          <a:lstStyle/>
          <a:p>
            <a:r>
              <a:t>Big shifts</a:t>
            </a:r>
            <a:br/>
            <a:r>
              <a:t/>
            </a:r>
            <a:br/>
            <a:r>
              <a:rPr sz="2000"/>
              <a:t>What are the big shifts we want to see in this space?</a:t>
            </a:r>
          </a:p>
        </p:txBody>
      </p:sp>
      <p:sp>
        <p:nvSpPr>
          <p:cNvPr id="239"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Footer Placeholder 3"/>
          <p:cNvSpPr txBox="1"/>
          <p:nvPr/>
        </p:nvSpPr>
        <p:spPr>
          <a:xfrm>
            <a:off x="585926" y="6557261"/>
            <a:ext cx="7174887"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242"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Big shifts</a:t>
            </a:r>
          </a:p>
        </p:txBody>
      </p:sp>
      <p:sp>
        <p:nvSpPr>
          <p:cNvPr id="243" name="Slide Number Placeholder 4"/>
          <p:cNvSpPr txBox="1">
            <a:spLocks noGrp="1"/>
          </p:cNvSpPr>
          <p:nvPr>
            <p:ph type="sldNum" sz="quarter" idx="2"/>
          </p:nvPr>
        </p:nvSpPr>
        <p:spPr>
          <a:xfrm>
            <a:off x="8594521" y="6541661"/>
            <a:ext cx="131968"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graphicFrame>
        <p:nvGraphicFramePr>
          <p:cNvPr id="244" name="Content Placeholder 11"/>
          <p:cNvGraphicFramePr/>
          <p:nvPr>
            <p:extLst>
              <p:ext uri="{D42A27DB-BD31-4B8C-83A1-F6EECF244321}">
                <p14:modId xmlns:p14="http://schemas.microsoft.com/office/powerpoint/2010/main" val="110341726"/>
              </p:ext>
            </p:extLst>
          </p:nvPr>
        </p:nvGraphicFramePr>
        <p:xfrm>
          <a:off x="585787" y="1125537"/>
          <a:ext cx="8140700" cy="4480145"/>
        </p:xfrm>
        <a:graphic>
          <a:graphicData uri="http://schemas.openxmlformats.org/drawingml/2006/table">
            <a:tbl>
              <a:tblPr firstRow="1">
                <a:tableStyleId>{4C3C2611-4C71-4FC5-86AE-919BDF0F9419}</a:tableStyleId>
              </a:tblPr>
              <a:tblGrid>
                <a:gridCol w="4070350">
                  <a:extLst>
                    <a:ext uri="{9D8B030D-6E8A-4147-A177-3AD203B41FA5}">
                      <a16:colId xmlns:a16="http://schemas.microsoft.com/office/drawing/2014/main" val="20000"/>
                    </a:ext>
                  </a:extLst>
                </a:gridCol>
                <a:gridCol w="4070350">
                  <a:extLst>
                    <a:ext uri="{9D8B030D-6E8A-4147-A177-3AD203B41FA5}">
                      <a16:colId xmlns:a16="http://schemas.microsoft.com/office/drawing/2014/main" val="20001"/>
                    </a:ext>
                  </a:extLst>
                </a:gridCol>
              </a:tblGrid>
              <a:tr h="256075">
                <a:tc>
                  <a:txBody>
                    <a:bodyPr/>
                    <a:lstStyle/>
                    <a:p>
                      <a:pPr algn="l">
                        <a:defRPr sz="1800" b="0">
                          <a:solidFill>
                            <a:srgbClr val="000000"/>
                          </a:solidFill>
                        </a:defRPr>
                      </a:pPr>
                      <a:r>
                        <a:rPr sz="1100" b="1" dirty="0">
                          <a:solidFill>
                            <a:srgbClr val="FFFFFF"/>
                          </a:solidFill>
                          <a:sym typeface="Arial"/>
                        </a:rPr>
                        <a:t>FROM</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b="0">
                          <a:solidFill>
                            <a:srgbClr val="000000"/>
                          </a:solidFill>
                        </a:defRPr>
                      </a:pPr>
                      <a:r>
                        <a:rPr sz="1100" b="1">
                          <a:solidFill>
                            <a:srgbClr val="FFFFFF"/>
                          </a:solidFill>
                          <a:sym typeface="Arial"/>
                        </a:rPr>
                        <a:t>TO</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0"/>
                  </a:ext>
                </a:extLst>
              </a:tr>
              <a:tr h="469007">
                <a:tc>
                  <a:txBody>
                    <a:bodyPr/>
                    <a:lstStyle/>
                    <a:p>
                      <a:pPr algn="l">
                        <a:defRPr sz="1800"/>
                      </a:pPr>
                      <a:r>
                        <a:rPr sz="1000" dirty="0">
                          <a:sym typeface="Arial"/>
                        </a:rPr>
                        <a:t>Lack of visibility and coordination between government and </a:t>
                      </a:r>
                      <a:r>
                        <a:rPr lang="en-AU" sz="1000" dirty="0">
                          <a:sym typeface="Arial"/>
                        </a:rPr>
                        <a:t/>
                      </a:r>
                      <a:br>
                        <a:rPr lang="en-AU" sz="1000" dirty="0">
                          <a:sym typeface="Arial"/>
                        </a:rPr>
                      </a:br>
                      <a:r>
                        <a:rPr sz="1000" dirty="0">
                          <a:sym typeface="Arial"/>
                        </a:rPr>
                        <a:t>community sector services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Coordinated services across the community sector</a:t>
                      </a:r>
                    </a:p>
                  </a:txBody>
                  <a:tcPr marL="0" marR="0" marT="0" marB="0" anchor="ctr" horzOverflow="overflow">
                    <a:lnR>
                      <a:solidFill>
                        <a:srgbClr val="255C36"/>
                      </a:solidFill>
                    </a:lnR>
                    <a:lnT w="6350">
                      <a:solidFill>
                        <a:schemeClr val="accent5"/>
                      </a:solidFill>
                    </a:lnT>
                    <a:lnB w="6350">
                      <a:solidFill>
                        <a:schemeClr val="accent5"/>
                      </a:solidFill>
                    </a:lnB>
                  </a:tcPr>
                </a:tc>
                <a:extLst>
                  <a:ext uri="{0D108BD9-81ED-4DB2-BD59-A6C34878D82A}">
                    <a16:rowId xmlns:a16="http://schemas.microsoft.com/office/drawing/2014/main" val="10001"/>
                  </a:ext>
                </a:extLst>
              </a:tr>
              <a:tr h="288620">
                <a:tc>
                  <a:txBody>
                    <a:bodyPr/>
                    <a:lstStyle/>
                    <a:p>
                      <a:pPr algn="l">
                        <a:defRPr sz="1800"/>
                      </a:pPr>
                      <a:r>
                        <a:rPr sz="1000">
                          <a:sym typeface="Arial"/>
                        </a:rPr>
                        <a:t>A system focused on crisis</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A system based on prevention rather than treatment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2"/>
                  </a:ext>
                </a:extLst>
              </a:tr>
              <a:tr h="288620">
                <a:tc>
                  <a:txBody>
                    <a:bodyPr/>
                    <a:lstStyle/>
                    <a:p>
                      <a:pPr algn="l">
                        <a:defRPr sz="1800"/>
                      </a:pPr>
                      <a:r>
                        <a:rPr sz="1000">
                          <a:sym typeface="Arial"/>
                        </a:rPr>
                        <a:t>Seeing children as add-ons of their parents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Seeing children in their own right with their own unique goals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3"/>
                  </a:ext>
                </a:extLst>
              </a:tr>
              <a:tr h="288620">
                <a:tc>
                  <a:txBody>
                    <a:bodyPr/>
                    <a:lstStyle/>
                    <a:p>
                      <a:pPr algn="l">
                        <a:defRPr sz="1800"/>
                      </a:pPr>
                      <a:r>
                        <a:rPr sz="1000">
                          <a:sym typeface="Arial"/>
                        </a:rPr>
                        <a:t>Focus on children and young people younger than 16 years old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a:sym typeface="Arial"/>
                        </a:rPr>
                        <a:t>Focus on all children and young people</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4"/>
                  </a:ext>
                </a:extLst>
              </a:tr>
              <a:tr h="469007">
                <a:tc>
                  <a:txBody>
                    <a:bodyPr/>
                    <a:lstStyle/>
                    <a:p>
                      <a:pPr algn="l">
                        <a:defRPr sz="1800"/>
                      </a:pPr>
                      <a:r>
                        <a:rPr sz="1000">
                          <a:sym typeface="Arial"/>
                        </a:rPr>
                        <a:t>Ad hoc and uncoordinated responses to family and domestic violence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Coordinated, whole of community response to addressing </a:t>
                      </a:r>
                      <a:r>
                        <a:rPr lang="en-AU" sz="1000" dirty="0" smtClean="0">
                          <a:sym typeface="Arial"/>
                        </a:rPr>
                        <a:t>domestic</a:t>
                      </a:r>
                      <a:r>
                        <a:rPr sz="1000" dirty="0" smtClean="0">
                          <a:sym typeface="Arial"/>
                        </a:rPr>
                        <a:t> </a:t>
                      </a:r>
                      <a:r>
                        <a:rPr sz="1000" dirty="0">
                          <a:sym typeface="Arial"/>
                        </a:rPr>
                        <a:t>and </a:t>
                      </a:r>
                      <a:r>
                        <a:rPr lang="en-AU" sz="1000" dirty="0" smtClean="0">
                          <a:sym typeface="Arial"/>
                        </a:rPr>
                        <a:t>family</a:t>
                      </a:r>
                      <a:r>
                        <a:rPr sz="1000" dirty="0" smtClean="0">
                          <a:sym typeface="Arial"/>
                        </a:rPr>
                        <a:t> </a:t>
                      </a:r>
                      <a:r>
                        <a:rPr sz="1000" dirty="0">
                          <a:sym typeface="Arial"/>
                        </a:rPr>
                        <a:t>violence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5"/>
                  </a:ext>
                </a:extLst>
              </a:tr>
              <a:tr h="469007">
                <a:tc>
                  <a:txBody>
                    <a:bodyPr/>
                    <a:lstStyle/>
                    <a:p>
                      <a:pPr algn="l">
                        <a:defRPr sz="1800"/>
                      </a:pPr>
                      <a:r>
                        <a:rPr sz="1000">
                          <a:sym typeface="Arial"/>
                        </a:rPr>
                        <a:t>Respectful and healthy relationship education isn’t consistent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Consistent approach to respectful and healthy relationships in education </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6"/>
                  </a:ext>
                </a:extLst>
              </a:tr>
              <a:tr h="829782">
                <a:tc>
                  <a:txBody>
                    <a:bodyPr/>
                    <a:lstStyle/>
                    <a:p>
                      <a:pPr algn="l">
                        <a:defRPr sz="1800"/>
                      </a:pPr>
                      <a:r>
                        <a:rPr sz="1000" dirty="0">
                          <a:sym typeface="Arial"/>
                        </a:rPr>
                        <a:t>Lack of data about what works and what is being done across the country especially regarding culturally and linguistically diverse communities, Aboriginal and Torres Strait Islander people, people </a:t>
                      </a:r>
                      <a:r>
                        <a:rPr lang="en-AU" sz="1000" dirty="0">
                          <a:sym typeface="Arial"/>
                        </a:rPr>
                        <a:t/>
                      </a:r>
                      <a:br>
                        <a:rPr lang="en-AU" sz="1000" dirty="0">
                          <a:sym typeface="Arial"/>
                        </a:rPr>
                      </a:br>
                      <a:r>
                        <a:rPr sz="1000" dirty="0">
                          <a:sym typeface="Arial"/>
                        </a:rPr>
                        <a:t>with disability, diverse sex, sexuality and gender</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Comprehensive data and evaluation of progress of services</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7"/>
                  </a:ext>
                </a:extLst>
              </a:tr>
              <a:tr h="649395">
                <a:tc>
                  <a:txBody>
                    <a:bodyPr/>
                    <a:lstStyle/>
                    <a:p>
                      <a:pPr algn="l">
                        <a:defRPr sz="1800"/>
                      </a:pPr>
                      <a:r>
                        <a:rPr sz="1000" dirty="0">
                          <a:sym typeface="Arial"/>
                        </a:rPr>
                        <a:t>No nation-wide legislation to assist children affected within schools (e.g. counsellors)</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Introduce legally binding domestic and family violence experts to teach children about healthy relationships and give sufficient assistance to those who are victims</a:t>
                      </a: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8"/>
                  </a:ext>
                </a:extLst>
              </a:tr>
              <a:tr h="469007">
                <a:tc>
                  <a:txBody>
                    <a:bodyPr/>
                    <a:lstStyle/>
                    <a:p>
                      <a:pPr algn="l">
                        <a:defRPr sz="1800"/>
                      </a:pPr>
                      <a:r>
                        <a:rPr sz="1000" dirty="0">
                          <a:sym typeface="Arial"/>
                        </a:rPr>
                        <a:t>Fragmented and political approach </a:t>
                      </a:r>
                    </a:p>
                  </a:txBody>
                  <a:tcPr marL="45720" marR="45720" anchor="ctr" horzOverflow="overflow">
                    <a:lnL w="6350">
                      <a:solidFill>
                        <a:schemeClr val="accent5"/>
                      </a:solidFill>
                    </a:lnL>
                    <a:lnT w="6350">
                      <a:solidFill>
                        <a:schemeClr val="accent5"/>
                      </a:solidFill>
                    </a:lnT>
                    <a:lnB w="6350">
                      <a:solidFill>
                        <a:schemeClr val="accent5"/>
                      </a:solidFill>
                    </a:lnB>
                  </a:tcPr>
                </a:tc>
                <a:tc>
                  <a:txBody>
                    <a:bodyPr/>
                    <a:lstStyle/>
                    <a:p>
                      <a:pPr algn="l">
                        <a:defRPr sz="1800"/>
                      </a:pPr>
                      <a:r>
                        <a:rPr sz="1000" dirty="0">
                          <a:sym typeface="Arial"/>
                        </a:rPr>
                        <a:t>Bi-partisan and national </a:t>
                      </a:r>
                      <a:r>
                        <a:rPr lang="en-AU" sz="1000" dirty="0">
                          <a:sym typeface="Arial"/>
                        </a:rPr>
                        <a:t>support </a:t>
                      </a:r>
                      <a:r>
                        <a:rPr sz="1000" dirty="0">
                          <a:sym typeface="Arial"/>
                        </a:rPr>
                        <a:t>including through </a:t>
                      </a:r>
                      <a:r>
                        <a:rPr lang="en-AU" sz="1000" dirty="0">
                          <a:sym typeface="Arial"/>
                        </a:rPr>
                        <a:t>the </a:t>
                      </a:r>
                      <a:r>
                        <a:rPr sz="1000" dirty="0">
                          <a:sym typeface="Arial"/>
                        </a:rPr>
                        <a:t>C</a:t>
                      </a:r>
                      <a:r>
                        <a:rPr lang="en-AU" sz="1000" dirty="0" err="1">
                          <a:sym typeface="Arial"/>
                        </a:rPr>
                        <a:t>ouncil</a:t>
                      </a:r>
                      <a:r>
                        <a:rPr lang="en-AU" sz="1000" dirty="0">
                          <a:sym typeface="Arial"/>
                        </a:rPr>
                        <a:t> of Australian Governments (C</a:t>
                      </a:r>
                      <a:r>
                        <a:rPr sz="1000" dirty="0">
                          <a:sym typeface="Arial"/>
                        </a:rPr>
                        <a:t>OAG</a:t>
                      </a:r>
                      <a:r>
                        <a:rPr lang="en-AU" sz="1000" dirty="0">
                          <a:sym typeface="Arial"/>
                        </a:rPr>
                        <a:t>)</a:t>
                      </a:r>
                      <a:endParaRPr sz="1000" dirty="0">
                        <a:sym typeface="Arial"/>
                      </a:endParaRPr>
                    </a:p>
                  </a:txBody>
                  <a:tcPr marL="45720" marR="45720" anchor="ctr" horzOverflow="overflow">
                    <a:lnR w="6350">
                      <a:solidFill>
                        <a:schemeClr val="accent5"/>
                      </a:solidFill>
                    </a:lnR>
                    <a:lnT w="6350">
                      <a:solidFill>
                        <a:schemeClr val="accent5"/>
                      </a:solidFill>
                    </a:lnT>
                    <a:lnB w="6350">
                      <a:solidFill>
                        <a:schemeClr val="accent5"/>
                      </a:solidFill>
                    </a:lnB>
                  </a:tcPr>
                </a:tc>
                <a:extLst>
                  <a:ext uri="{0D108BD9-81ED-4DB2-BD59-A6C34878D82A}">
                    <a16:rowId xmlns:a16="http://schemas.microsoft.com/office/drawing/2014/main" val="10009"/>
                  </a:ext>
                </a:extLst>
              </a:tr>
            </a:tbl>
          </a:graphicData>
        </a:graphic>
      </p:graphicFrame>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59</TotalTime>
  <Words>1765</Words>
  <Application>Microsoft Office PowerPoint</Application>
  <PresentationFormat>On-screen Show (4:3)</PresentationFormat>
  <Paragraphs>140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Key themes </vt:lpstr>
      <vt:lpstr>Key themes</vt:lpstr>
      <vt:lpstr>Key themes</vt:lpstr>
      <vt:lpstr>Key themes</vt:lpstr>
      <vt:lpstr>Big shifts  What are the big shifts we want to see in this space?</vt:lpstr>
      <vt:lpstr>Big shifts</vt:lpstr>
      <vt:lpstr>Big shifts</vt:lpstr>
      <vt:lpstr>Big shifts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 Ko</dc:creator>
  <cp:lastModifiedBy>PATTERSON, Alex</cp:lastModifiedBy>
  <cp:revision>13</cp:revision>
  <dcterms:modified xsi:type="dcterms:W3CDTF">2018-09-28T01:18:47Z</dcterms:modified>
</cp:coreProperties>
</file>