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8" r:id="rId3"/>
    <p:sldId id="269" r:id="rId4"/>
    <p:sldId id="266" r:id="rId5"/>
    <p:sldId id="260" r:id="rId6"/>
    <p:sldId id="261" r:id="rId7"/>
    <p:sldId id="265" r:id="rId8"/>
    <p:sldId id="263" r:id="rId9"/>
    <p:sldId id="264"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599"/>
  </p:normalViewPr>
  <p:slideViewPr>
    <p:cSldViewPr snapToGrid="0" snapToObjects="1" showGuides="1">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1143000" y="685800"/>
            <a:ext cx="4572000" cy="3429000"/>
          </a:xfrm>
          <a:prstGeom prst="rect">
            <a:avLst/>
          </a:prstGeom>
        </p:spPr>
        <p:txBody>
          <a:bodyPr/>
          <a:lstStyle/>
          <a:p>
            <a:endParaRPr/>
          </a:p>
        </p:txBody>
      </p:sp>
      <p:sp>
        <p:nvSpPr>
          <p:cNvPr id="121" name="Shape 12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40"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41"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42"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59" name="Title Text"/>
          <p:cNvSpPr txBox="1">
            <a:spLocks noGrp="1"/>
          </p:cNvSpPr>
          <p:nvPr>
            <p:ph type="title"/>
          </p:nvPr>
        </p:nvSpPr>
        <p:spPr>
          <a:prstGeom prst="rect">
            <a:avLst/>
          </a:prstGeom>
        </p:spPr>
        <p:txBody>
          <a:bodyPr>
            <a:normAutofit/>
          </a:bodyPr>
          <a:lstStyle>
            <a:lvl1pPr>
              <a:defRPr sz="2400"/>
            </a:lvl1pPr>
          </a:lstStyle>
          <a:p>
            <a:r>
              <a:rPr dirty="0"/>
              <a:t>Title Text</a:t>
            </a:r>
          </a:p>
        </p:txBody>
      </p:sp>
      <p:sp>
        <p:nvSpPr>
          <p:cNvPr id="60" name="Body Level One…"/>
          <p:cNvSpPr txBox="1">
            <a:spLocks noGrp="1"/>
          </p:cNvSpPr>
          <p:nvPr>
            <p:ph type="body" sz="half" idx="1"/>
          </p:nvPr>
        </p:nvSpPr>
        <p:spPr>
          <a:xfrm>
            <a:off x="585926" y="1125687"/>
            <a:ext cx="3785586" cy="5003229"/>
          </a:xfrm>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 name="Body Level One…">
            <a:extLst>
              <a:ext uri="{FF2B5EF4-FFF2-40B4-BE49-F238E27FC236}">
                <a16:creationId xmlns:a16="http://schemas.microsoft.com/office/drawing/2014/main" id="{870A5B90-EEE8-4A89-B373-FFE324784508}"/>
              </a:ext>
            </a:extLst>
          </p:cNvPr>
          <p:cNvSpPr txBox="1">
            <a:spLocks noGrp="1"/>
          </p:cNvSpPr>
          <p:nvPr>
            <p:ph type="body" sz="half" idx="10"/>
          </p:nvPr>
        </p:nvSpPr>
        <p:spPr>
          <a:xfrm>
            <a:off x="4772488" y="1125687"/>
            <a:ext cx="3785586" cy="5003229"/>
          </a:xfrm>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lumns">
    <p:spTree>
      <p:nvGrpSpPr>
        <p:cNvPr id="1" name=""/>
        <p:cNvGrpSpPr/>
        <p:nvPr/>
      </p:nvGrpSpPr>
      <p:grpSpPr>
        <a:xfrm>
          <a:off x="0" y="0"/>
          <a:ext cx="0" cy="0"/>
          <a:chOff x="0" y="0"/>
          <a:chExt cx="0" cy="0"/>
        </a:xfrm>
      </p:grpSpPr>
      <p:sp>
        <p:nvSpPr>
          <p:cNvPr id="59" name="Title Text"/>
          <p:cNvSpPr txBox="1">
            <a:spLocks noGrp="1"/>
          </p:cNvSpPr>
          <p:nvPr>
            <p:ph type="title"/>
          </p:nvPr>
        </p:nvSpPr>
        <p:spPr>
          <a:prstGeom prst="rect">
            <a:avLst/>
          </a:prstGeom>
        </p:spPr>
        <p:txBody>
          <a:bodyPr>
            <a:normAutofit/>
          </a:bodyPr>
          <a:lstStyle>
            <a:lvl1pPr>
              <a:defRPr sz="2400"/>
            </a:lvl1pPr>
          </a:lstStyle>
          <a:p>
            <a:r>
              <a:rPr dirty="0"/>
              <a:t>Title Text</a:t>
            </a:r>
          </a:p>
        </p:txBody>
      </p:sp>
      <p:sp>
        <p:nvSpPr>
          <p:cNvPr id="60" name="Body Level One…"/>
          <p:cNvSpPr txBox="1">
            <a:spLocks noGrp="1"/>
          </p:cNvSpPr>
          <p:nvPr>
            <p:ph type="body" sz="half" idx="1"/>
          </p:nvPr>
        </p:nvSpPr>
        <p:spPr>
          <a:xfrm>
            <a:off x="585925" y="1125687"/>
            <a:ext cx="7972149" cy="5003229"/>
          </a:xfrm>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4971133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61" r:id="rId5"/>
    <p:sldLayoutId id="2147483660" r:id="rId6"/>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36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le 1"/>
          <p:cNvSpPr txBox="1"/>
          <p:nvPr/>
        </p:nvSpPr>
        <p:spPr>
          <a:xfrm>
            <a:off x="467543" y="3356991"/>
            <a:ext cx="8208914"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nSpc>
                <a:spcPct val="80000"/>
              </a:lnSpc>
              <a:defRPr sz="4400">
                <a:solidFill>
                  <a:srgbClr val="FFFFFF"/>
                </a:solidFill>
                <a:latin typeface="Georgia"/>
                <a:ea typeface="Georgia"/>
                <a:cs typeface="Georgia"/>
                <a:sym typeface="Georgia"/>
              </a:defRPr>
            </a:lvl1pPr>
          </a:lstStyle>
          <a:p>
            <a:r>
              <a:rPr dirty="0"/>
              <a:t>Australian Capital Territory Consultation Summary</a:t>
            </a:r>
          </a:p>
        </p:txBody>
      </p:sp>
      <p:sp>
        <p:nvSpPr>
          <p:cNvPr id="124" name="Subtitle 2"/>
          <p:cNvSpPr txBox="1"/>
          <p:nvPr/>
        </p:nvSpPr>
        <p:spPr>
          <a:xfrm>
            <a:off x="467543" y="4490380"/>
            <a:ext cx="6120002" cy="965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defRPr sz="1600" b="1">
                <a:solidFill>
                  <a:srgbClr val="FFFFFF"/>
                </a:solidFill>
                <a:latin typeface="Georgia"/>
                <a:ea typeface="Georgia"/>
                <a:cs typeface="Georgia"/>
                <a:sym typeface="Georgia"/>
              </a:defRPr>
            </a:pPr>
            <a:r>
              <a:rPr dirty="0"/>
              <a:t>Fourth Action Plan of the </a:t>
            </a:r>
            <a:r>
              <a:rPr i="1" dirty="0"/>
              <a:t>National Plan to Reduce Violence against Women and their Children 2010-2022</a:t>
            </a:r>
          </a:p>
          <a:p>
            <a:pPr>
              <a:defRPr sz="1600" b="1">
                <a:solidFill>
                  <a:srgbClr val="FFFFFF"/>
                </a:solidFill>
                <a:latin typeface="Georgia"/>
                <a:ea typeface="Georgia"/>
                <a:cs typeface="Georgia"/>
                <a:sym typeface="Georgia"/>
              </a:defRPr>
            </a:pPr>
            <a:endParaRPr i="1" dirty="0"/>
          </a:p>
          <a:p>
            <a:pPr>
              <a:defRPr sz="1600" b="1">
                <a:solidFill>
                  <a:srgbClr val="FFFFFF"/>
                </a:solidFill>
                <a:latin typeface="Georgia"/>
                <a:ea typeface="Georgia"/>
                <a:cs typeface="Georgia"/>
                <a:sym typeface="Georgia"/>
              </a:defRPr>
            </a:pPr>
            <a:r>
              <a:rPr dirty="0"/>
              <a:t>Summary of Consultation 1 0f 2 – 21 July 2018</a:t>
            </a:r>
          </a:p>
        </p:txBody>
      </p:sp>
      <p:sp>
        <p:nvSpPr>
          <p:cNvPr id="4" name="Rectangle 3">
            <a:extLst>
              <a:ext uri="{FF2B5EF4-FFF2-40B4-BE49-F238E27FC236}">
                <a16:creationId xmlns:a16="http://schemas.microsoft.com/office/drawing/2014/main" id="{5C614DA7-7907-41F5-A9CE-F887F077FE1B}"/>
              </a:ext>
            </a:extLst>
          </p:cNvPr>
          <p:cNvSpPr/>
          <p:nvPr/>
        </p:nvSpPr>
        <p:spPr>
          <a:xfrm>
            <a:off x="2132613" y="6086651"/>
            <a:ext cx="3835515" cy="400110"/>
          </a:xfrm>
          <a:prstGeom prst="rect">
            <a:avLst/>
          </a:prstGeom>
        </p:spPr>
        <p:txBody>
          <a:bodyPr wrap="square">
            <a:spAutoFit/>
          </a:bodyPr>
          <a:lstStyle/>
          <a:p>
            <a:pPr>
              <a:defRPr b="0"/>
            </a:pPr>
            <a:r>
              <a:rPr lang="en-AU" sz="1000" dirty="0">
                <a:solidFill>
                  <a:schemeClr val="bg1"/>
                </a:solidFill>
              </a:rPr>
              <a:t>Community engagement workshops facilitated by ThinkPlace, and report written in collaboration between ThinkPlace and DSS.</a:t>
            </a:r>
          </a:p>
        </p:txBody>
      </p:sp>
      <p:grpSp>
        <p:nvGrpSpPr>
          <p:cNvPr id="5" name="Group 112">
            <a:extLst>
              <a:ext uri="{FF2B5EF4-FFF2-40B4-BE49-F238E27FC236}">
                <a16:creationId xmlns:a16="http://schemas.microsoft.com/office/drawing/2014/main" id="{381CA149-302D-403D-BB10-23E506D3B60B}"/>
              </a:ext>
            </a:extLst>
          </p:cNvPr>
          <p:cNvGrpSpPr>
            <a:grpSpLocks noChangeAspect="1"/>
          </p:cNvGrpSpPr>
          <p:nvPr/>
        </p:nvGrpSpPr>
        <p:grpSpPr bwMode="auto">
          <a:xfrm>
            <a:off x="467543" y="6115030"/>
            <a:ext cx="1331845" cy="295966"/>
            <a:chOff x="632" y="2931"/>
            <a:chExt cx="1602" cy="356"/>
          </a:xfrm>
        </p:grpSpPr>
        <p:sp>
          <p:nvSpPr>
            <p:cNvPr id="6" name="AutoShape 111">
              <a:extLst>
                <a:ext uri="{FF2B5EF4-FFF2-40B4-BE49-F238E27FC236}">
                  <a16:creationId xmlns:a16="http://schemas.microsoft.com/office/drawing/2014/main" id="{4089C54F-7507-4ADA-B99F-2D4ECEA7A780}"/>
                </a:ext>
              </a:extLst>
            </p:cNvPr>
            <p:cNvSpPr>
              <a:spLocks noChangeAspect="1" noChangeArrowheads="1" noTextEdit="1"/>
            </p:cNvSpPr>
            <p:nvPr/>
          </p:nvSpPr>
          <p:spPr bwMode="auto">
            <a:xfrm>
              <a:off x="632" y="2931"/>
              <a:ext cx="160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113">
              <a:extLst>
                <a:ext uri="{FF2B5EF4-FFF2-40B4-BE49-F238E27FC236}">
                  <a16:creationId xmlns:a16="http://schemas.microsoft.com/office/drawing/2014/main" id="{8A1D7545-E8B7-49BF-B7DA-72C560D63C5C}"/>
                </a:ext>
              </a:extLst>
            </p:cNvPr>
            <p:cNvSpPr>
              <a:spLocks/>
            </p:cNvSpPr>
            <p:nvPr/>
          </p:nvSpPr>
          <p:spPr bwMode="auto">
            <a:xfrm>
              <a:off x="745" y="2932"/>
              <a:ext cx="159" cy="139"/>
            </a:xfrm>
            <a:custGeom>
              <a:avLst/>
              <a:gdLst>
                <a:gd name="T0" fmla="*/ 137 w 137"/>
                <a:gd name="T1" fmla="*/ 69 h 119"/>
                <a:gd name="T2" fmla="*/ 68 w 137"/>
                <a:gd name="T3" fmla="*/ 0 h 119"/>
                <a:gd name="T4" fmla="*/ 0 w 137"/>
                <a:gd name="T5" fmla="*/ 69 h 119"/>
                <a:gd name="T6" fmla="*/ 0 w 137"/>
                <a:gd name="T7" fmla="*/ 119 h 119"/>
                <a:gd name="T8" fmla="*/ 68 w 137"/>
                <a:gd name="T9" fmla="*/ 79 h 119"/>
                <a:gd name="T10" fmla="*/ 137 w 137"/>
                <a:gd name="T11" fmla="*/ 119 h 119"/>
                <a:gd name="T12" fmla="*/ 137 w 137"/>
                <a:gd name="T13" fmla="*/ 6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137" y="69"/>
                  </a:moveTo>
                  <a:cubicBezTo>
                    <a:pt x="137" y="31"/>
                    <a:pt x="106" y="0"/>
                    <a:pt x="68" y="0"/>
                  </a:cubicBezTo>
                  <a:cubicBezTo>
                    <a:pt x="30" y="0"/>
                    <a:pt x="0" y="31"/>
                    <a:pt x="0" y="69"/>
                  </a:cubicBezTo>
                  <a:cubicBezTo>
                    <a:pt x="0" y="119"/>
                    <a:pt x="0" y="119"/>
                    <a:pt x="0" y="119"/>
                  </a:cubicBezTo>
                  <a:cubicBezTo>
                    <a:pt x="68" y="79"/>
                    <a:pt x="68" y="79"/>
                    <a:pt x="68" y="79"/>
                  </a:cubicBezTo>
                  <a:cubicBezTo>
                    <a:pt x="137" y="119"/>
                    <a:pt x="137" y="119"/>
                    <a:pt x="137" y="119"/>
                  </a:cubicBezTo>
                  <a:lnTo>
                    <a:pt x="13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114">
              <a:extLst>
                <a:ext uri="{FF2B5EF4-FFF2-40B4-BE49-F238E27FC236}">
                  <a16:creationId xmlns:a16="http://schemas.microsoft.com/office/drawing/2014/main" id="{A07FE80E-E610-4ECB-8DC9-94745B472619}"/>
                </a:ext>
              </a:extLst>
            </p:cNvPr>
            <p:cNvSpPr>
              <a:spLocks/>
            </p:cNvSpPr>
            <p:nvPr/>
          </p:nvSpPr>
          <p:spPr bwMode="auto">
            <a:xfrm>
              <a:off x="846" y="3109"/>
              <a:ext cx="171" cy="180"/>
            </a:xfrm>
            <a:custGeom>
              <a:avLst/>
              <a:gdLst>
                <a:gd name="T0" fmla="*/ 144 w 148"/>
                <a:gd name="T1" fmla="*/ 66 h 155"/>
                <a:gd name="T2" fmla="*/ 112 w 148"/>
                <a:gd name="T3" fmla="*/ 25 h 155"/>
                <a:gd name="T4" fmla="*/ 68 w 148"/>
                <a:gd name="T5" fmla="*/ 0 h 155"/>
                <a:gd name="T6" fmla="*/ 68 w 148"/>
                <a:gd name="T7" fmla="*/ 79 h 155"/>
                <a:gd name="T8" fmla="*/ 0 w 148"/>
                <a:gd name="T9" fmla="*/ 118 h 155"/>
                <a:gd name="T10" fmla="*/ 43 w 148"/>
                <a:gd name="T11" fmla="*/ 143 h 155"/>
                <a:gd name="T12" fmla="*/ 95 w 148"/>
                <a:gd name="T13" fmla="*/ 150 h 155"/>
                <a:gd name="T14" fmla="*/ 137 w 148"/>
                <a:gd name="T15" fmla="*/ 118 h 155"/>
                <a:gd name="T16" fmla="*/ 144 w 148"/>
                <a:gd name="T1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144" y="66"/>
                  </a:moveTo>
                  <a:cubicBezTo>
                    <a:pt x="139" y="49"/>
                    <a:pt x="128" y="34"/>
                    <a:pt x="112" y="25"/>
                  </a:cubicBezTo>
                  <a:cubicBezTo>
                    <a:pt x="68" y="0"/>
                    <a:pt x="68" y="0"/>
                    <a:pt x="68" y="0"/>
                  </a:cubicBezTo>
                  <a:cubicBezTo>
                    <a:pt x="68" y="79"/>
                    <a:pt x="68" y="79"/>
                    <a:pt x="68" y="79"/>
                  </a:cubicBezTo>
                  <a:cubicBezTo>
                    <a:pt x="0" y="118"/>
                    <a:pt x="0" y="118"/>
                    <a:pt x="0" y="118"/>
                  </a:cubicBezTo>
                  <a:cubicBezTo>
                    <a:pt x="43" y="143"/>
                    <a:pt x="43" y="143"/>
                    <a:pt x="43" y="143"/>
                  </a:cubicBezTo>
                  <a:cubicBezTo>
                    <a:pt x="59" y="152"/>
                    <a:pt x="78" y="155"/>
                    <a:pt x="95" y="150"/>
                  </a:cubicBezTo>
                  <a:cubicBezTo>
                    <a:pt x="113" y="145"/>
                    <a:pt x="128" y="134"/>
                    <a:pt x="137" y="118"/>
                  </a:cubicBezTo>
                  <a:cubicBezTo>
                    <a:pt x="146" y="102"/>
                    <a:pt x="148" y="84"/>
                    <a:pt x="144" y="6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15">
              <a:extLst>
                <a:ext uri="{FF2B5EF4-FFF2-40B4-BE49-F238E27FC236}">
                  <a16:creationId xmlns:a16="http://schemas.microsoft.com/office/drawing/2014/main" id="{91E05719-469F-4E9C-A5B6-A4FB9AF1DCD5}"/>
                </a:ext>
              </a:extLst>
            </p:cNvPr>
            <p:cNvSpPr>
              <a:spLocks/>
            </p:cNvSpPr>
            <p:nvPr/>
          </p:nvSpPr>
          <p:spPr bwMode="auto">
            <a:xfrm>
              <a:off x="631" y="3109"/>
              <a:ext cx="171" cy="180"/>
            </a:xfrm>
            <a:custGeom>
              <a:avLst/>
              <a:gdLst>
                <a:gd name="T0" fmla="*/ 80 w 148"/>
                <a:gd name="T1" fmla="*/ 0 h 155"/>
                <a:gd name="T2" fmla="*/ 36 w 148"/>
                <a:gd name="T3" fmla="*/ 25 h 155"/>
                <a:gd name="T4" fmla="*/ 5 w 148"/>
                <a:gd name="T5" fmla="*/ 66 h 155"/>
                <a:gd name="T6" fmla="*/ 11 w 148"/>
                <a:gd name="T7" fmla="*/ 118 h 155"/>
                <a:gd name="T8" fmla="*/ 53 w 148"/>
                <a:gd name="T9" fmla="*/ 150 h 155"/>
                <a:gd name="T10" fmla="*/ 105 w 148"/>
                <a:gd name="T11" fmla="*/ 143 h 155"/>
                <a:gd name="T12" fmla="*/ 148 w 148"/>
                <a:gd name="T13" fmla="*/ 118 h 155"/>
                <a:gd name="T14" fmla="*/ 80 w 148"/>
                <a:gd name="T15" fmla="*/ 79 h 155"/>
                <a:gd name="T16" fmla="*/ 80 w 14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80" y="0"/>
                  </a:moveTo>
                  <a:cubicBezTo>
                    <a:pt x="36" y="25"/>
                    <a:pt x="36" y="25"/>
                    <a:pt x="36" y="25"/>
                  </a:cubicBezTo>
                  <a:cubicBezTo>
                    <a:pt x="21" y="34"/>
                    <a:pt x="9" y="49"/>
                    <a:pt x="5" y="66"/>
                  </a:cubicBezTo>
                  <a:cubicBezTo>
                    <a:pt x="0" y="84"/>
                    <a:pt x="2" y="102"/>
                    <a:pt x="11" y="118"/>
                  </a:cubicBezTo>
                  <a:cubicBezTo>
                    <a:pt x="21" y="134"/>
                    <a:pt x="35" y="145"/>
                    <a:pt x="53" y="150"/>
                  </a:cubicBezTo>
                  <a:cubicBezTo>
                    <a:pt x="71" y="155"/>
                    <a:pt x="89" y="152"/>
                    <a:pt x="105" y="143"/>
                  </a:cubicBezTo>
                  <a:cubicBezTo>
                    <a:pt x="148" y="118"/>
                    <a:pt x="148" y="118"/>
                    <a:pt x="148" y="118"/>
                  </a:cubicBezTo>
                  <a:cubicBezTo>
                    <a:pt x="80" y="79"/>
                    <a:pt x="80" y="79"/>
                    <a:pt x="80" y="79"/>
                  </a:cubicBezTo>
                  <a:lnTo>
                    <a:pt x="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16">
              <a:extLst>
                <a:ext uri="{FF2B5EF4-FFF2-40B4-BE49-F238E27FC236}">
                  <a16:creationId xmlns:a16="http://schemas.microsoft.com/office/drawing/2014/main" id="{FE978102-6B81-46A1-AC0E-5DBD785FE309}"/>
                </a:ext>
              </a:extLst>
            </p:cNvPr>
            <p:cNvSpPr>
              <a:spLocks/>
            </p:cNvSpPr>
            <p:nvPr/>
          </p:nvSpPr>
          <p:spPr bwMode="auto">
            <a:xfrm>
              <a:off x="756" y="3050"/>
              <a:ext cx="136" cy="79"/>
            </a:xfrm>
            <a:custGeom>
              <a:avLst/>
              <a:gdLst>
                <a:gd name="T0" fmla="*/ 68 w 136"/>
                <a:gd name="T1" fmla="*/ 0 h 79"/>
                <a:gd name="T2" fmla="*/ 0 w 136"/>
                <a:gd name="T3" fmla="*/ 39 h 79"/>
                <a:gd name="T4" fmla="*/ 68 w 136"/>
                <a:gd name="T5" fmla="*/ 79 h 79"/>
                <a:gd name="T6" fmla="*/ 136 w 136"/>
                <a:gd name="T7" fmla="*/ 39 h 79"/>
                <a:gd name="T8" fmla="*/ 68 w 136"/>
                <a:gd name="T9" fmla="*/ 0 h 79"/>
              </a:gdLst>
              <a:ahLst/>
              <a:cxnLst>
                <a:cxn ang="0">
                  <a:pos x="T0" y="T1"/>
                </a:cxn>
                <a:cxn ang="0">
                  <a:pos x="T2" y="T3"/>
                </a:cxn>
                <a:cxn ang="0">
                  <a:pos x="T4" y="T5"/>
                </a:cxn>
                <a:cxn ang="0">
                  <a:pos x="T6" y="T7"/>
                </a:cxn>
                <a:cxn ang="0">
                  <a:pos x="T8" y="T9"/>
                </a:cxn>
              </a:cxnLst>
              <a:rect l="0" t="0" r="r" b="b"/>
              <a:pathLst>
                <a:path w="136" h="79">
                  <a:moveTo>
                    <a:pt x="68" y="0"/>
                  </a:moveTo>
                  <a:lnTo>
                    <a:pt x="0" y="39"/>
                  </a:lnTo>
                  <a:lnTo>
                    <a:pt x="68" y="79"/>
                  </a:lnTo>
                  <a:lnTo>
                    <a:pt x="136" y="39"/>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1" name="Freeform 117">
              <a:extLst>
                <a:ext uri="{FF2B5EF4-FFF2-40B4-BE49-F238E27FC236}">
                  <a16:creationId xmlns:a16="http://schemas.microsoft.com/office/drawing/2014/main" id="{D8B7B1C6-B0DB-45DD-8AFF-2D4E5DEE99DA}"/>
                </a:ext>
              </a:extLst>
            </p:cNvPr>
            <p:cNvSpPr>
              <a:spLocks/>
            </p:cNvSpPr>
            <p:nvPr/>
          </p:nvSpPr>
          <p:spPr bwMode="auto">
            <a:xfrm>
              <a:off x="745" y="3109"/>
              <a:ext cx="68" cy="119"/>
            </a:xfrm>
            <a:custGeom>
              <a:avLst/>
              <a:gdLst>
                <a:gd name="T0" fmla="*/ 0 w 68"/>
                <a:gd name="T1" fmla="*/ 79 h 119"/>
                <a:gd name="T2" fmla="*/ 68 w 68"/>
                <a:gd name="T3" fmla="*/ 119 h 119"/>
                <a:gd name="T4" fmla="*/ 68 w 68"/>
                <a:gd name="T5" fmla="*/ 40 h 119"/>
                <a:gd name="T6" fmla="*/ 0 w 68"/>
                <a:gd name="T7" fmla="*/ 0 h 119"/>
                <a:gd name="T8" fmla="*/ 0 w 68"/>
                <a:gd name="T9" fmla="*/ 79 h 119"/>
              </a:gdLst>
              <a:ahLst/>
              <a:cxnLst>
                <a:cxn ang="0">
                  <a:pos x="T0" y="T1"/>
                </a:cxn>
                <a:cxn ang="0">
                  <a:pos x="T2" y="T3"/>
                </a:cxn>
                <a:cxn ang="0">
                  <a:pos x="T4" y="T5"/>
                </a:cxn>
                <a:cxn ang="0">
                  <a:pos x="T6" y="T7"/>
                </a:cxn>
                <a:cxn ang="0">
                  <a:pos x="T8" y="T9"/>
                </a:cxn>
              </a:cxnLst>
              <a:rect l="0" t="0" r="r" b="b"/>
              <a:pathLst>
                <a:path w="68" h="119">
                  <a:moveTo>
                    <a:pt x="0" y="79"/>
                  </a:moveTo>
                  <a:lnTo>
                    <a:pt x="68" y="119"/>
                  </a:lnTo>
                  <a:lnTo>
                    <a:pt x="68" y="40"/>
                  </a:lnTo>
                  <a:lnTo>
                    <a:pt x="0" y="0"/>
                  </a:lnTo>
                  <a:lnTo>
                    <a:pt x="0" y="7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18">
              <a:extLst>
                <a:ext uri="{FF2B5EF4-FFF2-40B4-BE49-F238E27FC236}">
                  <a16:creationId xmlns:a16="http://schemas.microsoft.com/office/drawing/2014/main" id="{E8C46E0D-D86F-49E1-86C4-738A82BAAF3D}"/>
                </a:ext>
              </a:extLst>
            </p:cNvPr>
            <p:cNvSpPr>
              <a:spLocks/>
            </p:cNvSpPr>
            <p:nvPr/>
          </p:nvSpPr>
          <p:spPr bwMode="auto">
            <a:xfrm>
              <a:off x="835" y="3109"/>
              <a:ext cx="69" cy="119"/>
            </a:xfrm>
            <a:custGeom>
              <a:avLst/>
              <a:gdLst>
                <a:gd name="T0" fmla="*/ 69 w 69"/>
                <a:gd name="T1" fmla="*/ 0 h 119"/>
                <a:gd name="T2" fmla="*/ 0 w 69"/>
                <a:gd name="T3" fmla="*/ 40 h 119"/>
                <a:gd name="T4" fmla="*/ 0 w 69"/>
                <a:gd name="T5" fmla="*/ 119 h 119"/>
                <a:gd name="T6" fmla="*/ 69 w 69"/>
                <a:gd name="T7" fmla="*/ 79 h 119"/>
                <a:gd name="T8" fmla="*/ 69 w 69"/>
                <a:gd name="T9" fmla="*/ 0 h 119"/>
              </a:gdLst>
              <a:ahLst/>
              <a:cxnLst>
                <a:cxn ang="0">
                  <a:pos x="T0" y="T1"/>
                </a:cxn>
                <a:cxn ang="0">
                  <a:pos x="T2" y="T3"/>
                </a:cxn>
                <a:cxn ang="0">
                  <a:pos x="T4" y="T5"/>
                </a:cxn>
                <a:cxn ang="0">
                  <a:pos x="T6" y="T7"/>
                </a:cxn>
                <a:cxn ang="0">
                  <a:pos x="T8" y="T9"/>
                </a:cxn>
              </a:cxnLst>
              <a:rect l="0" t="0" r="r" b="b"/>
              <a:pathLst>
                <a:path w="69" h="119">
                  <a:moveTo>
                    <a:pt x="69" y="0"/>
                  </a:moveTo>
                  <a:lnTo>
                    <a:pt x="0" y="40"/>
                  </a:lnTo>
                  <a:lnTo>
                    <a:pt x="0" y="119"/>
                  </a:lnTo>
                  <a:lnTo>
                    <a:pt x="69" y="79"/>
                  </a:lnTo>
                  <a:lnTo>
                    <a:pt x="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19">
              <a:extLst>
                <a:ext uri="{FF2B5EF4-FFF2-40B4-BE49-F238E27FC236}">
                  <a16:creationId xmlns:a16="http://schemas.microsoft.com/office/drawing/2014/main" id="{9DE57D73-09E3-4982-9699-DB7FC1B23610}"/>
                </a:ext>
              </a:extLst>
            </p:cNvPr>
            <p:cNvSpPr>
              <a:spLocks/>
            </p:cNvSpPr>
            <p:nvPr/>
          </p:nvSpPr>
          <p:spPr bwMode="auto">
            <a:xfrm>
              <a:off x="1083" y="3047"/>
              <a:ext cx="128" cy="181"/>
            </a:xfrm>
            <a:custGeom>
              <a:avLst/>
              <a:gdLst>
                <a:gd name="T0" fmla="*/ 47 w 128"/>
                <a:gd name="T1" fmla="*/ 181 h 181"/>
                <a:gd name="T2" fmla="*/ 47 w 128"/>
                <a:gd name="T3" fmla="*/ 31 h 181"/>
                <a:gd name="T4" fmla="*/ 0 w 128"/>
                <a:gd name="T5" fmla="*/ 31 h 181"/>
                <a:gd name="T6" fmla="*/ 0 w 128"/>
                <a:gd name="T7" fmla="*/ 0 h 181"/>
                <a:gd name="T8" fmla="*/ 128 w 128"/>
                <a:gd name="T9" fmla="*/ 0 h 181"/>
                <a:gd name="T10" fmla="*/ 128 w 128"/>
                <a:gd name="T11" fmla="*/ 31 h 181"/>
                <a:gd name="T12" fmla="*/ 81 w 128"/>
                <a:gd name="T13" fmla="*/ 31 h 181"/>
                <a:gd name="T14" fmla="*/ 81 w 128"/>
                <a:gd name="T15" fmla="*/ 181 h 181"/>
                <a:gd name="T16" fmla="*/ 47 w 128"/>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81">
                  <a:moveTo>
                    <a:pt x="47" y="181"/>
                  </a:moveTo>
                  <a:lnTo>
                    <a:pt x="47" y="31"/>
                  </a:lnTo>
                  <a:lnTo>
                    <a:pt x="0" y="31"/>
                  </a:lnTo>
                  <a:lnTo>
                    <a:pt x="0" y="0"/>
                  </a:lnTo>
                  <a:lnTo>
                    <a:pt x="128" y="0"/>
                  </a:lnTo>
                  <a:lnTo>
                    <a:pt x="128" y="31"/>
                  </a:lnTo>
                  <a:lnTo>
                    <a:pt x="81" y="31"/>
                  </a:lnTo>
                  <a:lnTo>
                    <a:pt x="81" y="181"/>
                  </a:lnTo>
                  <a:lnTo>
                    <a:pt x="47"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20">
              <a:extLst>
                <a:ext uri="{FF2B5EF4-FFF2-40B4-BE49-F238E27FC236}">
                  <a16:creationId xmlns:a16="http://schemas.microsoft.com/office/drawing/2014/main" id="{299DEB24-CF7D-4212-8EDE-F612D2FC90AA}"/>
                </a:ext>
              </a:extLst>
            </p:cNvPr>
            <p:cNvSpPr>
              <a:spLocks/>
            </p:cNvSpPr>
            <p:nvPr/>
          </p:nvSpPr>
          <p:spPr bwMode="auto">
            <a:xfrm>
              <a:off x="1232" y="3047"/>
              <a:ext cx="105" cy="181"/>
            </a:xfrm>
            <a:custGeom>
              <a:avLst/>
              <a:gdLst>
                <a:gd name="T0" fmla="*/ 0 w 91"/>
                <a:gd name="T1" fmla="*/ 155 h 155"/>
                <a:gd name="T2" fmla="*/ 0 w 91"/>
                <a:gd name="T3" fmla="*/ 0 h 155"/>
                <a:gd name="T4" fmla="*/ 27 w 91"/>
                <a:gd name="T5" fmla="*/ 0 h 155"/>
                <a:gd name="T6" fmla="*/ 27 w 91"/>
                <a:gd name="T7" fmla="*/ 56 h 155"/>
                <a:gd name="T8" fmla="*/ 43 w 91"/>
                <a:gd name="T9" fmla="*/ 45 h 155"/>
                <a:gd name="T10" fmla="*/ 60 w 91"/>
                <a:gd name="T11" fmla="*/ 41 h 155"/>
                <a:gd name="T12" fmla="*/ 83 w 91"/>
                <a:gd name="T13" fmla="*/ 50 h 155"/>
                <a:gd name="T14" fmla="*/ 91 w 91"/>
                <a:gd name="T15" fmla="*/ 78 h 155"/>
                <a:gd name="T16" fmla="*/ 91 w 91"/>
                <a:gd name="T17" fmla="*/ 155 h 155"/>
                <a:gd name="T18" fmla="*/ 65 w 91"/>
                <a:gd name="T19" fmla="*/ 155 h 155"/>
                <a:gd name="T20" fmla="*/ 65 w 91"/>
                <a:gd name="T21" fmla="*/ 83 h 155"/>
                <a:gd name="T22" fmla="*/ 62 w 91"/>
                <a:gd name="T23" fmla="*/ 67 h 155"/>
                <a:gd name="T24" fmla="*/ 52 w 91"/>
                <a:gd name="T25" fmla="*/ 63 h 155"/>
                <a:gd name="T26" fmla="*/ 40 w 91"/>
                <a:gd name="T27" fmla="*/ 66 h 155"/>
                <a:gd name="T28" fmla="*/ 27 w 91"/>
                <a:gd name="T29" fmla="*/ 75 h 155"/>
                <a:gd name="T30" fmla="*/ 27 w 91"/>
                <a:gd name="T31" fmla="*/ 155 h 155"/>
                <a:gd name="T32" fmla="*/ 0 w 91"/>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55">
                  <a:moveTo>
                    <a:pt x="0" y="155"/>
                  </a:moveTo>
                  <a:cubicBezTo>
                    <a:pt x="0" y="0"/>
                    <a:pt x="0" y="0"/>
                    <a:pt x="0" y="0"/>
                  </a:cubicBezTo>
                  <a:cubicBezTo>
                    <a:pt x="27" y="0"/>
                    <a:pt x="27" y="0"/>
                    <a:pt x="27" y="0"/>
                  </a:cubicBezTo>
                  <a:cubicBezTo>
                    <a:pt x="27" y="56"/>
                    <a:pt x="27" y="56"/>
                    <a:pt x="27" y="56"/>
                  </a:cubicBezTo>
                  <a:cubicBezTo>
                    <a:pt x="32" y="51"/>
                    <a:pt x="38" y="47"/>
                    <a:pt x="43" y="45"/>
                  </a:cubicBezTo>
                  <a:cubicBezTo>
                    <a:pt x="49" y="42"/>
                    <a:pt x="54" y="41"/>
                    <a:pt x="60" y="41"/>
                  </a:cubicBezTo>
                  <a:cubicBezTo>
                    <a:pt x="70" y="41"/>
                    <a:pt x="78" y="44"/>
                    <a:pt x="83" y="50"/>
                  </a:cubicBezTo>
                  <a:cubicBezTo>
                    <a:pt x="88" y="56"/>
                    <a:pt x="91" y="66"/>
                    <a:pt x="91" y="78"/>
                  </a:cubicBezTo>
                  <a:cubicBezTo>
                    <a:pt x="91" y="155"/>
                    <a:pt x="91" y="155"/>
                    <a:pt x="91" y="155"/>
                  </a:cubicBezTo>
                  <a:cubicBezTo>
                    <a:pt x="65" y="155"/>
                    <a:pt x="65" y="155"/>
                    <a:pt x="65" y="155"/>
                  </a:cubicBezTo>
                  <a:cubicBezTo>
                    <a:pt x="65" y="83"/>
                    <a:pt x="65" y="83"/>
                    <a:pt x="65" y="83"/>
                  </a:cubicBezTo>
                  <a:cubicBezTo>
                    <a:pt x="65" y="76"/>
                    <a:pt x="64" y="71"/>
                    <a:pt x="62" y="67"/>
                  </a:cubicBezTo>
                  <a:cubicBezTo>
                    <a:pt x="59" y="64"/>
                    <a:pt x="56" y="63"/>
                    <a:pt x="52" y="63"/>
                  </a:cubicBezTo>
                  <a:cubicBezTo>
                    <a:pt x="48" y="63"/>
                    <a:pt x="44" y="64"/>
                    <a:pt x="40" y="66"/>
                  </a:cubicBezTo>
                  <a:cubicBezTo>
                    <a:pt x="36" y="68"/>
                    <a:pt x="31" y="71"/>
                    <a:pt x="27" y="75"/>
                  </a:cubicBezTo>
                  <a:cubicBezTo>
                    <a:pt x="27" y="155"/>
                    <a:pt x="27" y="155"/>
                    <a:pt x="27" y="155"/>
                  </a:cubicBezTo>
                  <a:lnTo>
                    <a:pt x="0"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21">
              <a:extLst>
                <a:ext uri="{FF2B5EF4-FFF2-40B4-BE49-F238E27FC236}">
                  <a16:creationId xmlns:a16="http://schemas.microsoft.com/office/drawing/2014/main" id="{91BB0DA5-EEE7-4FED-B5E3-79051339A0DE}"/>
                </a:ext>
              </a:extLst>
            </p:cNvPr>
            <p:cNvSpPr>
              <a:spLocks noEditPoints="1"/>
            </p:cNvSpPr>
            <p:nvPr/>
          </p:nvSpPr>
          <p:spPr bwMode="auto">
            <a:xfrm>
              <a:off x="1368" y="3047"/>
              <a:ext cx="31" cy="181"/>
            </a:xfrm>
            <a:custGeom>
              <a:avLst/>
              <a:gdLst>
                <a:gd name="T0" fmla="*/ 0 w 31"/>
                <a:gd name="T1" fmla="*/ 29 h 181"/>
                <a:gd name="T2" fmla="*/ 0 w 31"/>
                <a:gd name="T3" fmla="*/ 0 h 181"/>
                <a:gd name="T4" fmla="*/ 31 w 31"/>
                <a:gd name="T5" fmla="*/ 0 h 181"/>
                <a:gd name="T6" fmla="*/ 31 w 31"/>
                <a:gd name="T7" fmla="*/ 29 h 181"/>
                <a:gd name="T8" fmla="*/ 0 w 31"/>
                <a:gd name="T9" fmla="*/ 29 h 181"/>
                <a:gd name="T10" fmla="*/ 0 w 31"/>
                <a:gd name="T11" fmla="*/ 181 h 181"/>
                <a:gd name="T12" fmla="*/ 0 w 31"/>
                <a:gd name="T13" fmla="*/ 50 h 181"/>
                <a:gd name="T14" fmla="*/ 31 w 31"/>
                <a:gd name="T15" fmla="*/ 50 h 181"/>
                <a:gd name="T16" fmla="*/ 31 w 31"/>
                <a:gd name="T17" fmla="*/ 181 h 181"/>
                <a:gd name="T18" fmla="*/ 0 w 31"/>
                <a:gd name="T1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81">
                  <a:moveTo>
                    <a:pt x="0" y="29"/>
                  </a:moveTo>
                  <a:lnTo>
                    <a:pt x="0" y="0"/>
                  </a:lnTo>
                  <a:lnTo>
                    <a:pt x="31" y="0"/>
                  </a:lnTo>
                  <a:lnTo>
                    <a:pt x="31" y="29"/>
                  </a:lnTo>
                  <a:lnTo>
                    <a:pt x="0" y="29"/>
                  </a:lnTo>
                  <a:close/>
                  <a:moveTo>
                    <a:pt x="0" y="181"/>
                  </a:moveTo>
                  <a:lnTo>
                    <a:pt x="0" y="50"/>
                  </a:lnTo>
                  <a:lnTo>
                    <a:pt x="31" y="50"/>
                  </a:lnTo>
                  <a:lnTo>
                    <a:pt x="31"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22">
              <a:extLst>
                <a:ext uri="{FF2B5EF4-FFF2-40B4-BE49-F238E27FC236}">
                  <a16:creationId xmlns:a16="http://schemas.microsoft.com/office/drawing/2014/main" id="{D527932A-426C-4242-935E-65126F24B297}"/>
                </a:ext>
              </a:extLst>
            </p:cNvPr>
            <p:cNvSpPr>
              <a:spLocks/>
            </p:cNvSpPr>
            <p:nvPr/>
          </p:nvSpPr>
          <p:spPr bwMode="auto">
            <a:xfrm>
              <a:off x="1432" y="3095"/>
              <a:ext cx="104" cy="133"/>
            </a:xfrm>
            <a:custGeom>
              <a:avLst/>
              <a:gdLst>
                <a:gd name="T0" fmla="*/ 0 w 90"/>
                <a:gd name="T1" fmla="*/ 114 h 114"/>
                <a:gd name="T2" fmla="*/ 0 w 90"/>
                <a:gd name="T3" fmla="*/ 2 h 114"/>
                <a:gd name="T4" fmla="*/ 24 w 90"/>
                <a:gd name="T5" fmla="*/ 2 h 114"/>
                <a:gd name="T6" fmla="*/ 24 w 90"/>
                <a:gd name="T7" fmla="*/ 16 h 114"/>
                <a:gd name="T8" fmla="*/ 43 w 90"/>
                <a:gd name="T9" fmla="*/ 4 h 114"/>
                <a:gd name="T10" fmla="*/ 59 w 90"/>
                <a:gd name="T11" fmla="*/ 0 h 114"/>
                <a:gd name="T12" fmla="*/ 82 w 90"/>
                <a:gd name="T13" fmla="*/ 9 h 114"/>
                <a:gd name="T14" fmla="*/ 90 w 90"/>
                <a:gd name="T15" fmla="*/ 37 h 114"/>
                <a:gd name="T16" fmla="*/ 90 w 90"/>
                <a:gd name="T17" fmla="*/ 114 h 114"/>
                <a:gd name="T18" fmla="*/ 64 w 90"/>
                <a:gd name="T19" fmla="*/ 114 h 114"/>
                <a:gd name="T20" fmla="*/ 64 w 90"/>
                <a:gd name="T21" fmla="*/ 42 h 114"/>
                <a:gd name="T22" fmla="*/ 61 w 90"/>
                <a:gd name="T23" fmla="*/ 26 h 114"/>
                <a:gd name="T24" fmla="*/ 51 w 90"/>
                <a:gd name="T25" fmla="*/ 22 h 114"/>
                <a:gd name="T26" fmla="*/ 39 w 90"/>
                <a:gd name="T27" fmla="*/ 25 h 114"/>
                <a:gd name="T28" fmla="*/ 26 w 90"/>
                <a:gd name="T29" fmla="*/ 34 h 114"/>
                <a:gd name="T30" fmla="*/ 26 w 90"/>
                <a:gd name="T31" fmla="*/ 114 h 114"/>
                <a:gd name="T32" fmla="*/ 0 w 9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4">
                  <a:moveTo>
                    <a:pt x="0" y="114"/>
                  </a:moveTo>
                  <a:cubicBezTo>
                    <a:pt x="0" y="2"/>
                    <a:pt x="0" y="2"/>
                    <a:pt x="0" y="2"/>
                  </a:cubicBezTo>
                  <a:cubicBezTo>
                    <a:pt x="24" y="2"/>
                    <a:pt x="24" y="2"/>
                    <a:pt x="24" y="2"/>
                  </a:cubicBezTo>
                  <a:cubicBezTo>
                    <a:pt x="24" y="16"/>
                    <a:pt x="24" y="16"/>
                    <a:pt x="24" y="16"/>
                  </a:cubicBezTo>
                  <a:cubicBezTo>
                    <a:pt x="31" y="10"/>
                    <a:pt x="37" y="6"/>
                    <a:pt x="43" y="4"/>
                  </a:cubicBezTo>
                  <a:cubicBezTo>
                    <a:pt x="48" y="1"/>
                    <a:pt x="53" y="0"/>
                    <a:pt x="59" y="0"/>
                  </a:cubicBezTo>
                  <a:cubicBezTo>
                    <a:pt x="69" y="0"/>
                    <a:pt x="77" y="3"/>
                    <a:pt x="82" y="9"/>
                  </a:cubicBezTo>
                  <a:cubicBezTo>
                    <a:pt x="88" y="16"/>
                    <a:pt x="90" y="25"/>
                    <a:pt x="90" y="37"/>
                  </a:cubicBezTo>
                  <a:cubicBezTo>
                    <a:pt x="90" y="114"/>
                    <a:pt x="90" y="114"/>
                    <a:pt x="90" y="114"/>
                  </a:cubicBezTo>
                  <a:cubicBezTo>
                    <a:pt x="64" y="114"/>
                    <a:pt x="64" y="114"/>
                    <a:pt x="64" y="114"/>
                  </a:cubicBezTo>
                  <a:cubicBezTo>
                    <a:pt x="64" y="42"/>
                    <a:pt x="64" y="42"/>
                    <a:pt x="64" y="42"/>
                  </a:cubicBezTo>
                  <a:cubicBezTo>
                    <a:pt x="64" y="35"/>
                    <a:pt x="63" y="29"/>
                    <a:pt x="61" y="26"/>
                  </a:cubicBezTo>
                  <a:cubicBezTo>
                    <a:pt x="59" y="23"/>
                    <a:pt x="56" y="22"/>
                    <a:pt x="51" y="22"/>
                  </a:cubicBezTo>
                  <a:cubicBezTo>
                    <a:pt x="47" y="22"/>
                    <a:pt x="43" y="23"/>
                    <a:pt x="39" y="25"/>
                  </a:cubicBezTo>
                  <a:cubicBezTo>
                    <a:pt x="35" y="27"/>
                    <a:pt x="31" y="30"/>
                    <a:pt x="26" y="34"/>
                  </a:cubicBezTo>
                  <a:cubicBezTo>
                    <a:pt x="26" y="114"/>
                    <a:pt x="26" y="114"/>
                    <a:pt x="26" y="114"/>
                  </a:cubicBez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23">
              <a:extLst>
                <a:ext uri="{FF2B5EF4-FFF2-40B4-BE49-F238E27FC236}">
                  <a16:creationId xmlns:a16="http://schemas.microsoft.com/office/drawing/2014/main" id="{FAB7E797-1B34-491B-A87B-C7F6DAB71009}"/>
                </a:ext>
              </a:extLst>
            </p:cNvPr>
            <p:cNvSpPr>
              <a:spLocks/>
            </p:cNvSpPr>
            <p:nvPr/>
          </p:nvSpPr>
          <p:spPr bwMode="auto">
            <a:xfrm>
              <a:off x="1568" y="3047"/>
              <a:ext cx="108" cy="181"/>
            </a:xfrm>
            <a:custGeom>
              <a:avLst/>
              <a:gdLst>
                <a:gd name="T0" fmla="*/ 0 w 108"/>
                <a:gd name="T1" fmla="*/ 181 h 181"/>
                <a:gd name="T2" fmla="*/ 0 w 108"/>
                <a:gd name="T3" fmla="*/ 0 h 181"/>
                <a:gd name="T4" fmla="*/ 30 w 108"/>
                <a:gd name="T5" fmla="*/ 0 h 181"/>
                <a:gd name="T6" fmla="*/ 30 w 108"/>
                <a:gd name="T7" fmla="*/ 104 h 181"/>
                <a:gd name="T8" fmla="*/ 71 w 108"/>
                <a:gd name="T9" fmla="*/ 50 h 181"/>
                <a:gd name="T10" fmla="*/ 104 w 108"/>
                <a:gd name="T11" fmla="*/ 50 h 181"/>
                <a:gd name="T12" fmla="*/ 66 w 108"/>
                <a:gd name="T13" fmla="*/ 97 h 181"/>
                <a:gd name="T14" fmla="*/ 108 w 108"/>
                <a:gd name="T15" fmla="*/ 181 h 181"/>
                <a:gd name="T16" fmla="*/ 74 w 108"/>
                <a:gd name="T17" fmla="*/ 181 h 181"/>
                <a:gd name="T18" fmla="*/ 45 w 108"/>
                <a:gd name="T19" fmla="*/ 121 h 181"/>
                <a:gd name="T20" fmla="*/ 30 w 108"/>
                <a:gd name="T21" fmla="*/ 139 h 181"/>
                <a:gd name="T22" fmla="*/ 30 w 108"/>
                <a:gd name="T23" fmla="*/ 181 h 181"/>
                <a:gd name="T24" fmla="*/ 0 w 108"/>
                <a:gd name="T25"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81">
                  <a:moveTo>
                    <a:pt x="0" y="181"/>
                  </a:moveTo>
                  <a:lnTo>
                    <a:pt x="0" y="0"/>
                  </a:lnTo>
                  <a:lnTo>
                    <a:pt x="30" y="0"/>
                  </a:lnTo>
                  <a:lnTo>
                    <a:pt x="30" y="104"/>
                  </a:lnTo>
                  <a:lnTo>
                    <a:pt x="71" y="50"/>
                  </a:lnTo>
                  <a:lnTo>
                    <a:pt x="104" y="50"/>
                  </a:lnTo>
                  <a:lnTo>
                    <a:pt x="66" y="97"/>
                  </a:lnTo>
                  <a:lnTo>
                    <a:pt x="108" y="181"/>
                  </a:lnTo>
                  <a:lnTo>
                    <a:pt x="74" y="181"/>
                  </a:lnTo>
                  <a:lnTo>
                    <a:pt x="45" y="121"/>
                  </a:lnTo>
                  <a:lnTo>
                    <a:pt x="30" y="139"/>
                  </a:lnTo>
                  <a:lnTo>
                    <a:pt x="30"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24">
              <a:extLst>
                <a:ext uri="{FF2B5EF4-FFF2-40B4-BE49-F238E27FC236}">
                  <a16:creationId xmlns:a16="http://schemas.microsoft.com/office/drawing/2014/main" id="{D7C0D369-3A18-465F-B919-D54EDB17F3BF}"/>
                </a:ext>
              </a:extLst>
            </p:cNvPr>
            <p:cNvSpPr>
              <a:spLocks noEditPoints="1"/>
            </p:cNvSpPr>
            <p:nvPr/>
          </p:nvSpPr>
          <p:spPr bwMode="auto">
            <a:xfrm>
              <a:off x="1700" y="3048"/>
              <a:ext cx="114" cy="180"/>
            </a:xfrm>
            <a:custGeom>
              <a:avLst/>
              <a:gdLst>
                <a:gd name="T0" fmla="*/ 0 w 99"/>
                <a:gd name="T1" fmla="*/ 154 h 154"/>
                <a:gd name="T2" fmla="*/ 0 w 99"/>
                <a:gd name="T3" fmla="*/ 0 h 154"/>
                <a:gd name="T4" fmla="*/ 45 w 99"/>
                <a:gd name="T5" fmla="*/ 0 h 154"/>
                <a:gd name="T6" fmla="*/ 86 w 99"/>
                <a:gd name="T7" fmla="*/ 10 h 154"/>
                <a:gd name="T8" fmla="*/ 99 w 99"/>
                <a:gd name="T9" fmla="*/ 42 h 154"/>
                <a:gd name="T10" fmla="*/ 86 w 99"/>
                <a:gd name="T11" fmla="*/ 74 h 154"/>
                <a:gd name="T12" fmla="*/ 50 w 99"/>
                <a:gd name="T13" fmla="*/ 85 h 154"/>
                <a:gd name="T14" fmla="*/ 16 w 99"/>
                <a:gd name="T15" fmla="*/ 85 h 154"/>
                <a:gd name="T16" fmla="*/ 16 w 99"/>
                <a:gd name="T17" fmla="*/ 154 h 154"/>
                <a:gd name="T18" fmla="*/ 0 w 99"/>
                <a:gd name="T19" fmla="*/ 154 h 154"/>
                <a:gd name="T20" fmla="*/ 16 w 99"/>
                <a:gd name="T21" fmla="*/ 71 h 154"/>
                <a:gd name="T22" fmla="*/ 43 w 99"/>
                <a:gd name="T23" fmla="*/ 71 h 154"/>
                <a:gd name="T24" fmla="*/ 73 w 99"/>
                <a:gd name="T25" fmla="*/ 64 h 154"/>
                <a:gd name="T26" fmla="*/ 81 w 99"/>
                <a:gd name="T27" fmla="*/ 42 h 154"/>
                <a:gd name="T28" fmla="*/ 72 w 99"/>
                <a:gd name="T29" fmla="*/ 21 h 154"/>
                <a:gd name="T30" fmla="*/ 41 w 99"/>
                <a:gd name="T31" fmla="*/ 14 h 154"/>
                <a:gd name="T32" fmla="*/ 16 w 99"/>
                <a:gd name="T33" fmla="*/ 14 h 154"/>
                <a:gd name="T34" fmla="*/ 16 w 99"/>
                <a:gd name="T35" fmla="*/ 7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54">
                  <a:moveTo>
                    <a:pt x="0" y="154"/>
                  </a:moveTo>
                  <a:cubicBezTo>
                    <a:pt x="0" y="0"/>
                    <a:pt x="0" y="0"/>
                    <a:pt x="0" y="0"/>
                  </a:cubicBezTo>
                  <a:cubicBezTo>
                    <a:pt x="45" y="0"/>
                    <a:pt x="45" y="0"/>
                    <a:pt x="45" y="0"/>
                  </a:cubicBezTo>
                  <a:cubicBezTo>
                    <a:pt x="63" y="0"/>
                    <a:pt x="77" y="3"/>
                    <a:pt x="86" y="10"/>
                  </a:cubicBezTo>
                  <a:cubicBezTo>
                    <a:pt x="94" y="17"/>
                    <a:pt x="99" y="28"/>
                    <a:pt x="99" y="42"/>
                  </a:cubicBezTo>
                  <a:cubicBezTo>
                    <a:pt x="99" y="56"/>
                    <a:pt x="95" y="66"/>
                    <a:pt x="86" y="74"/>
                  </a:cubicBezTo>
                  <a:cubicBezTo>
                    <a:pt x="77" y="82"/>
                    <a:pt x="65" y="85"/>
                    <a:pt x="50" y="85"/>
                  </a:cubicBezTo>
                  <a:cubicBezTo>
                    <a:pt x="16" y="85"/>
                    <a:pt x="16" y="85"/>
                    <a:pt x="16" y="85"/>
                  </a:cubicBezTo>
                  <a:cubicBezTo>
                    <a:pt x="16" y="154"/>
                    <a:pt x="16" y="154"/>
                    <a:pt x="16" y="154"/>
                  </a:cubicBezTo>
                  <a:lnTo>
                    <a:pt x="0" y="154"/>
                  </a:lnTo>
                  <a:close/>
                  <a:moveTo>
                    <a:pt x="16" y="71"/>
                  </a:moveTo>
                  <a:cubicBezTo>
                    <a:pt x="43" y="71"/>
                    <a:pt x="43" y="71"/>
                    <a:pt x="43" y="71"/>
                  </a:cubicBezTo>
                  <a:cubicBezTo>
                    <a:pt x="57" y="71"/>
                    <a:pt x="67" y="69"/>
                    <a:pt x="73" y="64"/>
                  </a:cubicBezTo>
                  <a:cubicBezTo>
                    <a:pt x="78" y="60"/>
                    <a:pt x="81" y="52"/>
                    <a:pt x="81" y="42"/>
                  </a:cubicBezTo>
                  <a:cubicBezTo>
                    <a:pt x="81" y="32"/>
                    <a:pt x="78" y="25"/>
                    <a:pt x="72" y="21"/>
                  </a:cubicBezTo>
                  <a:cubicBezTo>
                    <a:pt x="66" y="16"/>
                    <a:pt x="56" y="14"/>
                    <a:pt x="41" y="14"/>
                  </a:cubicBezTo>
                  <a:cubicBezTo>
                    <a:pt x="16" y="14"/>
                    <a:pt x="16" y="14"/>
                    <a:pt x="16" y="14"/>
                  </a:cubicBezTo>
                  <a:lnTo>
                    <a:pt x="16"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Rectangle 125">
              <a:extLst>
                <a:ext uri="{FF2B5EF4-FFF2-40B4-BE49-F238E27FC236}">
                  <a16:creationId xmlns:a16="http://schemas.microsoft.com/office/drawing/2014/main" id="{DEF6066E-5E66-43C7-8C54-62A75BA76EB9}"/>
                </a:ext>
              </a:extLst>
            </p:cNvPr>
            <p:cNvSpPr>
              <a:spLocks noChangeArrowheads="1"/>
            </p:cNvSpPr>
            <p:nvPr/>
          </p:nvSpPr>
          <p:spPr bwMode="auto">
            <a:xfrm>
              <a:off x="1841" y="3048"/>
              <a:ext cx="18"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126">
              <a:extLst>
                <a:ext uri="{FF2B5EF4-FFF2-40B4-BE49-F238E27FC236}">
                  <a16:creationId xmlns:a16="http://schemas.microsoft.com/office/drawing/2014/main" id="{9F7D3431-4BAA-4FD4-9496-14E3C1430399}"/>
                </a:ext>
              </a:extLst>
            </p:cNvPr>
            <p:cNvSpPr>
              <a:spLocks noEditPoints="1"/>
            </p:cNvSpPr>
            <p:nvPr/>
          </p:nvSpPr>
          <p:spPr bwMode="auto">
            <a:xfrm>
              <a:off x="1892" y="3096"/>
              <a:ext cx="98" cy="134"/>
            </a:xfrm>
            <a:custGeom>
              <a:avLst/>
              <a:gdLst>
                <a:gd name="T0" fmla="*/ 66 w 85"/>
                <a:gd name="T1" fmla="*/ 98 h 115"/>
                <a:gd name="T2" fmla="*/ 49 w 85"/>
                <a:gd name="T3" fmla="*/ 111 h 115"/>
                <a:gd name="T4" fmla="*/ 31 w 85"/>
                <a:gd name="T5" fmla="*/ 115 h 115"/>
                <a:gd name="T6" fmla="*/ 8 w 85"/>
                <a:gd name="T7" fmla="*/ 107 h 115"/>
                <a:gd name="T8" fmla="*/ 0 w 85"/>
                <a:gd name="T9" fmla="*/ 84 h 115"/>
                <a:gd name="T10" fmla="*/ 15 w 85"/>
                <a:gd name="T11" fmla="*/ 56 h 115"/>
                <a:gd name="T12" fmla="*/ 67 w 85"/>
                <a:gd name="T13" fmla="*/ 39 h 115"/>
                <a:gd name="T14" fmla="*/ 67 w 85"/>
                <a:gd name="T15" fmla="*/ 31 h 115"/>
                <a:gd name="T16" fmla="*/ 61 w 85"/>
                <a:gd name="T17" fmla="*/ 18 h 115"/>
                <a:gd name="T18" fmla="*/ 44 w 85"/>
                <a:gd name="T19" fmla="*/ 13 h 115"/>
                <a:gd name="T20" fmla="*/ 28 w 85"/>
                <a:gd name="T21" fmla="*/ 18 h 115"/>
                <a:gd name="T22" fmla="*/ 17 w 85"/>
                <a:gd name="T23" fmla="*/ 31 h 115"/>
                <a:gd name="T24" fmla="*/ 3 w 85"/>
                <a:gd name="T25" fmla="*/ 23 h 115"/>
                <a:gd name="T26" fmla="*/ 20 w 85"/>
                <a:gd name="T27" fmla="*/ 6 h 115"/>
                <a:gd name="T28" fmla="*/ 45 w 85"/>
                <a:gd name="T29" fmla="*/ 0 h 115"/>
                <a:gd name="T30" fmla="*/ 73 w 85"/>
                <a:gd name="T31" fmla="*/ 8 h 115"/>
                <a:gd name="T32" fmla="*/ 83 w 85"/>
                <a:gd name="T33" fmla="*/ 33 h 115"/>
                <a:gd name="T34" fmla="*/ 83 w 85"/>
                <a:gd name="T35" fmla="*/ 95 h 115"/>
                <a:gd name="T36" fmla="*/ 83 w 85"/>
                <a:gd name="T37" fmla="*/ 104 h 115"/>
                <a:gd name="T38" fmla="*/ 85 w 85"/>
                <a:gd name="T39" fmla="*/ 112 h 115"/>
                <a:gd name="T40" fmla="*/ 85 w 85"/>
                <a:gd name="T41" fmla="*/ 113 h 115"/>
                <a:gd name="T42" fmla="*/ 68 w 85"/>
                <a:gd name="T43" fmla="*/ 113 h 115"/>
                <a:gd name="T44" fmla="*/ 66 w 85"/>
                <a:gd name="T45" fmla="*/ 98 h 115"/>
                <a:gd name="T46" fmla="*/ 67 w 85"/>
                <a:gd name="T47" fmla="*/ 84 h 115"/>
                <a:gd name="T48" fmla="*/ 67 w 85"/>
                <a:gd name="T49" fmla="*/ 53 h 115"/>
                <a:gd name="T50" fmla="*/ 27 w 85"/>
                <a:gd name="T51" fmla="*/ 66 h 115"/>
                <a:gd name="T52" fmla="*/ 15 w 85"/>
                <a:gd name="T53" fmla="*/ 85 h 115"/>
                <a:gd name="T54" fmla="*/ 20 w 85"/>
                <a:gd name="T55" fmla="*/ 97 h 115"/>
                <a:gd name="T56" fmla="*/ 33 w 85"/>
                <a:gd name="T57" fmla="*/ 101 h 115"/>
                <a:gd name="T58" fmla="*/ 49 w 85"/>
                <a:gd name="T59" fmla="*/ 97 h 115"/>
                <a:gd name="T60" fmla="*/ 67 w 85"/>
                <a:gd name="T61" fmla="*/ 8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15">
                  <a:moveTo>
                    <a:pt x="66" y="98"/>
                  </a:moveTo>
                  <a:cubicBezTo>
                    <a:pt x="61" y="104"/>
                    <a:pt x="55" y="108"/>
                    <a:pt x="49" y="111"/>
                  </a:cubicBezTo>
                  <a:cubicBezTo>
                    <a:pt x="44" y="114"/>
                    <a:pt x="37" y="115"/>
                    <a:pt x="31" y="115"/>
                  </a:cubicBezTo>
                  <a:cubicBezTo>
                    <a:pt x="22" y="115"/>
                    <a:pt x="14" y="112"/>
                    <a:pt x="8" y="107"/>
                  </a:cubicBezTo>
                  <a:cubicBezTo>
                    <a:pt x="3" y="101"/>
                    <a:pt x="0" y="93"/>
                    <a:pt x="0" y="84"/>
                  </a:cubicBezTo>
                  <a:cubicBezTo>
                    <a:pt x="0" y="73"/>
                    <a:pt x="5" y="63"/>
                    <a:pt x="15" y="56"/>
                  </a:cubicBezTo>
                  <a:cubicBezTo>
                    <a:pt x="25" y="49"/>
                    <a:pt x="43" y="43"/>
                    <a:pt x="67" y="39"/>
                  </a:cubicBezTo>
                  <a:cubicBezTo>
                    <a:pt x="67" y="31"/>
                    <a:pt x="67" y="31"/>
                    <a:pt x="67" y="31"/>
                  </a:cubicBezTo>
                  <a:cubicBezTo>
                    <a:pt x="67" y="26"/>
                    <a:pt x="65" y="21"/>
                    <a:pt x="61" y="18"/>
                  </a:cubicBezTo>
                  <a:cubicBezTo>
                    <a:pt x="56" y="15"/>
                    <a:pt x="51" y="13"/>
                    <a:pt x="44" y="13"/>
                  </a:cubicBezTo>
                  <a:cubicBezTo>
                    <a:pt x="38" y="13"/>
                    <a:pt x="33" y="15"/>
                    <a:pt x="28" y="18"/>
                  </a:cubicBezTo>
                  <a:cubicBezTo>
                    <a:pt x="24" y="21"/>
                    <a:pt x="20" y="25"/>
                    <a:pt x="17" y="31"/>
                  </a:cubicBezTo>
                  <a:cubicBezTo>
                    <a:pt x="3" y="23"/>
                    <a:pt x="3" y="23"/>
                    <a:pt x="3" y="23"/>
                  </a:cubicBezTo>
                  <a:cubicBezTo>
                    <a:pt x="8" y="16"/>
                    <a:pt x="13" y="10"/>
                    <a:pt x="20" y="6"/>
                  </a:cubicBezTo>
                  <a:cubicBezTo>
                    <a:pt x="27" y="2"/>
                    <a:pt x="35" y="0"/>
                    <a:pt x="45" y="0"/>
                  </a:cubicBezTo>
                  <a:cubicBezTo>
                    <a:pt x="57" y="0"/>
                    <a:pt x="66" y="3"/>
                    <a:pt x="73" y="8"/>
                  </a:cubicBezTo>
                  <a:cubicBezTo>
                    <a:pt x="79" y="14"/>
                    <a:pt x="83" y="22"/>
                    <a:pt x="83" y="33"/>
                  </a:cubicBezTo>
                  <a:cubicBezTo>
                    <a:pt x="83" y="95"/>
                    <a:pt x="83" y="95"/>
                    <a:pt x="83" y="95"/>
                  </a:cubicBezTo>
                  <a:cubicBezTo>
                    <a:pt x="83" y="98"/>
                    <a:pt x="83" y="101"/>
                    <a:pt x="83" y="104"/>
                  </a:cubicBezTo>
                  <a:cubicBezTo>
                    <a:pt x="84" y="107"/>
                    <a:pt x="84" y="109"/>
                    <a:pt x="85" y="112"/>
                  </a:cubicBezTo>
                  <a:cubicBezTo>
                    <a:pt x="85" y="113"/>
                    <a:pt x="85" y="113"/>
                    <a:pt x="85" y="113"/>
                  </a:cubicBezTo>
                  <a:cubicBezTo>
                    <a:pt x="68" y="113"/>
                    <a:pt x="68" y="113"/>
                    <a:pt x="68" y="113"/>
                  </a:cubicBezTo>
                  <a:lnTo>
                    <a:pt x="66" y="98"/>
                  </a:lnTo>
                  <a:close/>
                  <a:moveTo>
                    <a:pt x="67" y="84"/>
                  </a:moveTo>
                  <a:cubicBezTo>
                    <a:pt x="67" y="53"/>
                    <a:pt x="67" y="53"/>
                    <a:pt x="67" y="53"/>
                  </a:cubicBezTo>
                  <a:cubicBezTo>
                    <a:pt x="48" y="57"/>
                    <a:pt x="35" y="61"/>
                    <a:pt x="27" y="66"/>
                  </a:cubicBezTo>
                  <a:cubicBezTo>
                    <a:pt x="19" y="71"/>
                    <a:pt x="15" y="77"/>
                    <a:pt x="15" y="85"/>
                  </a:cubicBezTo>
                  <a:cubicBezTo>
                    <a:pt x="15" y="90"/>
                    <a:pt x="17" y="94"/>
                    <a:pt x="20" y="97"/>
                  </a:cubicBezTo>
                  <a:cubicBezTo>
                    <a:pt x="23" y="100"/>
                    <a:pt x="28" y="101"/>
                    <a:pt x="33" y="101"/>
                  </a:cubicBezTo>
                  <a:cubicBezTo>
                    <a:pt x="38" y="101"/>
                    <a:pt x="43" y="100"/>
                    <a:pt x="49" y="97"/>
                  </a:cubicBezTo>
                  <a:cubicBezTo>
                    <a:pt x="54" y="94"/>
                    <a:pt x="60" y="90"/>
                    <a:pt x="67"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127">
              <a:extLst>
                <a:ext uri="{FF2B5EF4-FFF2-40B4-BE49-F238E27FC236}">
                  <a16:creationId xmlns:a16="http://schemas.microsoft.com/office/drawing/2014/main" id="{2BEC3F57-925F-4D43-8DB4-25A6D828E3D9}"/>
                </a:ext>
              </a:extLst>
            </p:cNvPr>
            <p:cNvSpPr>
              <a:spLocks/>
            </p:cNvSpPr>
            <p:nvPr/>
          </p:nvSpPr>
          <p:spPr bwMode="auto">
            <a:xfrm>
              <a:off x="2015" y="3095"/>
              <a:ext cx="101" cy="135"/>
            </a:xfrm>
            <a:custGeom>
              <a:avLst/>
              <a:gdLst>
                <a:gd name="T0" fmla="*/ 87 w 87"/>
                <a:gd name="T1" fmla="*/ 88 h 116"/>
                <a:gd name="T2" fmla="*/ 70 w 87"/>
                <a:gd name="T3" fmla="*/ 109 h 116"/>
                <a:gd name="T4" fmla="*/ 45 w 87"/>
                <a:gd name="T5" fmla="*/ 116 h 116"/>
                <a:gd name="T6" fmla="*/ 11 w 87"/>
                <a:gd name="T7" fmla="*/ 102 h 116"/>
                <a:gd name="T8" fmla="*/ 0 w 87"/>
                <a:gd name="T9" fmla="*/ 58 h 116"/>
                <a:gd name="T10" fmla="*/ 12 w 87"/>
                <a:gd name="T11" fmla="*/ 16 h 116"/>
                <a:gd name="T12" fmla="*/ 45 w 87"/>
                <a:gd name="T13" fmla="*/ 0 h 116"/>
                <a:gd name="T14" fmla="*/ 70 w 87"/>
                <a:gd name="T15" fmla="*/ 8 h 116"/>
                <a:gd name="T16" fmla="*/ 85 w 87"/>
                <a:gd name="T17" fmla="*/ 31 h 116"/>
                <a:gd name="T18" fmla="*/ 70 w 87"/>
                <a:gd name="T19" fmla="*/ 36 h 116"/>
                <a:gd name="T20" fmla="*/ 60 w 87"/>
                <a:gd name="T21" fmla="*/ 20 h 116"/>
                <a:gd name="T22" fmla="*/ 44 w 87"/>
                <a:gd name="T23" fmla="*/ 14 h 116"/>
                <a:gd name="T24" fmla="*/ 23 w 87"/>
                <a:gd name="T25" fmla="*/ 25 h 116"/>
                <a:gd name="T26" fmla="*/ 16 w 87"/>
                <a:gd name="T27" fmla="*/ 58 h 116"/>
                <a:gd name="T28" fmla="*/ 23 w 87"/>
                <a:gd name="T29" fmla="*/ 92 h 116"/>
                <a:gd name="T30" fmla="*/ 45 w 87"/>
                <a:gd name="T31" fmla="*/ 103 h 116"/>
                <a:gd name="T32" fmla="*/ 62 w 87"/>
                <a:gd name="T33" fmla="*/ 97 h 116"/>
                <a:gd name="T34" fmla="*/ 74 w 87"/>
                <a:gd name="T35" fmla="*/ 81 h 116"/>
                <a:gd name="T36" fmla="*/ 87 w 87"/>
                <a:gd name="T37"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116">
                  <a:moveTo>
                    <a:pt x="87" y="88"/>
                  </a:moveTo>
                  <a:cubicBezTo>
                    <a:pt x="83" y="97"/>
                    <a:pt x="77" y="104"/>
                    <a:pt x="70" y="109"/>
                  </a:cubicBezTo>
                  <a:cubicBezTo>
                    <a:pt x="63" y="114"/>
                    <a:pt x="54" y="116"/>
                    <a:pt x="45" y="116"/>
                  </a:cubicBezTo>
                  <a:cubicBezTo>
                    <a:pt x="30" y="116"/>
                    <a:pt x="19" y="111"/>
                    <a:pt x="11" y="102"/>
                  </a:cubicBezTo>
                  <a:cubicBezTo>
                    <a:pt x="4" y="92"/>
                    <a:pt x="0" y="77"/>
                    <a:pt x="0" y="58"/>
                  </a:cubicBezTo>
                  <a:cubicBezTo>
                    <a:pt x="0" y="40"/>
                    <a:pt x="4" y="26"/>
                    <a:pt x="12" y="16"/>
                  </a:cubicBezTo>
                  <a:cubicBezTo>
                    <a:pt x="20" y="6"/>
                    <a:pt x="31" y="0"/>
                    <a:pt x="45" y="0"/>
                  </a:cubicBezTo>
                  <a:cubicBezTo>
                    <a:pt x="54" y="0"/>
                    <a:pt x="63" y="3"/>
                    <a:pt x="70" y="8"/>
                  </a:cubicBezTo>
                  <a:cubicBezTo>
                    <a:pt x="77" y="14"/>
                    <a:pt x="82" y="21"/>
                    <a:pt x="85" y="31"/>
                  </a:cubicBezTo>
                  <a:cubicBezTo>
                    <a:pt x="70" y="36"/>
                    <a:pt x="70" y="36"/>
                    <a:pt x="70" y="36"/>
                  </a:cubicBezTo>
                  <a:cubicBezTo>
                    <a:pt x="68" y="29"/>
                    <a:pt x="64" y="23"/>
                    <a:pt x="60" y="20"/>
                  </a:cubicBezTo>
                  <a:cubicBezTo>
                    <a:pt x="55" y="16"/>
                    <a:pt x="50" y="14"/>
                    <a:pt x="44" y="14"/>
                  </a:cubicBezTo>
                  <a:cubicBezTo>
                    <a:pt x="35" y="14"/>
                    <a:pt x="28" y="18"/>
                    <a:pt x="23" y="25"/>
                  </a:cubicBezTo>
                  <a:cubicBezTo>
                    <a:pt x="18" y="33"/>
                    <a:pt x="16" y="44"/>
                    <a:pt x="16" y="58"/>
                  </a:cubicBezTo>
                  <a:cubicBezTo>
                    <a:pt x="16" y="73"/>
                    <a:pt x="18" y="84"/>
                    <a:pt x="23" y="92"/>
                  </a:cubicBezTo>
                  <a:cubicBezTo>
                    <a:pt x="28" y="99"/>
                    <a:pt x="35" y="103"/>
                    <a:pt x="45" y="103"/>
                  </a:cubicBezTo>
                  <a:cubicBezTo>
                    <a:pt x="51" y="103"/>
                    <a:pt x="57" y="101"/>
                    <a:pt x="62" y="97"/>
                  </a:cubicBezTo>
                  <a:cubicBezTo>
                    <a:pt x="67" y="93"/>
                    <a:pt x="71" y="88"/>
                    <a:pt x="74" y="81"/>
                  </a:cubicBezTo>
                  <a:lnTo>
                    <a:pt x="87"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28">
              <a:extLst>
                <a:ext uri="{FF2B5EF4-FFF2-40B4-BE49-F238E27FC236}">
                  <a16:creationId xmlns:a16="http://schemas.microsoft.com/office/drawing/2014/main" id="{30D457F4-FEDA-4539-9724-09F677CCB9CA}"/>
                </a:ext>
              </a:extLst>
            </p:cNvPr>
            <p:cNvSpPr>
              <a:spLocks noEditPoints="1"/>
            </p:cNvSpPr>
            <p:nvPr/>
          </p:nvSpPr>
          <p:spPr bwMode="auto">
            <a:xfrm>
              <a:off x="2131" y="3096"/>
              <a:ext cx="104" cy="134"/>
            </a:xfrm>
            <a:custGeom>
              <a:avLst/>
              <a:gdLst>
                <a:gd name="T0" fmla="*/ 79 w 90"/>
                <a:gd name="T1" fmla="*/ 82 h 115"/>
                <a:gd name="T2" fmla="*/ 90 w 90"/>
                <a:gd name="T3" fmla="*/ 89 h 115"/>
                <a:gd name="T4" fmla="*/ 72 w 90"/>
                <a:gd name="T5" fmla="*/ 109 h 115"/>
                <a:gd name="T6" fmla="*/ 45 w 90"/>
                <a:gd name="T7" fmla="*/ 115 h 115"/>
                <a:gd name="T8" fmla="*/ 12 w 90"/>
                <a:gd name="T9" fmla="*/ 101 h 115"/>
                <a:gd name="T10" fmla="*/ 0 w 90"/>
                <a:gd name="T11" fmla="*/ 57 h 115"/>
                <a:gd name="T12" fmla="*/ 12 w 90"/>
                <a:gd name="T13" fmla="*/ 15 h 115"/>
                <a:gd name="T14" fmla="*/ 44 w 90"/>
                <a:gd name="T15" fmla="*/ 0 h 115"/>
                <a:gd name="T16" fmla="*/ 76 w 90"/>
                <a:gd name="T17" fmla="*/ 14 h 115"/>
                <a:gd name="T18" fmla="*/ 88 w 90"/>
                <a:gd name="T19" fmla="*/ 56 h 115"/>
                <a:gd name="T20" fmla="*/ 88 w 90"/>
                <a:gd name="T21" fmla="*/ 61 h 115"/>
                <a:gd name="T22" fmla="*/ 16 w 90"/>
                <a:gd name="T23" fmla="*/ 61 h 115"/>
                <a:gd name="T24" fmla="*/ 16 w 90"/>
                <a:gd name="T25" fmla="*/ 64 h 115"/>
                <a:gd name="T26" fmla="*/ 25 w 90"/>
                <a:gd name="T27" fmla="*/ 92 h 115"/>
                <a:gd name="T28" fmla="*/ 47 w 90"/>
                <a:gd name="T29" fmla="*/ 102 h 115"/>
                <a:gd name="T30" fmla="*/ 65 w 90"/>
                <a:gd name="T31" fmla="*/ 97 h 115"/>
                <a:gd name="T32" fmla="*/ 79 w 90"/>
                <a:gd name="T33" fmla="*/ 82 h 115"/>
                <a:gd name="T34" fmla="*/ 17 w 90"/>
                <a:gd name="T35" fmla="*/ 47 h 115"/>
                <a:gd name="T36" fmla="*/ 71 w 90"/>
                <a:gd name="T37" fmla="*/ 47 h 115"/>
                <a:gd name="T38" fmla="*/ 64 w 90"/>
                <a:gd name="T39" fmla="*/ 22 h 115"/>
                <a:gd name="T40" fmla="*/ 44 w 90"/>
                <a:gd name="T41" fmla="*/ 13 h 115"/>
                <a:gd name="T42" fmla="*/ 24 w 90"/>
                <a:gd name="T43" fmla="*/ 22 h 115"/>
                <a:gd name="T44" fmla="*/ 17 w 90"/>
                <a:gd name="T45"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15">
                  <a:moveTo>
                    <a:pt x="79" y="82"/>
                  </a:moveTo>
                  <a:cubicBezTo>
                    <a:pt x="90" y="89"/>
                    <a:pt x="90" y="89"/>
                    <a:pt x="90" y="89"/>
                  </a:cubicBezTo>
                  <a:cubicBezTo>
                    <a:pt x="86" y="98"/>
                    <a:pt x="80" y="105"/>
                    <a:pt x="72" y="109"/>
                  </a:cubicBezTo>
                  <a:cubicBezTo>
                    <a:pt x="65" y="113"/>
                    <a:pt x="56" y="115"/>
                    <a:pt x="45" y="115"/>
                  </a:cubicBezTo>
                  <a:cubicBezTo>
                    <a:pt x="31" y="115"/>
                    <a:pt x="20" y="110"/>
                    <a:pt x="12" y="101"/>
                  </a:cubicBezTo>
                  <a:cubicBezTo>
                    <a:pt x="4" y="91"/>
                    <a:pt x="0" y="76"/>
                    <a:pt x="0" y="57"/>
                  </a:cubicBezTo>
                  <a:cubicBezTo>
                    <a:pt x="0" y="39"/>
                    <a:pt x="4" y="25"/>
                    <a:pt x="12" y="15"/>
                  </a:cubicBezTo>
                  <a:cubicBezTo>
                    <a:pt x="20" y="5"/>
                    <a:pt x="30" y="0"/>
                    <a:pt x="44" y="0"/>
                  </a:cubicBezTo>
                  <a:cubicBezTo>
                    <a:pt x="58" y="0"/>
                    <a:pt x="69" y="5"/>
                    <a:pt x="76" y="14"/>
                  </a:cubicBezTo>
                  <a:cubicBezTo>
                    <a:pt x="84" y="24"/>
                    <a:pt x="88" y="38"/>
                    <a:pt x="88" y="56"/>
                  </a:cubicBezTo>
                  <a:cubicBezTo>
                    <a:pt x="88" y="61"/>
                    <a:pt x="88" y="61"/>
                    <a:pt x="88" y="61"/>
                  </a:cubicBezTo>
                  <a:cubicBezTo>
                    <a:pt x="16" y="61"/>
                    <a:pt x="16" y="61"/>
                    <a:pt x="16" y="61"/>
                  </a:cubicBezTo>
                  <a:cubicBezTo>
                    <a:pt x="16" y="64"/>
                    <a:pt x="16" y="64"/>
                    <a:pt x="16" y="64"/>
                  </a:cubicBezTo>
                  <a:cubicBezTo>
                    <a:pt x="16" y="76"/>
                    <a:pt x="19" y="85"/>
                    <a:pt x="25" y="92"/>
                  </a:cubicBezTo>
                  <a:cubicBezTo>
                    <a:pt x="30" y="99"/>
                    <a:pt x="38" y="102"/>
                    <a:pt x="47" y="102"/>
                  </a:cubicBezTo>
                  <a:cubicBezTo>
                    <a:pt x="54" y="102"/>
                    <a:pt x="60" y="100"/>
                    <a:pt x="65" y="97"/>
                  </a:cubicBezTo>
                  <a:cubicBezTo>
                    <a:pt x="71" y="93"/>
                    <a:pt x="75" y="89"/>
                    <a:pt x="79" y="82"/>
                  </a:cubicBezTo>
                  <a:close/>
                  <a:moveTo>
                    <a:pt x="17" y="47"/>
                  </a:moveTo>
                  <a:cubicBezTo>
                    <a:pt x="71" y="47"/>
                    <a:pt x="71" y="47"/>
                    <a:pt x="71" y="47"/>
                  </a:cubicBezTo>
                  <a:cubicBezTo>
                    <a:pt x="71" y="37"/>
                    <a:pt x="68" y="28"/>
                    <a:pt x="64" y="22"/>
                  </a:cubicBezTo>
                  <a:cubicBezTo>
                    <a:pt x="59" y="16"/>
                    <a:pt x="52" y="13"/>
                    <a:pt x="44" y="13"/>
                  </a:cubicBezTo>
                  <a:cubicBezTo>
                    <a:pt x="36" y="13"/>
                    <a:pt x="29" y="16"/>
                    <a:pt x="24" y="22"/>
                  </a:cubicBezTo>
                  <a:cubicBezTo>
                    <a:pt x="20" y="28"/>
                    <a:pt x="17" y="36"/>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121024452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Plan in </a:t>
            </a:r>
            <a:r>
              <a:rPr lang="en-AU" sz="1000" dirty="0" smtClean="0"/>
              <a:t>Canberra, Australian Capital Territory. </a:t>
            </a:r>
            <a:r>
              <a:rPr lang="en-AU" sz="1000" dirty="0"/>
              <a:t>This session was facilitated by </a:t>
            </a:r>
            <a:r>
              <a:rPr lang="en-AU" sz="1000" dirty="0" err="1"/>
              <a:t>ThinkPlace</a:t>
            </a:r>
            <a:r>
              <a:rPr lang="en-AU" sz="1000" dirty="0"/>
              <a:t>. </a:t>
            </a:r>
          </a:p>
          <a:p>
            <a:pPr>
              <a:defRPr sz="1000" b="0"/>
            </a:pPr>
            <a:r>
              <a:rPr lang="en-AU" sz="1000" dirty="0"/>
              <a:t>The 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294620694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xfrm>
            <a:off x="579267" y="3987307"/>
            <a:ext cx="6120002" cy="2160000"/>
          </a:xfrm>
          <a:prstGeom prst="rect">
            <a:avLst/>
          </a:prstGeom>
        </p:spPr>
        <p:txBody>
          <a:bodyPr/>
          <a:lstStyle/>
          <a:p>
            <a:r>
              <a:t>Key themes</a:t>
            </a:r>
            <a:br/>
            <a:endParaRPr/>
          </a:p>
        </p:txBody>
      </p:sp>
      <p:sp>
        <p:nvSpPr>
          <p:cNvPr id="221"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30699883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Footer Placeholder 3"/>
          <p:cNvSpPr txBox="1"/>
          <p:nvPr/>
        </p:nvSpPr>
        <p:spPr>
          <a:xfrm>
            <a:off x="585925" y="6535912"/>
            <a:ext cx="7226436" cy="138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rPr>
                <a:solidFill>
                  <a:schemeClr val="bg1"/>
                </a:solidFill>
              </a:rPr>
              <a:t>Fourth Action Plan of the National Plan to Reduce Violence Against Women and Their Children - Consultation Workshop Summary </a:t>
            </a:r>
          </a:p>
        </p:txBody>
      </p:sp>
      <p:sp>
        <p:nvSpPr>
          <p:cNvPr id="142" name="Title 1"/>
          <p:cNvSpPr txBox="1">
            <a:spLocks noGrp="1"/>
          </p:cNvSpPr>
          <p:nvPr>
            <p:ph type="title"/>
          </p:nvPr>
        </p:nvSpPr>
        <p:spPr/>
        <p:txBody>
          <a:bodyPr/>
          <a:lstStyle>
            <a:lvl1pPr defTabSz="594359">
              <a:defRPr sz="2340"/>
            </a:lvl1pPr>
          </a:lstStyle>
          <a:p>
            <a:r>
              <a:rPr lang="en-AU"/>
              <a:t>Key themes</a:t>
            </a:r>
          </a:p>
        </p:txBody>
      </p:sp>
      <p:sp>
        <p:nvSpPr>
          <p:cNvPr id="143" name="Content Placeholder 2"/>
          <p:cNvSpPr txBox="1">
            <a:spLocks noGrp="1"/>
          </p:cNvSpPr>
          <p:nvPr>
            <p:ph type="body" sz="half" idx="1"/>
          </p:nvPr>
        </p:nvSpPr>
        <p:spPr/>
        <p:txBody>
          <a:bodyPr/>
          <a:lstStyle/>
          <a:p>
            <a:r>
              <a:rPr lang="en-AU" dirty="0"/>
              <a:t>Greater coordination of services</a:t>
            </a:r>
          </a:p>
          <a:p>
            <a:pPr lvl="1"/>
            <a:r>
              <a:rPr lang="en-AU" dirty="0"/>
              <a:t>There are no mechanisms to link the different levels of Government with the community sector. Greater oversight of the broader system, such as a Council of Australian Governments (COAG) working group, should be considered.</a:t>
            </a:r>
          </a:p>
          <a:p>
            <a:pPr lvl="1"/>
            <a:r>
              <a:rPr lang="en-AU" dirty="0"/>
              <a:t>There is a disconnect between the National Plan and the decisions made within the homelessness and legal systems.</a:t>
            </a:r>
          </a:p>
          <a:p>
            <a:pPr lvl="1"/>
            <a:r>
              <a:rPr lang="en-AU" dirty="0"/>
              <a:t>Better holistic case management that is seamless is needed so victims do not have to retell their stories over and over again, and are connected to relevant services to </a:t>
            </a:r>
            <a:r>
              <a:rPr lang="en-AU" dirty="0" smtClean="0"/>
              <a:t>support </a:t>
            </a:r>
            <a:r>
              <a:rPr lang="en-AU" dirty="0"/>
              <a:t>their recovery.</a:t>
            </a:r>
          </a:p>
          <a:p>
            <a:pPr lvl="1"/>
            <a:r>
              <a:rPr lang="en-AU" dirty="0"/>
              <a:t>Drug and alcohol services should not make the assumption that violence is being dealt with through domestic and family violence services; and that violence was not just a result of drug and alcohol.</a:t>
            </a:r>
          </a:p>
          <a:p>
            <a:pPr lvl="1"/>
            <a:endParaRPr lang="en-AU" dirty="0"/>
          </a:p>
          <a:p>
            <a:r>
              <a:rPr lang="en-AU" dirty="0"/>
              <a:t>Expanded primary prevention and community education activities</a:t>
            </a:r>
          </a:p>
          <a:p>
            <a:pPr lvl="1"/>
            <a:r>
              <a:rPr lang="en-AU" dirty="0"/>
              <a:t>There needs to be focus on creating a better understanding around gender norms in young people. Education could be directed at schools, however must be consistent and ongoing to create </a:t>
            </a:r>
            <a:r>
              <a:rPr lang="en-AU" dirty="0" smtClean="0"/>
              <a:t>generational </a:t>
            </a:r>
            <a:r>
              <a:rPr lang="en-AU" dirty="0"/>
              <a:t>change.</a:t>
            </a:r>
          </a:p>
          <a:p>
            <a:pPr lvl="1"/>
            <a:r>
              <a:rPr lang="en-AU" dirty="0"/>
              <a:t>The descriptions of domestic, family and sexual violence in media around perpetrators needs to change. The community should be using media to reduce stigma, and working with media to address the way they refer to the perpetrator and victim.</a:t>
            </a:r>
          </a:p>
          <a:p>
            <a:pPr lvl="1"/>
            <a:r>
              <a:rPr lang="en-AU" dirty="0" smtClean="0"/>
              <a:t>Help-seeking </a:t>
            </a:r>
            <a:r>
              <a:rPr lang="en-AU" dirty="0"/>
              <a:t>behaviour needs to be promoted and the stigma associated with it needs to be addressed.</a:t>
            </a:r>
          </a:p>
          <a:p>
            <a:pPr lvl="1"/>
            <a:endParaRPr lang="en-AU" dirty="0"/>
          </a:p>
          <a:p>
            <a:r>
              <a:rPr lang="en-AU" dirty="0"/>
              <a:t>The unique experiences of women with disability</a:t>
            </a:r>
          </a:p>
          <a:p>
            <a:pPr lvl="1"/>
            <a:r>
              <a:rPr lang="en-AU" dirty="0"/>
              <a:t>The experience of women with disabilities was acknowledged as unique and desperately requiring additional attention and understanding.</a:t>
            </a:r>
          </a:p>
          <a:p>
            <a:pPr lvl="1"/>
            <a:r>
              <a:rPr lang="en-AU" dirty="0"/>
              <a:t>General Practitioners and other generalist services need the skills to recognise the need to have private conversations and understand ‘carer’ abuse in the context of domestic, family and sexual violence.</a:t>
            </a:r>
          </a:p>
          <a:p>
            <a:pPr lvl="1"/>
            <a:r>
              <a:rPr lang="en-AU" dirty="0"/>
              <a:t>Messages and information about services and who to report to need to be simple and clear (e.g. a card that can be kept in wallets or a list of organisations who can help).</a:t>
            </a:r>
          </a:p>
          <a:p>
            <a:pPr lvl="1"/>
            <a:r>
              <a:rPr lang="en-AU" dirty="0"/>
              <a:t>There is a need for proactive responses to support women with disability post-separation with financial security.</a:t>
            </a:r>
          </a:p>
        </p:txBody>
      </p:sp>
      <p:sp>
        <p:nvSpPr>
          <p:cNvPr id="144" name="Slide Number Placeholder 4"/>
          <p:cNvSpPr txBox="1">
            <a:spLocks noGrp="1"/>
          </p:cNvSpPr>
          <p:nvPr>
            <p:ph type="sldNum" sz="quarter" idx="2"/>
          </p:nvPr>
        </p:nvSpPr>
        <p:spPr/>
        <p:txBody>
          <a:bodyPr/>
          <a:lstStyle/>
          <a:p>
            <a:fld id="{86CB4B4D-7CA3-9044-876B-883B54F8677D}" type="slidenum">
              <a:rPr lang="en-AU" smtClean="0"/>
              <a:pPr/>
              <a:t>5</a:t>
            </a:fld>
            <a:endParaRPr lang="en-AU"/>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ooter Placeholder 3"/>
          <p:cNvSpPr txBox="1"/>
          <p:nvPr/>
        </p:nvSpPr>
        <p:spPr>
          <a:xfrm>
            <a:off x="585925" y="6535912"/>
            <a:ext cx="7226436" cy="138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rPr dirty="0">
                <a:solidFill>
                  <a:schemeClr val="bg1"/>
                </a:solidFill>
              </a:rPr>
              <a:t>Fourth Action Plan of the National Plan to Reduce Violence Against Women and Their Children - Consultation Workshop Summary </a:t>
            </a:r>
          </a:p>
        </p:txBody>
      </p:sp>
      <p:sp>
        <p:nvSpPr>
          <p:cNvPr id="147" name="Title 1"/>
          <p:cNvSpPr txBox="1">
            <a:spLocks noGrp="1"/>
          </p:cNvSpPr>
          <p:nvPr>
            <p:ph type="title"/>
          </p:nvPr>
        </p:nvSpPr>
        <p:spPr/>
        <p:txBody>
          <a:bodyPr/>
          <a:lstStyle>
            <a:lvl1pPr defTabSz="594359">
              <a:defRPr sz="2340"/>
            </a:lvl1pPr>
          </a:lstStyle>
          <a:p>
            <a:r>
              <a:rPr lang="en-AU"/>
              <a:t>Key themes</a:t>
            </a:r>
            <a:endParaRPr lang="en-AU" dirty="0"/>
          </a:p>
        </p:txBody>
      </p:sp>
      <p:sp>
        <p:nvSpPr>
          <p:cNvPr id="6" name="Text Placeholder 5">
            <a:extLst>
              <a:ext uri="{FF2B5EF4-FFF2-40B4-BE49-F238E27FC236}">
                <a16:creationId xmlns:a16="http://schemas.microsoft.com/office/drawing/2014/main" id="{4777008C-7DE3-4FA5-8F36-AC69CA84675E}"/>
              </a:ext>
            </a:extLst>
          </p:cNvPr>
          <p:cNvSpPr>
            <a:spLocks noGrp="1"/>
          </p:cNvSpPr>
          <p:nvPr>
            <p:ph type="body" sz="half" idx="1"/>
          </p:nvPr>
        </p:nvSpPr>
        <p:spPr/>
        <p:txBody>
          <a:bodyPr/>
          <a:lstStyle/>
          <a:p>
            <a:r>
              <a:rPr lang="en-AU" dirty="0"/>
              <a:t>Addressing technology-facilitated abuse</a:t>
            </a:r>
          </a:p>
          <a:p>
            <a:pPr lvl="1"/>
            <a:r>
              <a:rPr lang="en-AU" dirty="0"/>
              <a:t>Technology-facilitated abuse can encompass surveillance, threats, monitoring and location tracking. Although the forms of technology facilitated abuse will change as technology evolves; these forms of abuse are all part of a “suite of power and control” that needs to be addressed in responses.</a:t>
            </a:r>
          </a:p>
          <a:p>
            <a:pPr lvl="1"/>
            <a:r>
              <a:rPr lang="en-AU" dirty="0"/>
              <a:t>A shared understanding within the sector and the community that abuse is broader than physical violence is needed to better address violence against women.</a:t>
            </a:r>
          </a:p>
          <a:p>
            <a:pPr lvl="1"/>
            <a:r>
              <a:rPr lang="en-AU" dirty="0"/>
              <a:t>Relationships with Family Violence Coordination Unit (FVCU) at ACT Police should be better harnessed to better respond to technology-facilitated abuse.</a:t>
            </a:r>
          </a:p>
          <a:p>
            <a:endParaRPr lang="en-AU" dirty="0"/>
          </a:p>
          <a:p>
            <a:r>
              <a:rPr lang="en-AU" dirty="0"/>
              <a:t>Funding for domestic, family and sexual violence services</a:t>
            </a:r>
          </a:p>
          <a:p>
            <a:pPr lvl="1"/>
            <a:r>
              <a:rPr lang="en-AU" dirty="0"/>
              <a:t>There is no specific funding for the </a:t>
            </a:r>
            <a:r>
              <a:rPr lang="en-AU" dirty="0" smtClean="0"/>
              <a:t>“domestic</a:t>
            </a:r>
            <a:r>
              <a:rPr lang="en-AU" dirty="0"/>
              <a:t>, family and sexual violence </a:t>
            </a:r>
            <a:r>
              <a:rPr lang="en-AU" dirty="0" smtClean="0"/>
              <a:t>system”; </a:t>
            </a:r>
            <a:r>
              <a:rPr lang="en-AU" dirty="0"/>
              <a:t>rather a homelessness system that interacts with domestic, family and sexual violence.</a:t>
            </a:r>
          </a:p>
          <a:p>
            <a:pPr lvl="1"/>
            <a:r>
              <a:rPr lang="en-AU" dirty="0"/>
              <a:t>Although services and programs are available; they are not sufficient to meet demand.</a:t>
            </a:r>
          </a:p>
          <a:p>
            <a:pPr lvl="1"/>
            <a:r>
              <a:rPr lang="en-AU" dirty="0"/>
              <a:t>Programs are not funded until completion and therefore lack scalability.</a:t>
            </a:r>
          </a:p>
          <a:p>
            <a:pPr lvl="1"/>
            <a:endParaRPr lang="en-AU" dirty="0"/>
          </a:p>
          <a:p>
            <a:r>
              <a:rPr lang="en-AU" dirty="0"/>
              <a:t>Workforce development</a:t>
            </a:r>
          </a:p>
          <a:p>
            <a:pPr lvl="1"/>
            <a:r>
              <a:rPr lang="en-AU" dirty="0"/>
              <a:t>The ACT is a small jurisdiction and therefore has a small pool of workers. </a:t>
            </a:r>
          </a:p>
          <a:p>
            <a:pPr lvl="1"/>
            <a:r>
              <a:rPr lang="en-AU" dirty="0"/>
              <a:t>More work needs to be done to attract workers to the sector that interacts with women who have experienced domestic, family and sexual violence.</a:t>
            </a:r>
          </a:p>
          <a:p>
            <a:pPr lvl="1"/>
            <a:r>
              <a:rPr lang="en-AU" dirty="0"/>
              <a:t>The workforce needs to reflect the community they work in and support engagement from our community.</a:t>
            </a:r>
          </a:p>
          <a:p>
            <a:pPr lvl="1"/>
            <a:endParaRPr lang="en-AU" dirty="0"/>
          </a:p>
        </p:txBody>
      </p:sp>
      <p:sp>
        <p:nvSpPr>
          <p:cNvPr id="148" name="Slide Number Placeholder 4"/>
          <p:cNvSpPr txBox="1">
            <a:spLocks noGrp="1"/>
          </p:cNvSpPr>
          <p:nvPr>
            <p:ph type="sldNum" sz="quarter" idx="2"/>
          </p:nvPr>
        </p:nvSpPr>
        <p:spPr/>
        <p:txBody>
          <a:bodyPr/>
          <a:lstStyle/>
          <a:p>
            <a:fld id="{86CB4B4D-7CA3-9044-876B-883B54F8677D}" type="slidenum">
              <a:rPr lang="en-AU" smtClean="0"/>
              <a:pPr/>
              <a:t>6</a:t>
            </a:fld>
            <a:endParaRPr lang="en-AU"/>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ooter Placeholder 3"/>
          <p:cNvSpPr txBox="1"/>
          <p:nvPr/>
        </p:nvSpPr>
        <p:spPr>
          <a:xfrm>
            <a:off x="585925" y="6535912"/>
            <a:ext cx="7226436" cy="138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rPr dirty="0">
                <a:solidFill>
                  <a:schemeClr val="bg1"/>
                </a:solidFill>
              </a:rPr>
              <a:t>Fourth Action Plan of the National Plan to Reduce Violence Against Women and Their Children - Consultation Workshop Summary </a:t>
            </a:r>
          </a:p>
        </p:txBody>
      </p:sp>
      <p:sp>
        <p:nvSpPr>
          <p:cNvPr id="147" name="Title 1"/>
          <p:cNvSpPr txBox="1">
            <a:spLocks noGrp="1"/>
          </p:cNvSpPr>
          <p:nvPr>
            <p:ph type="title"/>
          </p:nvPr>
        </p:nvSpPr>
        <p:spPr/>
        <p:txBody>
          <a:bodyPr/>
          <a:lstStyle>
            <a:lvl1pPr defTabSz="594359">
              <a:defRPr sz="2340"/>
            </a:lvl1pPr>
          </a:lstStyle>
          <a:p>
            <a:r>
              <a:rPr lang="en-AU"/>
              <a:t>Key themes</a:t>
            </a:r>
            <a:endParaRPr lang="en-AU" dirty="0"/>
          </a:p>
        </p:txBody>
      </p:sp>
      <p:sp>
        <p:nvSpPr>
          <p:cNvPr id="6" name="Text Placeholder 5">
            <a:extLst>
              <a:ext uri="{FF2B5EF4-FFF2-40B4-BE49-F238E27FC236}">
                <a16:creationId xmlns:a16="http://schemas.microsoft.com/office/drawing/2014/main" id="{4777008C-7DE3-4FA5-8F36-AC69CA84675E}"/>
              </a:ext>
            </a:extLst>
          </p:cNvPr>
          <p:cNvSpPr>
            <a:spLocks noGrp="1"/>
          </p:cNvSpPr>
          <p:nvPr>
            <p:ph type="body" sz="half" idx="1"/>
          </p:nvPr>
        </p:nvSpPr>
        <p:spPr/>
        <p:txBody>
          <a:bodyPr/>
          <a:lstStyle/>
          <a:p>
            <a:r>
              <a:rPr lang="en-AU" dirty="0"/>
              <a:t>Developing the male workforce</a:t>
            </a:r>
          </a:p>
          <a:p>
            <a:pPr lvl="1"/>
            <a:r>
              <a:rPr lang="en-AU" dirty="0"/>
              <a:t>Leverage existing resources such as “Through young black eyes” for Indigenous fathers to be aware of the impact of behaviour on children.</a:t>
            </a:r>
          </a:p>
          <a:p>
            <a:pPr lvl="1"/>
            <a:r>
              <a:rPr lang="en-AU" dirty="0"/>
              <a:t>There is an absence of male workers within the workforce. More needs to be done to attract men to the sector and engage them as fathers. (e.g. family advocacy support services have a male social worker to help male clients engage in programs and navigate the family law system)</a:t>
            </a:r>
          </a:p>
          <a:p>
            <a:pPr lvl="1"/>
            <a:endParaRPr lang="en-AU" dirty="0"/>
          </a:p>
          <a:p>
            <a:r>
              <a:rPr lang="en-AU" dirty="0"/>
              <a:t>Better access to justice</a:t>
            </a:r>
          </a:p>
          <a:p>
            <a:pPr lvl="1"/>
            <a:r>
              <a:rPr lang="en-AU" dirty="0"/>
              <a:t>Significant inequality exists within the justice system, as many women are opting out of legal responses due to the time and cost associated with them.</a:t>
            </a:r>
          </a:p>
          <a:p>
            <a:pPr lvl="1"/>
            <a:r>
              <a:rPr lang="en-AU" dirty="0"/>
              <a:t>Perpetrators are using the system for abuse through legal processes.</a:t>
            </a:r>
          </a:p>
          <a:p>
            <a:pPr lvl="1"/>
            <a:r>
              <a:rPr lang="en-AU" dirty="0"/>
              <a:t>Child protection is seen as a large barrier to using the justice system, as many victims are in fear of being held responsible for perpetrator’s actions and having their children removed</a:t>
            </a:r>
            <a:r>
              <a:rPr lang="en-AU" dirty="0" smtClean="0"/>
              <a:t>.</a:t>
            </a:r>
          </a:p>
          <a:p>
            <a:pPr lvl="1"/>
            <a:endParaRPr lang="en-AU" dirty="0"/>
          </a:p>
          <a:p>
            <a:pPr marL="0" lvl="1" indent="0">
              <a:buSzTx/>
              <a:buNone/>
            </a:pPr>
            <a:r>
              <a:rPr lang="en-AU" sz="1200" b="1" dirty="0"/>
              <a:t>Visas</a:t>
            </a:r>
          </a:p>
          <a:p>
            <a:pPr lvl="1"/>
            <a:r>
              <a:rPr lang="en-AU" dirty="0" smtClean="0"/>
              <a:t>Temporary </a:t>
            </a:r>
            <a:r>
              <a:rPr lang="en-AU" dirty="0"/>
              <a:t>visas create an additional vulnerability as visa status is used by perpetrators to intimidate and control victims</a:t>
            </a:r>
          </a:p>
          <a:p>
            <a:pPr lvl="1"/>
            <a:r>
              <a:rPr lang="en-AU" dirty="0" smtClean="0"/>
              <a:t>Women </a:t>
            </a:r>
            <a:r>
              <a:rPr lang="en-AU" dirty="0"/>
              <a:t>who end up with uncertain immigration status can’t leave emergency accommodation because they have no income, i.e. are not eligible for any income support payments</a:t>
            </a:r>
          </a:p>
          <a:p>
            <a:pPr lvl="1"/>
            <a:r>
              <a:rPr lang="en-AU" dirty="0" smtClean="0"/>
              <a:t>DV </a:t>
            </a:r>
            <a:r>
              <a:rPr lang="en-AU" dirty="0"/>
              <a:t>provisions under the Migration Act need to be extended to all temporary visas not just spousal and distinguished talent due to the vulnerability created.</a:t>
            </a:r>
          </a:p>
          <a:p>
            <a:pPr lvl="1"/>
            <a:r>
              <a:rPr lang="en-AU" dirty="0" smtClean="0"/>
              <a:t>For </a:t>
            </a:r>
            <a:r>
              <a:rPr lang="en-AU" dirty="0"/>
              <a:t>women on temporary visas the system intersections create complexity, vulnerability and leave women trapped, so we need to address the way the Immigration, Income Support, Social Housing and Family Law systems interact to improve pathways to safety for this group of women</a:t>
            </a:r>
          </a:p>
          <a:p>
            <a:pPr lvl="1"/>
            <a:endParaRPr lang="en-AU" dirty="0" smtClean="0"/>
          </a:p>
          <a:p>
            <a:pPr lvl="1"/>
            <a:endParaRPr lang="en-AU" dirty="0"/>
          </a:p>
          <a:p>
            <a:endParaRPr lang="en-AU" dirty="0"/>
          </a:p>
        </p:txBody>
      </p:sp>
      <p:sp>
        <p:nvSpPr>
          <p:cNvPr id="148" name="Slide Number Placeholder 4"/>
          <p:cNvSpPr txBox="1">
            <a:spLocks noGrp="1"/>
          </p:cNvSpPr>
          <p:nvPr>
            <p:ph type="sldNum" sz="quarter" idx="2"/>
          </p:nvPr>
        </p:nvSpPr>
        <p:spPr/>
        <p:txBody>
          <a:bodyPr/>
          <a:lstStyle/>
          <a:p>
            <a:fld id="{86CB4B4D-7CA3-9044-876B-883B54F8677D}" type="slidenum">
              <a:rPr lang="en-AU" smtClean="0"/>
              <a:pPr/>
              <a:t>7</a:t>
            </a:fld>
            <a:endParaRPr lang="en-AU"/>
          </a:p>
        </p:txBody>
      </p:sp>
    </p:spTree>
    <p:extLst>
      <p:ext uri="{BB962C8B-B14F-4D97-AF65-F5344CB8AC3E}">
        <p14:creationId xmlns:p14="http://schemas.microsoft.com/office/powerpoint/2010/main" val="30977111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
          <p:cNvSpPr txBox="1">
            <a:spLocks noGrp="1"/>
          </p:cNvSpPr>
          <p:nvPr>
            <p:ph type="title"/>
          </p:nvPr>
        </p:nvSpPr>
        <p:spPr>
          <a:xfrm>
            <a:off x="579267" y="3987307"/>
            <a:ext cx="6120002" cy="2160000"/>
          </a:xfrm>
          <a:prstGeom prst="rect">
            <a:avLst/>
          </a:prstGeom>
        </p:spPr>
        <p:txBody>
          <a:bodyPr/>
          <a:lstStyle/>
          <a:p>
            <a:r>
              <a:t>Priority actions</a:t>
            </a:r>
          </a:p>
        </p:txBody>
      </p:sp>
      <p:sp>
        <p:nvSpPr>
          <p:cNvPr id="158"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Footer Placeholder 3"/>
          <p:cNvSpPr txBox="1"/>
          <p:nvPr/>
        </p:nvSpPr>
        <p:spPr>
          <a:xfrm>
            <a:off x="585925" y="6535912"/>
            <a:ext cx="7802500" cy="138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rPr dirty="0">
                <a:solidFill>
                  <a:schemeClr val="bg1"/>
                </a:solidFill>
              </a:rPr>
              <a:t>Fourth Action Plan of the National Plan to Reduce Violence Against Women and Their Children - Consultation Workshop Summary </a:t>
            </a:r>
          </a:p>
        </p:txBody>
      </p:sp>
      <p:sp>
        <p:nvSpPr>
          <p:cNvPr id="161" name="Title 1"/>
          <p:cNvSpPr txBox="1">
            <a:spLocks noGrp="1"/>
          </p:cNvSpPr>
          <p:nvPr>
            <p:ph type="title"/>
          </p:nvPr>
        </p:nvSpPr>
        <p:spPr/>
        <p:txBody>
          <a:bodyPr/>
          <a:lstStyle>
            <a:lvl1pPr defTabSz="594359">
              <a:defRPr sz="2340"/>
            </a:lvl1pPr>
          </a:lstStyle>
          <a:p>
            <a:r>
              <a:rPr lang="en-AU"/>
              <a:t>Priority actions </a:t>
            </a:r>
            <a:endParaRPr lang="en-AU" dirty="0"/>
          </a:p>
        </p:txBody>
      </p:sp>
      <p:sp>
        <p:nvSpPr>
          <p:cNvPr id="162" name="Content Placeholder 2"/>
          <p:cNvSpPr txBox="1">
            <a:spLocks noGrp="1"/>
          </p:cNvSpPr>
          <p:nvPr>
            <p:ph type="body" sz="half" idx="1"/>
          </p:nvPr>
        </p:nvSpPr>
        <p:spPr>
          <a:xfrm>
            <a:off x="585925" y="1125687"/>
            <a:ext cx="3847761" cy="5003229"/>
          </a:xfrm>
        </p:spPr>
        <p:txBody>
          <a:bodyPr/>
          <a:lstStyle/>
          <a:p>
            <a:r>
              <a:rPr lang="en-AU" dirty="0"/>
              <a:t>Primary prevention and community education</a:t>
            </a:r>
          </a:p>
          <a:p>
            <a:pPr lvl="1"/>
            <a:r>
              <a:rPr lang="en-AU" dirty="0"/>
              <a:t>There is a need </a:t>
            </a:r>
            <a:r>
              <a:rPr lang="en-AU" dirty="0" smtClean="0"/>
              <a:t>for peer-based </a:t>
            </a:r>
            <a:r>
              <a:rPr lang="en-AU" dirty="0"/>
              <a:t>education around gender equality and problematic behaviours for high school ages. </a:t>
            </a:r>
          </a:p>
          <a:p>
            <a:pPr lvl="1"/>
            <a:r>
              <a:rPr lang="en-AU" dirty="0"/>
              <a:t>Greater awareness is needed in identifying domestic, family and sexual violence in mainstream services.</a:t>
            </a:r>
          </a:p>
          <a:p>
            <a:endParaRPr lang="en-AU" dirty="0"/>
          </a:p>
          <a:p>
            <a:r>
              <a:rPr lang="en-AU" dirty="0"/>
              <a:t>Better resources for people receiving disclosures</a:t>
            </a:r>
          </a:p>
          <a:p>
            <a:pPr lvl="1"/>
            <a:r>
              <a:rPr lang="en-AU" dirty="0"/>
              <a:t>A portal that links relevant services to people in the ACT and information, for example, about identifying problem </a:t>
            </a:r>
            <a:r>
              <a:rPr lang="en-AU" dirty="0" smtClean="0"/>
              <a:t>behaviours, and provides </a:t>
            </a:r>
            <a:r>
              <a:rPr lang="en-AU" dirty="0"/>
              <a:t>education to trusted people to whom disclosures are made.</a:t>
            </a:r>
          </a:p>
          <a:p>
            <a:pPr lvl="1"/>
            <a:r>
              <a:rPr lang="en-AU" dirty="0"/>
              <a:t>Ensure that health professionals have time with </a:t>
            </a:r>
            <a:r>
              <a:rPr lang="en-AU" dirty="0" smtClean="0"/>
              <a:t>woman </a:t>
            </a:r>
            <a:r>
              <a:rPr lang="en-AU" dirty="0"/>
              <a:t>for one-on-one conversations as an opportunity </a:t>
            </a:r>
            <a:br>
              <a:rPr lang="en-AU" dirty="0"/>
            </a:br>
            <a:r>
              <a:rPr lang="en-AU" dirty="0"/>
              <a:t>to create a safe space and provide information.</a:t>
            </a:r>
          </a:p>
          <a:p>
            <a:pPr lvl="1"/>
            <a:endParaRPr lang="en-AU" dirty="0"/>
          </a:p>
          <a:p>
            <a:r>
              <a:rPr lang="en-AU" dirty="0"/>
              <a:t>Workforce development</a:t>
            </a:r>
          </a:p>
          <a:p>
            <a:pPr lvl="1"/>
            <a:r>
              <a:rPr lang="en-AU" dirty="0"/>
              <a:t>A number of different approaches to training is needed depending on the audience. Consideration should be given to online webinars and other modes of learning.</a:t>
            </a:r>
          </a:p>
          <a:p>
            <a:pPr lvl="1"/>
            <a:r>
              <a:rPr lang="en-AU" dirty="0"/>
              <a:t>Training should be shared across the sector, (e.g. strangulation training in the ACT).</a:t>
            </a:r>
          </a:p>
          <a:p>
            <a:pPr lvl="1"/>
            <a:r>
              <a:rPr lang="en-AU" dirty="0"/>
              <a:t>There are opportunities to expand the workforce to include more casual or part-time female workers; and more male workers to work with male clients in particular.</a:t>
            </a:r>
          </a:p>
        </p:txBody>
      </p:sp>
      <p:sp>
        <p:nvSpPr>
          <p:cNvPr id="163" name="Slide Number Placeholder 4"/>
          <p:cNvSpPr txBox="1">
            <a:spLocks noGrp="1"/>
          </p:cNvSpPr>
          <p:nvPr>
            <p:ph type="sldNum" sz="quarter" idx="2"/>
          </p:nvPr>
        </p:nvSpPr>
        <p:spPr/>
        <p:txBody>
          <a:bodyPr/>
          <a:lstStyle/>
          <a:p>
            <a:fld id="{86CB4B4D-7CA3-9044-876B-883B54F8677D}" type="slidenum">
              <a:rPr lang="en-AU" smtClean="0"/>
              <a:pPr/>
              <a:t>9</a:t>
            </a:fld>
            <a:endParaRPr lang="en-AU"/>
          </a:p>
        </p:txBody>
      </p:sp>
      <p:sp>
        <p:nvSpPr>
          <p:cNvPr id="5" name="Text Placeholder 4">
            <a:extLst>
              <a:ext uri="{FF2B5EF4-FFF2-40B4-BE49-F238E27FC236}">
                <a16:creationId xmlns:a16="http://schemas.microsoft.com/office/drawing/2014/main" id="{CA030EC2-F97A-4AFD-814D-1831D3A2E07A}"/>
              </a:ext>
            </a:extLst>
          </p:cNvPr>
          <p:cNvSpPr>
            <a:spLocks noGrp="1"/>
          </p:cNvSpPr>
          <p:nvPr>
            <p:ph type="body" sz="half" idx="10"/>
          </p:nvPr>
        </p:nvSpPr>
        <p:spPr/>
        <p:txBody>
          <a:bodyPr/>
          <a:lstStyle/>
          <a:p>
            <a:r>
              <a:rPr lang="en-AU" dirty="0"/>
              <a:t>Remove stigma around getting help</a:t>
            </a:r>
          </a:p>
          <a:p>
            <a:pPr lvl="1"/>
            <a:r>
              <a:rPr lang="en-AU" dirty="0"/>
              <a:t>Use the media to ensure it is not a stigma and work with media to address the way they refer to perpetrators and victims of domestic, family and sexual violence.</a:t>
            </a:r>
          </a:p>
          <a:p>
            <a:pPr lvl="1"/>
            <a:r>
              <a:rPr lang="en-AU" dirty="0"/>
              <a:t>Help-seeking behaviour needs to destigmatised.</a:t>
            </a:r>
          </a:p>
          <a:p>
            <a:endParaRPr lang="en-AU" dirty="0"/>
          </a:p>
          <a:p>
            <a:r>
              <a:rPr lang="en-AU" dirty="0"/>
              <a:t>Addressing technology-facilitated abuse</a:t>
            </a:r>
          </a:p>
          <a:p>
            <a:pPr lvl="1"/>
            <a:r>
              <a:rPr lang="en-AU" dirty="0"/>
              <a:t>There should better ways of reporting abuse, capturing and sharing evidence with authorities.</a:t>
            </a:r>
          </a:p>
          <a:p>
            <a:pPr lvl="1"/>
            <a:r>
              <a:rPr lang="en-AU" dirty="0"/>
              <a:t>There is the potential to use technology to record evidence of abuse; such as recorded messages and videos, as victims usually have technology at hand.</a:t>
            </a:r>
          </a:p>
          <a:p>
            <a:pPr lvl="1"/>
            <a:r>
              <a:rPr lang="en-AU" dirty="0"/>
              <a:t>Police and courts need shared understanding of what kind of digital evidence is helpful.</a:t>
            </a:r>
          </a:p>
        </p:txBody>
      </p:sp>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85</TotalTime>
  <Words>1404</Words>
  <Application>Microsoft Office PowerPoint</Application>
  <PresentationFormat>On-screen Show (4:3)</PresentationFormat>
  <Paragraphs>100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Key themes </vt:lpstr>
      <vt:lpstr>Key themes</vt:lpstr>
      <vt:lpstr>Key themes</vt:lpstr>
      <vt:lpstr>Key themes</vt:lpstr>
      <vt:lpstr>Priority actions</vt:lpstr>
      <vt:lpstr>Priority actions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 Ko</dc:creator>
  <cp:lastModifiedBy>PATTERSON, Alex</cp:lastModifiedBy>
  <cp:revision>15</cp:revision>
  <dcterms:modified xsi:type="dcterms:W3CDTF">2018-09-28T03:55:20Z</dcterms:modified>
</cp:coreProperties>
</file>