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6" r:id="rId2"/>
    <p:sldId id="266" r:id="rId3"/>
    <p:sldId id="268" r:id="rId4"/>
    <p:sldId id="260" r:id="rId5"/>
    <p:sldId id="261" r:id="rId6"/>
    <p:sldId id="262" r:id="rId7"/>
    <p:sldId id="263" r:id="rId8"/>
    <p:sldId id="264" r:id="rId9"/>
    <p:sldId id="265" r:id="rId1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E8CB"/>
          </a:solidFill>
        </a:fill>
      </a:tcStyle>
    </a:wholeTbl>
    <a:band2H>
      <a:tcTxStyle/>
      <a:tcStyle>
        <a:tcBdr/>
        <a:fill>
          <a:solidFill>
            <a:srgbClr val="EBF4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4"/>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D4"/>
          </a:solidFill>
        </a:fill>
      </a:tcStyle>
    </a:wholeTbl>
    <a:band2H>
      <a:tcTxStyle/>
      <a:tcStyle>
        <a:tcBdr/>
        <a:fill>
          <a:solidFill>
            <a:srgbClr val="E6E9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CBCC"/>
          </a:solidFill>
        </a:fill>
      </a:tcStyle>
    </a:wholeTbl>
    <a:band2H>
      <a:tcTxStyle/>
      <a:tcStyle>
        <a:tcBdr/>
        <a:fill>
          <a:solidFill>
            <a:srgbClr val="F0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AD5"/>
          </a:solidFill>
        </a:fill>
      </a:tcStyle>
    </a:wholeTbl>
    <a:band2H>
      <a:tcTxStyle/>
      <a:tcStyle>
        <a:tcBdr/>
        <a:fill>
          <a:solidFill>
            <a:srgbClr val="E8E6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notesViewPr>
    <p:cSldViewPr snapToGrid="0">
      <p:cViewPr varScale="1">
        <p:scale>
          <a:sx n="57" d="100"/>
          <a:sy n="57" d="100"/>
        </p:scale>
        <p:origin x="2071" y="48"/>
      </p:cViewPr>
      <p:guideLst/>
    </p:cSldViewPr>
  </p:notesViewPr>
  <p:gridSpacing cx="1800000" cy="180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1402E1-4B73-44AE-B9CC-3BC58673EE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226ED311-7F7C-44C9-8B7F-B20E6391A6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D1A5BF-914A-4E27-BE50-FFE9232575B1}" type="datetimeFigureOut">
              <a:rPr lang="en-AU" smtClean="0"/>
              <a:t>28/09/2018</a:t>
            </a:fld>
            <a:endParaRPr lang="en-AU"/>
          </a:p>
        </p:txBody>
      </p:sp>
      <p:sp>
        <p:nvSpPr>
          <p:cNvPr id="4" name="Footer Placeholder 3">
            <a:extLst>
              <a:ext uri="{FF2B5EF4-FFF2-40B4-BE49-F238E27FC236}">
                <a16:creationId xmlns:a16="http://schemas.microsoft.com/office/drawing/2014/main" id="{82D3430D-9AC2-40C9-B968-EAD406D9EF8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2CC346AF-B3D0-414A-9557-ECAA07501BD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E8DBBB-D336-41C1-9224-8D04A7905BB1}" type="slidenum">
              <a:rPr lang="en-AU" smtClean="0"/>
              <a:t>‹#›</a:t>
            </a:fld>
            <a:endParaRPr lang="en-AU"/>
          </a:p>
        </p:txBody>
      </p:sp>
    </p:spTree>
    <p:extLst>
      <p:ext uri="{BB962C8B-B14F-4D97-AF65-F5344CB8AC3E}">
        <p14:creationId xmlns:p14="http://schemas.microsoft.com/office/powerpoint/2010/main" val="1436014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1143000" y="685800"/>
            <a:ext cx="4572000" cy="3429000"/>
          </a:xfrm>
          <a:prstGeom prst="rect">
            <a:avLst/>
          </a:prstGeom>
        </p:spPr>
        <p:txBody>
          <a:bodyPr/>
          <a:lstStyle/>
          <a:p>
            <a:endParaRPr/>
          </a:p>
        </p:txBody>
      </p:sp>
      <p:sp>
        <p:nvSpPr>
          <p:cNvPr id="122" name="Shape 12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2" name="Picture 7" descr="Picture 7"/>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3" name="Title Text"/>
          <p:cNvSpPr txBox="1">
            <a:spLocks noGrp="1"/>
          </p:cNvSpPr>
          <p:nvPr>
            <p:ph type="title"/>
          </p:nvPr>
        </p:nvSpPr>
        <p:spPr>
          <a:xfrm>
            <a:off x="579267" y="3429000"/>
            <a:ext cx="6120002" cy="1081384"/>
          </a:xfrm>
          <a:prstGeom prst="rect">
            <a:avLst/>
          </a:prstGeom>
        </p:spPr>
        <p:txBody>
          <a:bodyPr/>
          <a:lstStyle>
            <a:lvl1pPr>
              <a:defRPr sz="4400">
                <a:solidFill>
                  <a:srgbClr val="FFFFFF"/>
                </a:solidFill>
              </a:defRPr>
            </a:lvl1pPr>
          </a:lstStyle>
          <a:p>
            <a:r>
              <a:t>Title Text</a:t>
            </a:r>
          </a:p>
        </p:txBody>
      </p:sp>
      <p:sp>
        <p:nvSpPr>
          <p:cNvPr id="14" name="Body Level One…"/>
          <p:cNvSpPr txBox="1">
            <a:spLocks noGrp="1"/>
          </p:cNvSpPr>
          <p:nvPr>
            <p:ph type="body" sz="quarter" idx="1"/>
          </p:nvPr>
        </p:nvSpPr>
        <p:spPr>
          <a:xfrm>
            <a:off x="579267" y="4562388"/>
            <a:ext cx="6120002" cy="1080001"/>
          </a:xfrm>
          <a:prstGeom prst="rect">
            <a:avLst/>
          </a:prstGeom>
        </p:spPr>
        <p:txBody>
          <a:bodyPr/>
          <a:lstStyle>
            <a:lvl1pPr>
              <a:spcBef>
                <a:spcPts val="0"/>
              </a:spcBef>
              <a:defRPr sz="1600">
                <a:solidFill>
                  <a:srgbClr val="FFFFFF"/>
                </a:solidFill>
                <a:latin typeface="Georgia"/>
                <a:ea typeface="Georgia"/>
                <a:cs typeface="Georgia"/>
                <a:sym typeface="Georgia"/>
              </a:defRPr>
            </a:lvl1pPr>
            <a:lvl2pPr marL="0" indent="457200">
              <a:spcBef>
                <a:spcPts val="0"/>
              </a:spcBef>
              <a:buSzTx/>
              <a:buNone/>
              <a:defRPr sz="1600">
                <a:solidFill>
                  <a:srgbClr val="FFFFFF"/>
                </a:solidFill>
                <a:latin typeface="Georgia"/>
                <a:ea typeface="Georgia"/>
                <a:cs typeface="Georgia"/>
                <a:sym typeface="Georgia"/>
              </a:defRPr>
            </a:lvl2pPr>
            <a:lvl3pPr marL="0" indent="914400">
              <a:spcBef>
                <a:spcPts val="0"/>
              </a:spcBef>
              <a:buSzTx/>
              <a:buNone/>
              <a:defRPr sz="1600">
                <a:solidFill>
                  <a:srgbClr val="FFFFFF"/>
                </a:solidFill>
                <a:latin typeface="Georgia"/>
                <a:ea typeface="Georgia"/>
                <a:cs typeface="Georgia"/>
                <a:sym typeface="Georgia"/>
              </a:defRPr>
            </a:lvl3pPr>
            <a:lvl4pPr indent="1371600">
              <a:spcBef>
                <a:spcPts val="0"/>
              </a:spcBef>
              <a:defRPr sz="1600">
                <a:solidFill>
                  <a:srgbClr val="FFFFFF"/>
                </a:solidFill>
                <a:latin typeface="Georgia"/>
                <a:ea typeface="Georgia"/>
                <a:cs typeface="Georgia"/>
                <a:sym typeface="Georgia"/>
              </a:defRPr>
            </a:lvl4pPr>
            <a:lvl5pPr indent="1828800">
              <a:spcBef>
                <a:spcPts val="0"/>
              </a:spcBef>
              <a:defRPr sz="16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p:spTree>
      <p:nvGrpSpPr>
        <p:cNvPr id="1" name=""/>
        <p:cNvGrpSpPr/>
        <p:nvPr/>
      </p:nvGrpSpPr>
      <p:grpSpPr>
        <a:xfrm>
          <a:off x="0" y="0"/>
          <a:ext cx="0" cy="0"/>
          <a:chOff x="0" y="0"/>
          <a:chExt cx="0" cy="0"/>
        </a:xfrm>
      </p:grpSpPr>
      <p:sp>
        <p:nvSpPr>
          <p:cNvPr id="98" name="Title Text"/>
          <p:cNvSpPr txBox="1">
            <a:spLocks noGrp="1"/>
          </p:cNvSpPr>
          <p:nvPr>
            <p:ph type="title"/>
          </p:nvPr>
        </p:nvSpPr>
        <p:spPr>
          <a:xfrm>
            <a:off x="585926" y="472164"/>
            <a:ext cx="7972149" cy="1012620"/>
          </a:xfrm>
          <a:prstGeom prst="rect">
            <a:avLst/>
          </a:prstGeom>
        </p:spPr>
        <p:txBody>
          <a:bodyPr/>
          <a:lstStyle/>
          <a:p>
            <a:r>
              <a:t>Title Text</a:t>
            </a:r>
          </a:p>
        </p:txBody>
      </p:sp>
      <p:sp>
        <p:nvSpPr>
          <p:cNvPr id="99" name="Slide Number"/>
          <p:cNvSpPr txBox="1">
            <a:spLocks noGrp="1"/>
          </p:cNvSpPr>
          <p:nvPr>
            <p:ph type="sldNum" sz="quarter" idx="2"/>
          </p:nvPr>
        </p:nvSpPr>
        <p:spPr>
          <a:xfrm>
            <a:off x="8594521" y="6510924"/>
            <a:ext cx="131968" cy="127001"/>
          </a:xfrm>
          <a:prstGeom prst="rect">
            <a:avLst/>
          </a:prstGeom>
        </p:spPr>
        <p:txBody>
          <a:bodyPr/>
          <a:lstStyle/>
          <a:p>
            <a:fld id="{86CB4B4D-7CA3-9044-876B-883B54F8677D}" type="slidenum">
              <a:t>‹#›</a:t>
            </a:fld>
            <a:endParaRPr/>
          </a:p>
        </p:txBody>
      </p:sp>
      <p:sp>
        <p:nvSpPr>
          <p:cNvPr id="100" name="Picture Placeholder 8"/>
          <p:cNvSpPr>
            <a:spLocks noGrp="1"/>
          </p:cNvSpPr>
          <p:nvPr>
            <p:ph type="pic" idx="13"/>
          </p:nvPr>
        </p:nvSpPr>
        <p:spPr>
          <a:xfrm>
            <a:off x="585926" y="1529176"/>
            <a:ext cx="7974001" cy="4348096"/>
          </a:xfrm>
          <a:prstGeom prst="rect">
            <a:avLst/>
          </a:prstGeom>
        </p:spPr>
        <p:txBody>
          <a:bodyPr lIns="91439" tIns="45719" rIns="91439" bIns="45719">
            <a:noAutofit/>
          </a:bodyPr>
          <a:lstStyle/>
          <a:p>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07" name="Title Text"/>
          <p:cNvSpPr txBox="1">
            <a:spLocks noGrp="1"/>
          </p:cNvSpPr>
          <p:nvPr>
            <p:ph type="title"/>
          </p:nvPr>
        </p:nvSpPr>
        <p:spPr>
          <a:xfrm>
            <a:off x="585926" y="472164"/>
            <a:ext cx="7972149" cy="508564"/>
          </a:xfrm>
          <a:prstGeom prst="rect">
            <a:avLst/>
          </a:prstGeom>
        </p:spPr>
        <p:txBody>
          <a:bodyPr/>
          <a:lstStyle/>
          <a:p>
            <a:r>
              <a:t>Title Text</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5"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ivider 1">
    <p:spTree>
      <p:nvGrpSpPr>
        <p:cNvPr id="1" name=""/>
        <p:cNvGrpSpPr/>
        <p:nvPr/>
      </p:nvGrpSpPr>
      <p:grpSpPr>
        <a:xfrm>
          <a:off x="0" y="0"/>
          <a:ext cx="0" cy="0"/>
          <a:chOff x="0" y="0"/>
          <a:chExt cx="0" cy="0"/>
        </a:xfrm>
      </p:grpSpPr>
      <p:pic>
        <p:nvPicPr>
          <p:cNvPr id="22" name="Picture 8" descr="Picture 8"/>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23" name="Title Text"/>
          <p:cNvSpPr txBox="1">
            <a:spLocks noGrp="1"/>
          </p:cNvSpPr>
          <p:nvPr>
            <p:ph type="title"/>
          </p:nvPr>
        </p:nvSpPr>
        <p:spPr>
          <a:xfrm>
            <a:off x="579267" y="3987307"/>
            <a:ext cx="6120002" cy="2160000"/>
          </a:xfrm>
          <a:prstGeom prst="rect">
            <a:avLst/>
          </a:prstGeom>
        </p:spPr>
        <p:txBody>
          <a:bodyPr/>
          <a:lstStyle>
            <a:lvl1pPr>
              <a:defRPr sz="4400">
                <a:solidFill>
                  <a:srgbClr val="000000"/>
                </a:solidFill>
              </a:defRPr>
            </a:lvl1pPr>
          </a:lstStyle>
          <a:p>
            <a:r>
              <a:t>Title Text</a:t>
            </a:r>
          </a:p>
        </p:txBody>
      </p:sp>
      <p:sp>
        <p:nvSpPr>
          <p:cNvPr id="24"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Quote/Breakout">
    <p:spTree>
      <p:nvGrpSpPr>
        <p:cNvPr id="1" name=""/>
        <p:cNvGrpSpPr/>
        <p:nvPr/>
      </p:nvGrpSpPr>
      <p:grpSpPr>
        <a:xfrm>
          <a:off x="0" y="0"/>
          <a:ext cx="0" cy="0"/>
          <a:chOff x="0" y="0"/>
          <a:chExt cx="0" cy="0"/>
        </a:xfrm>
      </p:grpSpPr>
      <p:sp>
        <p:nvSpPr>
          <p:cNvPr id="31" name="Rectangle 7"/>
          <p:cNvSpPr/>
          <p:nvPr/>
        </p:nvSpPr>
        <p:spPr>
          <a:xfrm>
            <a:off x="0" y="-21601"/>
            <a:ext cx="9144000" cy="6879602"/>
          </a:xfrm>
          <a:prstGeom prst="rect">
            <a:avLst/>
          </a:prstGeom>
          <a:solidFill>
            <a:srgbClr val="C2E189"/>
          </a:solidFill>
          <a:ln w="12700">
            <a:miter lim="400000"/>
          </a:ln>
        </p:spPr>
        <p:txBody>
          <a:bodyPr lIns="45719" rIns="45719" anchor="ctr"/>
          <a:lstStyle/>
          <a:p>
            <a:pPr algn="ctr">
              <a:defRPr>
                <a:solidFill>
                  <a:srgbClr val="FFFFFF"/>
                </a:solidFill>
              </a:defRPr>
            </a:pPr>
            <a:endParaRPr/>
          </a:p>
        </p:txBody>
      </p:sp>
      <p:sp>
        <p:nvSpPr>
          <p:cNvPr id="32" name="Title Text"/>
          <p:cNvSpPr txBox="1">
            <a:spLocks noGrp="1"/>
          </p:cNvSpPr>
          <p:nvPr>
            <p:ph type="title"/>
          </p:nvPr>
        </p:nvSpPr>
        <p:spPr>
          <a:xfrm>
            <a:off x="579267" y="720313"/>
            <a:ext cx="7200002" cy="5164550"/>
          </a:xfrm>
          <a:prstGeom prst="rect">
            <a:avLst/>
          </a:prstGeom>
        </p:spPr>
        <p:txBody>
          <a:bodyPr/>
          <a:lstStyle>
            <a:lvl1pPr>
              <a:lnSpc>
                <a:spcPct val="110000"/>
              </a:lnSpc>
              <a:defRPr sz="4000" i="1"/>
            </a:lvl1pPr>
          </a:lstStyle>
          <a:p>
            <a:r>
              <a:t>Title Text</a:t>
            </a:r>
          </a:p>
        </p:txBody>
      </p:sp>
      <p:sp>
        <p:nvSpPr>
          <p:cNvPr id="33" name="Slide Number"/>
          <p:cNvSpPr txBox="1">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End">
    <p:spTree>
      <p:nvGrpSpPr>
        <p:cNvPr id="1" name=""/>
        <p:cNvGrpSpPr/>
        <p:nvPr/>
      </p:nvGrpSpPr>
      <p:grpSpPr>
        <a:xfrm>
          <a:off x="0" y="0"/>
          <a:ext cx="0" cy="0"/>
          <a:chOff x="0" y="0"/>
          <a:chExt cx="0" cy="0"/>
        </a:xfrm>
      </p:grpSpPr>
      <p:sp>
        <p:nvSpPr>
          <p:cNvPr id="40" name="Rectangle 8"/>
          <p:cNvSpPr/>
          <p:nvPr/>
        </p:nvSpPr>
        <p:spPr>
          <a:xfrm>
            <a:off x="0" y="0"/>
            <a:ext cx="9144000" cy="6332400"/>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41" name="Title Text"/>
          <p:cNvSpPr txBox="1">
            <a:spLocks noGrp="1"/>
          </p:cNvSpPr>
          <p:nvPr>
            <p:ph type="title"/>
          </p:nvPr>
        </p:nvSpPr>
        <p:spPr>
          <a:xfrm>
            <a:off x="579267" y="1529174"/>
            <a:ext cx="6120002" cy="1081384"/>
          </a:xfrm>
          <a:prstGeom prst="rect">
            <a:avLst/>
          </a:prstGeom>
        </p:spPr>
        <p:txBody>
          <a:bodyPr anchor="b"/>
          <a:lstStyle>
            <a:lvl1pPr>
              <a:defRPr sz="6300">
                <a:solidFill>
                  <a:srgbClr val="FFFFFF"/>
                </a:solidFill>
              </a:defRPr>
            </a:lvl1pPr>
          </a:lstStyle>
          <a:p>
            <a:r>
              <a:t>Title Text</a:t>
            </a:r>
          </a:p>
        </p:txBody>
      </p:sp>
      <p:sp>
        <p:nvSpPr>
          <p:cNvPr id="42" name="Body Level One…"/>
          <p:cNvSpPr txBox="1">
            <a:spLocks noGrp="1"/>
          </p:cNvSpPr>
          <p:nvPr>
            <p:ph type="body" sz="quarter" idx="1"/>
          </p:nvPr>
        </p:nvSpPr>
        <p:spPr>
          <a:xfrm>
            <a:off x="579267" y="3004846"/>
            <a:ext cx="6120002" cy="1080001"/>
          </a:xfrm>
          <a:prstGeom prst="rect">
            <a:avLst/>
          </a:prstGeom>
        </p:spPr>
        <p:txBody>
          <a:bodyPr/>
          <a:lstStyle>
            <a:lvl1pPr>
              <a:lnSpc>
                <a:spcPct val="95000"/>
              </a:lnSpc>
              <a:spcBef>
                <a:spcPts val="0"/>
              </a:spcBef>
              <a:defRPr sz="2500" i="1">
                <a:solidFill>
                  <a:srgbClr val="FFFFFF"/>
                </a:solidFill>
                <a:latin typeface="Georgia"/>
                <a:ea typeface="Georgia"/>
                <a:cs typeface="Georgia"/>
                <a:sym typeface="Georgia"/>
              </a:defRPr>
            </a:lvl1pPr>
            <a:lvl2pPr marL="0" indent="457200">
              <a:lnSpc>
                <a:spcPct val="95000"/>
              </a:lnSpc>
              <a:spcBef>
                <a:spcPts val="0"/>
              </a:spcBef>
              <a:buSzTx/>
              <a:buNone/>
              <a:defRPr sz="2500" i="1">
                <a:solidFill>
                  <a:srgbClr val="FFFFFF"/>
                </a:solidFill>
                <a:latin typeface="Georgia"/>
                <a:ea typeface="Georgia"/>
                <a:cs typeface="Georgia"/>
                <a:sym typeface="Georgia"/>
              </a:defRPr>
            </a:lvl2pPr>
            <a:lvl3pPr marL="0" indent="914400">
              <a:lnSpc>
                <a:spcPct val="95000"/>
              </a:lnSpc>
              <a:spcBef>
                <a:spcPts val="0"/>
              </a:spcBef>
              <a:buSzTx/>
              <a:buNone/>
              <a:defRPr sz="2500" i="1">
                <a:solidFill>
                  <a:srgbClr val="FFFFFF"/>
                </a:solidFill>
                <a:latin typeface="Georgia"/>
                <a:ea typeface="Georgia"/>
                <a:cs typeface="Georgia"/>
                <a:sym typeface="Georgia"/>
              </a:defRPr>
            </a:lvl3pPr>
            <a:lvl4pPr indent="1371600">
              <a:lnSpc>
                <a:spcPct val="95000"/>
              </a:lnSpc>
              <a:spcBef>
                <a:spcPts val="0"/>
              </a:spcBef>
              <a:defRPr sz="2500" i="1">
                <a:solidFill>
                  <a:srgbClr val="FFFFFF"/>
                </a:solidFill>
                <a:latin typeface="Georgia"/>
                <a:ea typeface="Georgia"/>
                <a:cs typeface="Georgia"/>
                <a:sym typeface="Georgia"/>
              </a:defRPr>
            </a:lvl4pPr>
            <a:lvl5pPr indent="1828800">
              <a:lnSpc>
                <a:spcPct val="95000"/>
              </a:lnSpc>
              <a:spcBef>
                <a:spcPts val="0"/>
              </a:spcBef>
              <a:defRPr sz="2500" i="1">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lumns">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Body Level One…"/>
          <p:cNvSpPr txBox="1">
            <a:spLocks noGrp="1"/>
          </p:cNvSpPr>
          <p:nvPr>
            <p:ph type="body" sz="half" idx="1"/>
          </p:nvPr>
        </p:nvSpPr>
        <p:spPr>
          <a:xfrm>
            <a:off x="585926"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 name="Body Level One…">
            <a:extLst>
              <a:ext uri="{FF2B5EF4-FFF2-40B4-BE49-F238E27FC236}">
                <a16:creationId xmlns:a16="http://schemas.microsoft.com/office/drawing/2014/main" id="{C25DC07A-FB24-420C-A1ED-99E91B8BB325}"/>
              </a:ext>
            </a:extLst>
          </p:cNvPr>
          <p:cNvSpPr txBox="1">
            <a:spLocks noGrp="1"/>
          </p:cNvSpPr>
          <p:nvPr>
            <p:ph type="body" sz="half" idx="10"/>
          </p:nvPr>
        </p:nvSpPr>
        <p:spPr>
          <a:xfrm>
            <a:off x="4772488"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2_Two Columns">
    <p:spTree>
      <p:nvGrpSpPr>
        <p:cNvPr id="1" name=""/>
        <p:cNvGrpSpPr/>
        <p:nvPr/>
      </p:nvGrpSpPr>
      <p:grpSpPr>
        <a:xfrm>
          <a:off x="0" y="0"/>
          <a:ext cx="0" cy="0"/>
          <a:chOff x="0" y="0"/>
          <a:chExt cx="0" cy="0"/>
        </a:xfrm>
      </p:grpSpPr>
      <p:sp>
        <p:nvSpPr>
          <p:cNvPr id="59" name="Title Text"/>
          <p:cNvSpPr txBox="1">
            <a:spLocks noGrp="1"/>
          </p:cNvSpPr>
          <p:nvPr>
            <p:ph type="title"/>
          </p:nvPr>
        </p:nvSpPr>
        <p:spPr>
          <a:xfrm>
            <a:off x="585926" y="472165"/>
            <a:ext cx="3785586" cy="508563"/>
          </a:xfrm>
          <a:prstGeom prst="rect">
            <a:avLst/>
          </a:prstGeom>
        </p:spPr>
        <p:txBody>
          <a:bodyPr/>
          <a:lstStyle>
            <a:lvl1pPr>
              <a:lnSpc>
                <a:spcPct val="100000"/>
              </a:lnSpc>
            </a:lvl1pPr>
          </a:lstStyle>
          <a:p>
            <a:r>
              <a:t>Title Text</a:t>
            </a:r>
          </a:p>
        </p:txBody>
      </p:sp>
      <p:sp>
        <p:nvSpPr>
          <p:cNvPr id="60" name="Body Level One…"/>
          <p:cNvSpPr txBox="1">
            <a:spLocks noGrp="1"/>
          </p:cNvSpPr>
          <p:nvPr>
            <p:ph type="body" sz="half" idx="1"/>
          </p:nvPr>
        </p:nvSpPr>
        <p:spPr>
          <a:xfrm>
            <a:off x="585926" y="1125687"/>
            <a:ext cx="3785586" cy="500322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2" name="Text Placeholder 4"/>
          <p:cNvSpPr>
            <a:spLocks noGrp="1"/>
          </p:cNvSpPr>
          <p:nvPr>
            <p:ph type="body" sz="quarter" idx="13"/>
          </p:nvPr>
        </p:nvSpPr>
        <p:spPr>
          <a:xfrm>
            <a:off x="4772025" y="471487"/>
            <a:ext cx="3786188" cy="508562"/>
          </a:xfrm>
          <a:prstGeom prst="rect">
            <a:avLst/>
          </a:prstGeom>
        </p:spPr>
        <p:txBody>
          <a:bodyPr/>
          <a:lstStyle/>
          <a:p>
            <a:pPr>
              <a:lnSpc>
                <a:spcPct val="80000"/>
              </a:lnSpc>
              <a:spcBef>
                <a:spcPts val="0"/>
              </a:spcBef>
              <a:defRPr sz="2400" b="0">
                <a:solidFill>
                  <a:schemeClr val="accent5"/>
                </a:solidFill>
                <a:latin typeface="Georgia"/>
                <a:ea typeface="Georgia"/>
                <a:cs typeface="Georgia"/>
                <a:sym typeface="Georgia"/>
              </a:defRPr>
            </a:pPr>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Two Columns">
    <p:spTree>
      <p:nvGrpSpPr>
        <p:cNvPr id="1" name=""/>
        <p:cNvGrpSpPr/>
        <p:nvPr/>
      </p:nvGrpSpPr>
      <p:grpSpPr>
        <a:xfrm>
          <a:off x="0" y="0"/>
          <a:ext cx="0" cy="0"/>
          <a:chOff x="0" y="0"/>
          <a:chExt cx="0" cy="0"/>
        </a:xfrm>
      </p:grpSpPr>
      <p:sp>
        <p:nvSpPr>
          <p:cNvPr id="69" name="Title Text"/>
          <p:cNvSpPr txBox="1">
            <a:spLocks noGrp="1"/>
          </p:cNvSpPr>
          <p:nvPr>
            <p:ph type="title"/>
          </p:nvPr>
        </p:nvSpPr>
        <p:spPr>
          <a:prstGeom prst="rect">
            <a:avLst/>
          </a:prstGeom>
        </p:spPr>
        <p:txBody>
          <a:bodyPr/>
          <a:lstStyle/>
          <a:p>
            <a:r>
              <a:t>Title Text</a:t>
            </a:r>
          </a:p>
        </p:txBody>
      </p:sp>
      <p:sp>
        <p:nvSpPr>
          <p:cNvPr id="7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ext and Chart">
    <p:spTree>
      <p:nvGrpSpPr>
        <p:cNvPr id="1" name=""/>
        <p:cNvGrpSpPr/>
        <p:nvPr/>
      </p:nvGrpSpPr>
      <p:grpSpPr>
        <a:xfrm>
          <a:off x="0" y="0"/>
          <a:ext cx="0" cy="0"/>
          <a:chOff x="0" y="0"/>
          <a:chExt cx="0" cy="0"/>
        </a:xfrm>
      </p:grpSpPr>
      <p:sp>
        <p:nvSpPr>
          <p:cNvPr id="78" name="Title Text"/>
          <p:cNvSpPr txBox="1">
            <a:spLocks noGrp="1"/>
          </p:cNvSpPr>
          <p:nvPr>
            <p:ph type="title"/>
          </p:nvPr>
        </p:nvSpPr>
        <p:spPr>
          <a:xfrm>
            <a:off x="585926" y="472164"/>
            <a:ext cx="7972149" cy="1012620"/>
          </a:xfrm>
          <a:prstGeom prst="rect">
            <a:avLst/>
          </a:prstGeom>
        </p:spPr>
        <p:txBody>
          <a:bodyPr/>
          <a:lstStyle/>
          <a:p>
            <a:r>
              <a:t>Title Text</a:t>
            </a:r>
          </a:p>
        </p:txBody>
      </p:sp>
      <p:sp>
        <p:nvSpPr>
          <p:cNvPr id="79" name="Body Level One…"/>
          <p:cNvSpPr txBox="1">
            <a:spLocks noGrp="1"/>
          </p:cNvSpPr>
          <p:nvPr>
            <p:ph type="body" sz="half" idx="1"/>
          </p:nvPr>
        </p:nvSpPr>
        <p:spPr>
          <a:xfrm>
            <a:off x="585926" y="1529176"/>
            <a:ext cx="4490131" cy="4525963"/>
          </a:xfrm>
          <a:prstGeom prst="rect">
            <a:avLst/>
          </a:prstGeom>
        </p:spPr>
        <p:txBody>
          <a:bodyPr/>
          <a:lstStyle>
            <a:lvl4pPr marL="1128077" indent="-320039">
              <a:buSzPct val="100000"/>
              <a:buChar char="–"/>
            </a:lvl4pPr>
            <a:lvl5pPr marL="1392872" indent="-318135">
              <a:buSzPct val="100000"/>
              <a:buChar char="–"/>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xfrm>
            <a:off x="8594521" y="6510924"/>
            <a:ext cx="131968" cy="127001"/>
          </a:xfrm>
          <a:prstGeom prst="rect">
            <a:avLst/>
          </a:prstGeom>
        </p:spPr>
        <p:txBody>
          <a:bodyPr/>
          <a:lstStyle/>
          <a:p>
            <a:fld id="{86CB4B4D-7CA3-9044-876B-883B54F8677D}" type="slidenum">
              <a:t>‹#›</a:t>
            </a:fld>
            <a:endParaRPr/>
          </a:p>
        </p:txBody>
      </p:sp>
      <p:sp>
        <p:nvSpPr>
          <p:cNvPr id="81" name="Text Placeholder 2"/>
          <p:cNvSpPr>
            <a:spLocks noGrp="1"/>
          </p:cNvSpPr>
          <p:nvPr>
            <p:ph type="body" sz="quarter" idx="13"/>
          </p:nvPr>
        </p:nvSpPr>
        <p:spPr>
          <a:xfrm>
            <a:off x="5678073" y="1529177"/>
            <a:ext cx="2880001" cy="477177"/>
          </a:xfrm>
          <a:prstGeom prst="rect">
            <a:avLst/>
          </a:prstGeom>
        </p:spPr>
        <p:txBody>
          <a:bodyPr/>
          <a:lstStyle/>
          <a:p>
            <a:pPr>
              <a:lnSpc>
                <a:spcPct val="90000"/>
              </a:lnSpc>
              <a:spcBef>
                <a:spcPts val="0"/>
              </a:spcBef>
              <a:defRPr sz="1600">
                <a:latin typeface="Georgia"/>
                <a:ea typeface="Georgia"/>
                <a:cs typeface="Georgia"/>
                <a:sym typeface="Georgia"/>
              </a:defRPr>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ext and Picture">
    <p:spTree>
      <p:nvGrpSpPr>
        <p:cNvPr id="1" name=""/>
        <p:cNvGrpSpPr/>
        <p:nvPr/>
      </p:nvGrpSpPr>
      <p:grpSpPr>
        <a:xfrm>
          <a:off x="0" y="0"/>
          <a:ext cx="0" cy="0"/>
          <a:chOff x="0" y="0"/>
          <a:chExt cx="0" cy="0"/>
        </a:xfrm>
      </p:grpSpPr>
      <p:sp>
        <p:nvSpPr>
          <p:cNvPr id="88" name="Title Text"/>
          <p:cNvSpPr txBox="1">
            <a:spLocks noGrp="1"/>
          </p:cNvSpPr>
          <p:nvPr>
            <p:ph type="title"/>
          </p:nvPr>
        </p:nvSpPr>
        <p:spPr>
          <a:xfrm>
            <a:off x="585926" y="472164"/>
            <a:ext cx="7972149" cy="1012620"/>
          </a:xfrm>
          <a:prstGeom prst="rect">
            <a:avLst/>
          </a:prstGeom>
        </p:spPr>
        <p:txBody>
          <a:bodyPr/>
          <a:lstStyle/>
          <a:p>
            <a:r>
              <a:t>Title Text</a:t>
            </a:r>
          </a:p>
        </p:txBody>
      </p:sp>
      <p:sp>
        <p:nvSpPr>
          <p:cNvPr id="89" name="Body Level One…"/>
          <p:cNvSpPr txBox="1">
            <a:spLocks noGrp="1"/>
          </p:cNvSpPr>
          <p:nvPr>
            <p:ph type="body" sz="half" idx="1"/>
          </p:nvPr>
        </p:nvSpPr>
        <p:spPr>
          <a:xfrm>
            <a:off x="585926" y="1529176"/>
            <a:ext cx="4490131" cy="4525963"/>
          </a:xfrm>
          <a:prstGeom prst="rect">
            <a:avLst/>
          </a:prstGeom>
        </p:spPr>
        <p:txBody>
          <a:bodyPr/>
          <a:lstStyle>
            <a:lvl4pPr marL="1128077" indent="-320039">
              <a:buSzPct val="100000"/>
              <a:buChar char="–"/>
            </a:lvl4pPr>
            <a:lvl5pPr marL="1392872" indent="-318135">
              <a:buSzPct val="100000"/>
              <a:buChar char="–"/>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xfrm>
            <a:off x="8594521" y="6510924"/>
            <a:ext cx="131968" cy="127001"/>
          </a:xfrm>
          <a:prstGeom prst="rect">
            <a:avLst/>
          </a:prstGeom>
        </p:spPr>
        <p:txBody>
          <a:bodyPr/>
          <a:lstStyle/>
          <a:p>
            <a:fld id="{86CB4B4D-7CA3-9044-876B-883B54F8677D}" type="slidenum">
              <a:t>‹#›</a:t>
            </a:fld>
            <a:endParaRPr/>
          </a:p>
        </p:txBody>
      </p:sp>
      <p:sp>
        <p:nvSpPr>
          <p:cNvPr id="91" name="Picture Placeholder 8"/>
          <p:cNvSpPr>
            <a:spLocks noGrp="1"/>
          </p:cNvSpPr>
          <p:nvPr>
            <p:ph type="pic" sz="quarter" idx="13"/>
          </p:nvPr>
        </p:nvSpPr>
        <p:spPr>
          <a:xfrm>
            <a:off x="5678073" y="1529176"/>
            <a:ext cx="2880001" cy="3240000"/>
          </a:xfrm>
          <a:prstGeom prst="rect">
            <a:avLst/>
          </a:prstGeom>
        </p:spPr>
        <p:txBody>
          <a:bodyPr lIns="91439" tIns="45719" rIns="91439" bIns="45719">
            <a:noAutofit/>
          </a:bodyPr>
          <a:lstStyle/>
          <a:p>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p:cNvSpPr/>
          <p:nvPr/>
        </p:nvSpPr>
        <p:spPr>
          <a:xfrm>
            <a:off x="0" y="6385835"/>
            <a:ext cx="9144000" cy="472165"/>
          </a:xfrm>
          <a:prstGeom prst="rect">
            <a:avLst/>
          </a:prstGeom>
          <a:solidFill>
            <a:schemeClr val="accent5"/>
          </a:solidFill>
          <a:ln w="12700">
            <a:miter lim="400000"/>
          </a:ln>
        </p:spPr>
        <p:txBody>
          <a:bodyPr lIns="45719" rIns="45719" anchor="ctr"/>
          <a:lstStyle/>
          <a:p>
            <a:pPr algn="ctr">
              <a:defRPr>
                <a:solidFill>
                  <a:srgbClr val="FFFFFF"/>
                </a:solidFill>
              </a:defRPr>
            </a:pPr>
            <a:endParaRPr/>
          </a:p>
        </p:txBody>
      </p:sp>
      <p:sp>
        <p:nvSpPr>
          <p:cNvPr id="3" name="Title Text"/>
          <p:cNvSpPr txBox="1">
            <a:spLocks noGrp="1"/>
          </p:cNvSpPr>
          <p:nvPr>
            <p:ph type="title"/>
          </p:nvPr>
        </p:nvSpPr>
        <p:spPr>
          <a:xfrm>
            <a:off x="585926" y="472165"/>
            <a:ext cx="7972149" cy="3298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Title Text</a:t>
            </a:r>
          </a:p>
        </p:txBody>
      </p:sp>
      <p:sp>
        <p:nvSpPr>
          <p:cNvPr id="4" name="Body Level One…"/>
          <p:cNvSpPr txBox="1">
            <a:spLocks noGrp="1"/>
          </p:cNvSpPr>
          <p:nvPr>
            <p:ph type="body" idx="1"/>
          </p:nvPr>
        </p:nvSpPr>
        <p:spPr>
          <a:xfrm>
            <a:off x="585926" y="1125687"/>
            <a:ext cx="7972149" cy="50032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lide Number"/>
          <p:cNvSpPr txBox="1">
            <a:spLocks noGrp="1"/>
          </p:cNvSpPr>
          <p:nvPr>
            <p:ph type="sldNum" sz="quarter" idx="2"/>
          </p:nvPr>
        </p:nvSpPr>
        <p:spPr>
          <a:xfrm>
            <a:off x="8594521" y="6541661"/>
            <a:ext cx="131968" cy="127001"/>
          </a:xfrm>
          <a:prstGeom prst="rect">
            <a:avLst/>
          </a:prstGeom>
          <a:ln w="12700">
            <a:miter lim="400000"/>
          </a:ln>
        </p:spPr>
        <p:txBody>
          <a:bodyPr wrap="none" lIns="0" tIns="0" rIns="0" bIns="0" anchor="ctr">
            <a:spAutoFit/>
          </a:bodyPr>
          <a:lstStyle>
            <a:lvl1pPr algn="r">
              <a:defRPr sz="900">
                <a:solidFill>
                  <a:srgbClr val="FFFFFF"/>
                </a:solidFill>
                <a:latin typeface="Georgia"/>
                <a:ea typeface="Georgia"/>
                <a:cs typeface="Georgia"/>
                <a:sym typeface="Georgi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1pPr>
      <a:lvl2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2pPr>
      <a:lvl3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3pPr>
      <a:lvl4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4pPr>
      <a:lvl5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5pPr>
      <a:lvl6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6pPr>
      <a:lvl7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7pPr>
      <a:lvl8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8pPr>
      <a:lvl9pPr marL="0" marR="0" indent="0" algn="l" defTabSz="914400" rtl="0" latinLnBrk="0">
        <a:lnSpc>
          <a:spcPct val="80000"/>
        </a:lnSpc>
        <a:spcBef>
          <a:spcPts val="0"/>
        </a:spcBef>
        <a:spcAft>
          <a:spcPts val="0"/>
        </a:spcAft>
        <a:buClrTx/>
        <a:buSzTx/>
        <a:buFontTx/>
        <a:buNone/>
        <a:tabLst/>
        <a:defRPr sz="2400" b="0" i="0" u="none" strike="noStrike" cap="none" spc="0" baseline="0">
          <a:ln>
            <a:noFill/>
          </a:ln>
          <a:solidFill>
            <a:schemeClr val="accent5"/>
          </a:solidFill>
          <a:uFillTx/>
          <a:latin typeface="Georgia"/>
          <a:ea typeface="Georgia"/>
          <a:cs typeface="Georgia"/>
          <a:sym typeface="Georgia"/>
        </a:defRPr>
      </a:lvl9pPr>
    </p:titleStyle>
    <p:bodyStyle>
      <a:lvl1pPr marL="0" marR="0" indent="0" algn="l" defTabSz="914400" rtl="0" latinLnBrk="0">
        <a:lnSpc>
          <a:spcPct val="100000"/>
        </a:lnSpc>
        <a:spcBef>
          <a:spcPts val="600"/>
        </a:spcBef>
        <a:spcAft>
          <a:spcPts val="0"/>
        </a:spcAft>
        <a:buClrTx/>
        <a:buSzTx/>
        <a:buFontTx/>
        <a:buNone/>
        <a:tabLst/>
        <a:defRPr sz="1200" b="1" i="0" u="none" strike="noStrike" cap="none" spc="0" baseline="0">
          <a:ln>
            <a:noFill/>
          </a:ln>
          <a:solidFill>
            <a:srgbClr val="000000"/>
          </a:solidFill>
          <a:uFillTx/>
          <a:latin typeface="Arial"/>
          <a:ea typeface="Arial"/>
          <a:cs typeface="Arial"/>
          <a:sym typeface="Arial"/>
        </a:defRPr>
      </a:lvl1pPr>
      <a:lvl2pPr marL="5962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2pPr>
      <a:lvl3pPr marL="862965" marR="0" indent="-329565" algn="l" defTabSz="914400" rtl="0" latinLnBrk="0">
        <a:lnSpc>
          <a:spcPct val="100000"/>
        </a:lnSpc>
        <a:spcBef>
          <a:spcPts val="600"/>
        </a:spcBef>
        <a:spcAft>
          <a:spcPts val="0"/>
        </a:spcAft>
        <a:buClrTx/>
        <a:buSzPct val="100000"/>
        <a:buFontTx/>
        <a:buChar char="–"/>
        <a:tabLst/>
        <a:defRPr sz="1000" b="0" i="0" u="none" strike="noStrike" cap="none" spc="0" baseline="0">
          <a:ln>
            <a:noFill/>
          </a:ln>
          <a:solidFill>
            <a:srgbClr val="000000"/>
          </a:solidFill>
          <a:uFillTx/>
          <a:latin typeface="Arial"/>
          <a:ea typeface="Arial"/>
          <a:cs typeface="Arial"/>
          <a:sym typeface="Arial"/>
        </a:defRPr>
      </a:lvl3pPr>
      <a:lvl4pPr marL="0" marR="0" indent="8080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4pPr>
      <a:lvl5pPr marL="0" marR="0" indent="1074737" algn="l" defTabSz="914400" rtl="0" latinLnBrk="0">
        <a:lnSpc>
          <a:spcPct val="100000"/>
        </a:lnSpc>
        <a:spcBef>
          <a:spcPts val="600"/>
        </a:spcBef>
        <a:spcAft>
          <a:spcPts val="0"/>
        </a:spcAft>
        <a:buClrTx/>
        <a:buSzTx/>
        <a:buFontTx/>
        <a:buNone/>
        <a:tabLst/>
        <a:defRPr sz="1000" b="0" i="0" u="none" strike="noStrike" cap="none" spc="0" baseline="0">
          <a:ln>
            <a:noFill/>
          </a:ln>
          <a:solidFill>
            <a:srgbClr val="000000"/>
          </a:solidFill>
          <a:uFillTx/>
          <a:latin typeface="Arial"/>
          <a:ea typeface="Arial"/>
          <a:cs typeface="Arial"/>
          <a:sym typeface="Arial"/>
        </a:defRPr>
      </a:lvl5pPr>
      <a:lvl6pPr marL="24231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6pPr>
      <a:lvl7pPr marL="2880360" marR="0" indent="-137160"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7pPr>
      <a:lvl8pPr marL="33375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8pPr>
      <a:lvl9pPr marL="3794759" marR="0" indent="-137159" algn="l" defTabSz="914400" rtl="0" latinLnBrk="0">
        <a:lnSpc>
          <a:spcPct val="100000"/>
        </a:lnSpc>
        <a:spcBef>
          <a:spcPts val="600"/>
        </a:spcBef>
        <a:spcAft>
          <a:spcPts val="0"/>
        </a:spcAft>
        <a:buClrTx/>
        <a:buSzPct val="100000"/>
        <a:buFontTx/>
        <a:buChar char="•"/>
        <a:tabLst/>
        <a:defRPr sz="1200" b="1"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itle 1"/>
          <p:cNvSpPr txBox="1"/>
          <p:nvPr/>
        </p:nvSpPr>
        <p:spPr>
          <a:xfrm>
            <a:off x="467543" y="3356991"/>
            <a:ext cx="6120002"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nSpc>
                <a:spcPct val="80000"/>
              </a:lnSpc>
              <a:defRPr sz="4400">
                <a:solidFill>
                  <a:srgbClr val="FFFFFF"/>
                </a:solidFill>
                <a:latin typeface="Georgia"/>
                <a:ea typeface="Georgia"/>
                <a:cs typeface="Georgia"/>
                <a:sym typeface="Georgia"/>
              </a:defRPr>
            </a:lvl1pPr>
          </a:lstStyle>
          <a:p>
            <a:r>
              <a:t>Adelaide Consultation Summary</a:t>
            </a:r>
          </a:p>
        </p:txBody>
      </p:sp>
      <p:sp>
        <p:nvSpPr>
          <p:cNvPr id="125" name="Subtitle 2"/>
          <p:cNvSpPr txBox="1"/>
          <p:nvPr/>
        </p:nvSpPr>
        <p:spPr>
          <a:xfrm>
            <a:off x="467543" y="4490380"/>
            <a:ext cx="6120002" cy="965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defRPr sz="1600" b="1">
                <a:solidFill>
                  <a:srgbClr val="FFFFFF"/>
                </a:solidFill>
                <a:latin typeface="Georgia"/>
                <a:ea typeface="Georgia"/>
                <a:cs typeface="Georgia"/>
                <a:sym typeface="Georgia"/>
              </a:defRPr>
            </a:pPr>
            <a:r>
              <a:t>Fourth Action Plan of the </a:t>
            </a:r>
            <a:r>
              <a:rPr i="1"/>
              <a:t>National Plan to Reduce Violence against Women and their Children 2010-2022</a:t>
            </a:r>
          </a:p>
          <a:p>
            <a:pPr>
              <a:defRPr sz="1600" b="1">
                <a:solidFill>
                  <a:srgbClr val="FFFFFF"/>
                </a:solidFill>
                <a:latin typeface="Georgia"/>
                <a:ea typeface="Georgia"/>
                <a:cs typeface="Georgia"/>
                <a:sym typeface="Georgia"/>
              </a:defRPr>
            </a:pPr>
            <a:endParaRPr i="1"/>
          </a:p>
          <a:p>
            <a:pPr>
              <a:defRPr sz="1600" b="1">
                <a:solidFill>
                  <a:srgbClr val="FFFFFF"/>
                </a:solidFill>
                <a:latin typeface="Georgia"/>
                <a:ea typeface="Georgia"/>
                <a:cs typeface="Georgia"/>
                <a:sym typeface="Georgia"/>
              </a:defRPr>
            </a:pPr>
            <a:r>
              <a:t>Summary of Consultation - 17 September 2018</a:t>
            </a:r>
          </a:p>
        </p:txBody>
      </p:sp>
      <p:sp>
        <p:nvSpPr>
          <p:cNvPr id="4" name="Rectangle 3">
            <a:extLst>
              <a:ext uri="{FF2B5EF4-FFF2-40B4-BE49-F238E27FC236}">
                <a16:creationId xmlns:a16="http://schemas.microsoft.com/office/drawing/2014/main" id="{8989B941-5E35-48DE-B330-8B7745E4A203}"/>
              </a:ext>
            </a:extLst>
          </p:cNvPr>
          <p:cNvSpPr/>
          <p:nvPr/>
        </p:nvSpPr>
        <p:spPr>
          <a:xfrm>
            <a:off x="2132613" y="6086651"/>
            <a:ext cx="3835515" cy="400110"/>
          </a:xfrm>
          <a:prstGeom prst="rect">
            <a:avLst/>
          </a:prstGeom>
        </p:spPr>
        <p:txBody>
          <a:bodyPr wrap="square">
            <a:spAutoFit/>
          </a:bodyPr>
          <a:lstStyle/>
          <a:p>
            <a:pPr>
              <a:defRPr b="0"/>
            </a:pPr>
            <a:r>
              <a:rPr lang="en-AU" sz="1000" dirty="0">
                <a:solidFill>
                  <a:schemeClr val="bg1"/>
                </a:solidFill>
              </a:rPr>
              <a:t>Community engagement workshops facilitated by ThinkPlace, and report written in collaboration between ThinkPlace and DSS.</a:t>
            </a:r>
          </a:p>
        </p:txBody>
      </p:sp>
      <p:grpSp>
        <p:nvGrpSpPr>
          <p:cNvPr id="5" name="Group 112">
            <a:extLst>
              <a:ext uri="{FF2B5EF4-FFF2-40B4-BE49-F238E27FC236}">
                <a16:creationId xmlns:a16="http://schemas.microsoft.com/office/drawing/2014/main" id="{3893573E-4105-4714-9426-17C389CD15BC}"/>
              </a:ext>
            </a:extLst>
          </p:cNvPr>
          <p:cNvGrpSpPr>
            <a:grpSpLocks noChangeAspect="1"/>
          </p:cNvGrpSpPr>
          <p:nvPr/>
        </p:nvGrpSpPr>
        <p:grpSpPr bwMode="auto">
          <a:xfrm>
            <a:off x="467543" y="6115030"/>
            <a:ext cx="1331845" cy="295966"/>
            <a:chOff x="632" y="2931"/>
            <a:chExt cx="1602" cy="356"/>
          </a:xfrm>
        </p:grpSpPr>
        <p:sp>
          <p:nvSpPr>
            <p:cNvPr id="6" name="AutoShape 111">
              <a:extLst>
                <a:ext uri="{FF2B5EF4-FFF2-40B4-BE49-F238E27FC236}">
                  <a16:creationId xmlns:a16="http://schemas.microsoft.com/office/drawing/2014/main" id="{CD52CF51-3EE4-4825-AE09-9A1B21AC26AD}"/>
                </a:ext>
              </a:extLst>
            </p:cNvPr>
            <p:cNvSpPr>
              <a:spLocks noChangeAspect="1" noChangeArrowheads="1" noTextEdit="1"/>
            </p:cNvSpPr>
            <p:nvPr/>
          </p:nvSpPr>
          <p:spPr bwMode="auto">
            <a:xfrm>
              <a:off x="632" y="2931"/>
              <a:ext cx="1602"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 name="Freeform 113">
              <a:extLst>
                <a:ext uri="{FF2B5EF4-FFF2-40B4-BE49-F238E27FC236}">
                  <a16:creationId xmlns:a16="http://schemas.microsoft.com/office/drawing/2014/main" id="{5B390351-9419-4605-AE69-F633FA508682}"/>
                </a:ext>
              </a:extLst>
            </p:cNvPr>
            <p:cNvSpPr>
              <a:spLocks/>
            </p:cNvSpPr>
            <p:nvPr/>
          </p:nvSpPr>
          <p:spPr bwMode="auto">
            <a:xfrm>
              <a:off x="745" y="2932"/>
              <a:ext cx="159" cy="139"/>
            </a:xfrm>
            <a:custGeom>
              <a:avLst/>
              <a:gdLst>
                <a:gd name="T0" fmla="*/ 137 w 137"/>
                <a:gd name="T1" fmla="*/ 69 h 119"/>
                <a:gd name="T2" fmla="*/ 68 w 137"/>
                <a:gd name="T3" fmla="*/ 0 h 119"/>
                <a:gd name="T4" fmla="*/ 0 w 137"/>
                <a:gd name="T5" fmla="*/ 69 h 119"/>
                <a:gd name="T6" fmla="*/ 0 w 137"/>
                <a:gd name="T7" fmla="*/ 119 h 119"/>
                <a:gd name="T8" fmla="*/ 68 w 137"/>
                <a:gd name="T9" fmla="*/ 79 h 119"/>
                <a:gd name="T10" fmla="*/ 137 w 137"/>
                <a:gd name="T11" fmla="*/ 119 h 119"/>
                <a:gd name="T12" fmla="*/ 137 w 137"/>
                <a:gd name="T13" fmla="*/ 69 h 119"/>
              </a:gdLst>
              <a:ahLst/>
              <a:cxnLst>
                <a:cxn ang="0">
                  <a:pos x="T0" y="T1"/>
                </a:cxn>
                <a:cxn ang="0">
                  <a:pos x="T2" y="T3"/>
                </a:cxn>
                <a:cxn ang="0">
                  <a:pos x="T4" y="T5"/>
                </a:cxn>
                <a:cxn ang="0">
                  <a:pos x="T6" y="T7"/>
                </a:cxn>
                <a:cxn ang="0">
                  <a:pos x="T8" y="T9"/>
                </a:cxn>
                <a:cxn ang="0">
                  <a:pos x="T10" y="T11"/>
                </a:cxn>
                <a:cxn ang="0">
                  <a:pos x="T12" y="T13"/>
                </a:cxn>
              </a:cxnLst>
              <a:rect l="0" t="0" r="r" b="b"/>
              <a:pathLst>
                <a:path w="137" h="119">
                  <a:moveTo>
                    <a:pt x="137" y="69"/>
                  </a:moveTo>
                  <a:cubicBezTo>
                    <a:pt x="137" y="31"/>
                    <a:pt x="106" y="0"/>
                    <a:pt x="68" y="0"/>
                  </a:cubicBezTo>
                  <a:cubicBezTo>
                    <a:pt x="30" y="0"/>
                    <a:pt x="0" y="31"/>
                    <a:pt x="0" y="69"/>
                  </a:cubicBezTo>
                  <a:cubicBezTo>
                    <a:pt x="0" y="119"/>
                    <a:pt x="0" y="119"/>
                    <a:pt x="0" y="119"/>
                  </a:cubicBezTo>
                  <a:cubicBezTo>
                    <a:pt x="68" y="79"/>
                    <a:pt x="68" y="79"/>
                    <a:pt x="68" y="79"/>
                  </a:cubicBezTo>
                  <a:cubicBezTo>
                    <a:pt x="137" y="119"/>
                    <a:pt x="137" y="119"/>
                    <a:pt x="137" y="119"/>
                  </a:cubicBezTo>
                  <a:lnTo>
                    <a:pt x="137"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Freeform 114">
              <a:extLst>
                <a:ext uri="{FF2B5EF4-FFF2-40B4-BE49-F238E27FC236}">
                  <a16:creationId xmlns:a16="http://schemas.microsoft.com/office/drawing/2014/main" id="{DE05B3D0-5C69-4D5C-A80B-609EA54E070F}"/>
                </a:ext>
              </a:extLst>
            </p:cNvPr>
            <p:cNvSpPr>
              <a:spLocks/>
            </p:cNvSpPr>
            <p:nvPr/>
          </p:nvSpPr>
          <p:spPr bwMode="auto">
            <a:xfrm>
              <a:off x="846" y="3109"/>
              <a:ext cx="171" cy="180"/>
            </a:xfrm>
            <a:custGeom>
              <a:avLst/>
              <a:gdLst>
                <a:gd name="T0" fmla="*/ 144 w 148"/>
                <a:gd name="T1" fmla="*/ 66 h 155"/>
                <a:gd name="T2" fmla="*/ 112 w 148"/>
                <a:gd name="T3" fmla="*/ 25 h 155"/>
                <a:gd name="T4" fmla="*/ 68 w 148"/>
                <a:gd name="T5" fmla="*/ 0 h 155"/>
                <a:gd name="T6" fmla="*/ 68 w 148"/>
                <a:gd name="T7" fmla="*/ 79 h 155"/>
                <a:gd name="T8" fmla="*/ 0 w 148"/>
                <a:gd name="T9" fmla="*/ 118 h 155"/>
                <a:gd name="T10" fmla="*/ 43 w 148"/>
                <a:gd name="T11" fmla="*/ 143 h 155"/>
                <a:gd name="T12" fmla="*/ 95 w 148"/>
                <a:gd name="T13" fmla="*/ 150 h 155"/>
                <a:gd name="T14" fmla="*/ 137 w 148"/>
                <a:gd name="T15" fmla="*/ 118 h 155"/>
                <a:gd name="T16" fmla="*/ 144 w 148"/>
                <a:gd name="T17" fmla="*/ 6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144" y="66"/>
                  </a:moveTo>
                  <a:cubicBezTo>
                    <a:pt x="139" y="49"/>
                    <a:pt x="128" y="34"/>
                    <a:pt x="112" y="25"/>
                  </a:cubicBezTo>
                  <a:cubicBezTo>
                    <a:pt x="68" y="0"/>
                    <a:pt x="68" y="0"/>
                    <a:pt x="68" y="0"/>
                  </a:cubicBezTo>
                  <a:cubicBezTo>
                    <a:pt x="68" y="79"/>
                    <a:pt x="68" y="79"/>
                    <a:pt x="68" y="79"/>
                  </a:cubicBezTo>
                  <a:cubicBezTo>
                    <a:pt x="0" y="118"/>
                    <a:pt x="0" y="118"/>
                    <a:pt x="0" y="118"/>
                  </a:cubicBezTo>
                  <a:cubicBezTo>
                    <a:pt x="43" y="143"/>
                    <a:pt x="43" y="143"/>
                    <a:pt x="43" y="143"/>
                  </a:cubicBezTo>
                  <a:cubicBezTo>
                    <a:pt x="59" y="152"/>
                    <a:pt x="78" y="155"/>
                    <a:pt x="95" y="150"/>
                  </a:cubicBezTo>
                  <a:cubicBezTo>
                    <a:pt x="113" y="145"/>
                    <a:pt x="128" y="134"/>
                    <a:pt x="137" y="118"/>
                  </a:cubicBezTo>
                  <a:cubicBezTo>
                    <a:pt x="146" y="102"/>
                    <a:pt x="148" y="84"/>
                    <a:pt x="144" y="6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115">
              <a:extLst>
                <a:ext uri="{FF2B5EF4-FFF2-40B4-BE49-F238E27FC236}">
                  <a16:creationId xmlns:a16="http://schemas.microsoft.com/office/drawing/2014/main" id="{837EDCDB-CC0B-4D03-94BE-2E6F6821814B}"/>
                </a:ext>
              </a:extLst>
            </p:cNvPr>
            <p:cNvSpPr>
              <a:spLocks/>
            </p:cNvSpPr>
            <p:nvPr/>
          </p:nvSpPr>
          <p:spPr bwMode="auto">
            <a:xfrm>
              <a:off x="631" y="3109"/>
              <a:ext cx="171" cy="180"/>
            </a:xfrm>
            <a:custGeom>
              <a:avLst/>
              <a:gdLst>
                <a:gd name="T0" fmla="*/ 80 w 148"/>
                <a:gd name="T1" fmla="*/ 0 h 155"/>
                <a:gd name="T2" fmla="*/ 36 w 148"/>
                <a:gd name="T3" fmla="*/ 25 h 155"/>
                <a:gd name="T4" fmla="*/ 5 w 148"/>
                <a:gd name="T5" fmla="*/ 66 h 155"/>
                <a:gd name="T6" fmla="*/ 11 w 148"/>
                <a:gd name="T7" fmla="*/ 118 h 155"/>
                <a:gd name="T8" fmla="*/ 53 w 148"/>
                <a:gd name="T9" fmla="*/ 150 h 155"/>
                <a:gd name="T10" fmla="*/ 105 w 148"/>
                <a:gd name="T11" fmla="*/ 143 h 155"/>
                <a:gd name="T12" fmla="*/ 148 w 148"/>
                <a:gd name="T13" fmla="*/ 118 h 155"/>
                <a:gd name="T14" fmla="*/ 80 w 148"/>
                <a:gd name="T15" fmla="*/ 79 h 155"/>
                <a:gd name="T16" fmla="*/ 80 w 148"/>
                <a:gd name="T17"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55">
                  <a:moveTo>
                    <a:pt x="80" y="0"/>
                  </a:moveTo>
                  <a:cubicBezTo>
                    <a:pt x="36" y="25"/>
                    <a:pt x="36" y="25"/>
                    <a:pt x="36" y="25"/>
                  </a:cubicBezTo>
                  <a:cubicBezTo>
                    <a:pt x="21" y="34"/>
                    <a:pt x="9" y="49"/>
                    <a:pt x="5" y="66"/>
                  </a:cubicBezTo>
                  <a:cubicBezTo>
                    <a:pt x="0" y="84"/>
                    <a:pt x="2" y="102"/>
                    <a:pt x="11" y="118"/>
                  </a:cubicBezTo>
                  <a:cubicBezTo>
                    <a:pt x="21" y="134"/>
                    <a:pt x="35" y="145"/>
                    <a:pt x="53" y="150"/>
                  </a:cubicBezTo>
                  <a:cubicBezTo>
                    <a:pt x="71" y="155"/>
                    <a:pt x="89" y="152"/>
                    <a:pt x="105" y="143"/>
                  </a:cubicBezTo>
                  <a:cubicBezTo>
                    <a:pt x="148" y="118"/>
                    <a:pt x="148" y="118"/>
                    <a:pt x="148" y="118"/>
                  </a:cubicBezTo>
                  <a:cubicBezTo>
                    <a:pt x="80" y="79"/>
                    <a:pt x="80" y="79"/>
                    <a:pt x="80" y="79"/>
                  </a:cubicBezTo>
                  <a:lnTo>
                    <a:pt x="8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 name="Freeform 116">
              <a:extLst>
                <a:ext uri="{FF2B5EF4-FFF2-40B4-BE49-F238E27FC236}">
                  <a16:creationId xmlns:a16="http://schemas.microsoft.com/office/drawing/2014/main" id="{9A43394D-C013-4F99-9BAF-283A1A3ADC3C}"/>
                </a:ext>
              </a:extLst>
            </p:cNvPr>
            <p:cNvSpPr>
              <a:spLocks/>
            </p:cNvSpPr>
            <p:nvPr/>
          </p:nvSpPr>
          <p:spPr bwMode="auto">
            <a:xfrm>
              <a:off x="756" y="3050"/>
              <a:ext cx="136" cy="79"/>
            </a:xfrm>
            <a:custGeom>
              <a:avLst/>
              <a:gdLst>
                <a:gd name="T0" fmla="*/ 68 w 136"/>
                <a:gd name="T1" fmla="*/ 0 h 79"/>
                <a:gd name="T2" fmla="*/ 0 w 136"/>
                <a:gd name="T3" fmla="*/ 39 h 79"/>
                <a:gd name="T4" fmla="*/ 68 w 136"/>
                <a:gd name="T5" fmla="*/ 79 h 79"/>
                <a:gd name="T6" fmla="*/ 136 w 136"/>
                <a:gd name="T7" fmla="*/ 39 h 79"/>
                <a:gd name="T8" fmla="*/ 68 w 136"/>
                <a:gd name="T9" fmla="*/ 0 h 79"/>
              </a:gdLst>
              <a:ahLst/>
              <a:cxnLst>
                <a:cxn ang="0">
                  <a:pos x="T0" y="T1"/>
                </a:cxn>
                <a:cxn ang="0">
                  <a:pos x="T2" y="T3"/>
                </a:cxn>
                <a:cxn ang="0">
                  <a:pos x="T4" y="T5"/>
                </a:cxn>
                <a:cxn ang="0">
                  <a:pos x="T6" y="T7"/>
                </a:cxn>
                <a:cxn ang="0">
                  <a:pos x="T8" y="T9"/>
                </a:cxn>
              </a:cxnLst>
              <a:rect l="0" t="0" r="r" b="b"/>
              <a:pathLst>
                <a:path w="136" h="79">
                  <a:moveTo>
                    <a:pt x="68" y="0"/>
                  </a:moveTo>
                  <a:lnTo>
                    <a:pt x="0" y="39"/>
                  </a:lnTo>
                  <a:lnTo>
                    <a:pt x="68" y="79"/>
                  </a:lnTo>
                  <a:lnTo>
                    <a:pt x="136" y="39"/>
                  </a:lnTo>
                  <a:lnTo>
                    <a:pt x="68"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1" name="Freeform 117">
              <a:extLst>
                <a:ext uri="{FF2B5EF4-FFF2-40B4-BE49-F238E27FC236}">
                  <a16:creationId xmlns:a16="http://schemas.microsoft.com/office/drawing/2014/main" id="{9E7AB4BB-FF7F-4420-AE26-81466E943A1D}"/>
                </a:ext>
              </a:extLst>
            </p:cNvPr>
            <p:cNvSpPr>
              <a:spLocks/>
            </p:cNvSpPr>
            <p:nvPr/>
          </p:nvSpPr>
          <p:spPr bwMode="auto">
            <a:xfrm>
              <a:off x="745" y="3109"/>
              <a:ext cx="68" cy="119"/>
            </a:xfrm>
            <a:custGeom>
              <a:avLst/>
              <a:gdLst>
                <a:gd name="T0" fmla="*/ 0 w 68"/>
                <a:gd name="T1" fmla="*/ 79 h 119"/>
                <a:gd name="T2" fmla="*/ 68 w 68"/>
                <a:gd name="T3" fmla="*/ 119 h 119"/>
                <a:gd name="T4" fmla="*/ 68 w 68"/>
                <a:gd name="T5" fmla="*/ 40 h 119"/>
                <a:gd name="T6" fmla="*/ 0 w 68"/>
                <a:gd name="T7" fmla="*/ 0 h 119"/>
                <a:gd name="T8" fmla="*/ 0 w 68"/>
                <a:gd name="T9" fmla="*/ 79 h 119"/>
              </a:gdLst>
              <a:ahLst/>
              <a:cxnLst>
                <a:cxn ang="0">
                  <a:pos x="T0" y="T1"/>
                </a:cxn>
                <a:cxn ang="0">
                  <a:pos x="T2" y="T3"/>
                </a:cxn>
                <a:cxn ang="0">
                  <a:pos x="T4" y="T5"/>
                </a:cxn>
                <a:cxn ang="0">
                  <a:pos x="T6" y="T7"/>
                </a:cxn>
                <a:cxn ang="0">
                  <a:pos x="T8" y="T9"/>
                </a:cxn>
              </a:cxnLst>
              <a:rect l="0" t="0" r="r" b="b"/>
              <a:pathLst>
                <a:path w="68" h="119">
                  <a:moveTo>
                    <a:pt x="0" y="79"/>
                  </a:moveTo>
                  <a:lnTo>
                    <a:pt x="68" y="119"/>
                  </a:lnTo>
                  <a:lnTo>
                    <a:pt x="68" y="40"/>
                  </a:lnTo>
                  <a:lnTo>
                    <a:pt x="0" y="0"/>
                  </a:lnTo>
                  <a:lnTo>
                    <a:pt x="0" y="7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 name="Freeform 118">
              <a:extLst>
                <a:ext uri="{FF2B5EF4-FFF2-40B4-BE49-F238E27FC236}">
                  <a16:creationId xmlns:a16="http://schemas.microsoft.com/office/drawing/2014/main" id="{EA937E93-1FAC-4E4E-86EA-B4032451E812}"/>
                </a:ext>
              </a:extLst>
            </p:cNvPr>
            <p:cNvSpPr>
              <a:spLocks/>
            </p:cNvSpPr>
            <p:nvPr/>
          </p:nvSpPr>
          <p:spPr bwMode="auto">
            <a:xfrm>
              <a:off x="835" y="3109"/>
              <a:ext cx="69" cy="119"/>
            </a:xfrm>
            <a:custGeom>
              <a:avLst/>
              <a:gdLst>
                <a:gd name="T0" fmla="*/ 69 w 69"/>
                <a:gd name="T1" fmla="*/ 0 h 119"/>
                <a:gd name="T2" fmla="*/ 0 w 69"/>
                <a:gd name="T3" fmla="*/ 40 h 119"/>
                <a:gd name="T4" fmla="*/ 0 w 69"/>
                <a:gd name="T5" fmla="*/ 119 h 119"/>
                <a:gd name="T6" fmla="*/ 69 w 69"/>
                <a:gd name="T7" fmla="*/ 79 h 119"/>
                <a:gd name="T8" fmla="*/ 69 w 69"/>
                <a:gd name="T9" fmla="*/ 0 h 119"/>
              </a:gdLst>
              <a:ahLst/>
              <a:cxnLst>
                <a:cxn ang="0">
                  <a:pos x="T0" y="T1"/>
                </a:cxn>
                <a:cxn ang="0">
                  <a:pos x="T2" y="T3"/>
                </a:cxn>
                <a:cxn ang="0">
                  <a:pos x="T4" y="T5"/>
                </a:cxn>
                <a:cxn ang="0">
                  <a:pos x="T6" y="T7"/>
                </a:cxn>
                <a:cxn ang="0">
                  <a:pos x="T8" y="T9"/>
                </a:cxn>
              </a:cxnLst>
              <a:rect l="0" t="0" r="r" b="b"/>
              <a:pathLst>
                <a:path w="69" h="119">
                  <a:moveTo>
                    <a:pt x="69" y="0"/>
                  </a:moveTo>
                  <a:lnTo>
                    <a:pt x="0" y="40"/>
                  </a:lnTo>
                  <a:lnTo>
                    <a:pt x="0" y="119"/>
                  </a:lnTo>
                  <a:lnTo>
                    <a:pt x="69" y="79"/>
                  </a:lnTo>
                  <a:lnTo>
                    <a:pt x="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 name="Freeform 119">
              <a:extLst>
                <a:ext uri="{FF2B5EF4-FFF2-40B4-BE49-F238E27FC236}">
                  <a16:creationId xmlns:a16="http://schemas.microsoft.com/office/drawing/2014/main" id="{F214E34E-7396-4098-A2F7-79BE7085AA08}"/>
                </a:ext>
              </a:extLst>
            </p:cNvPr>
            <p:cNvSpPr>
              <a:spLocks/>
            </p:cNvSpPr>
            <p:nvPr/>
          </p:nvSpPr>
          <p:spPr bwMode="auto">
            <a:xfrm>
              <a:off x="1083" y="3047"/>
              <a:ext cx="128" cy="181"/>
            </a:xfrm>
            <a:custGeom>
              <a:avLst/>
              <a:gdLst>
                <a:gd name="T0" fmla="*/ 47 w 128"/>
                <a:gd name="T1" fmla="*/ 181 h 181"/>
                <a:gd name="T2" fmla="*/ 47 w 128"/>
                <a:gd name="T3" fmla="*/ 31 h 181"/>
                <a:gd name="T4" fmla="*/ 0 w 128"/>
                <a:gd name="T5" fmla="*/ 31 h 181"/>
                <a:gd name="T6" fmla="*/ 0 w 128"/>
                <a:gd name="T7" fmla="*/ 0 h 181"/>
                <a:gd name="T8" fmla="*/ 128 w 128"/>
                <a:gd name="T9" fmla="*/ 0 h 181"/>
                <a:gd name="T10" fmla="*/ 128 w 128"/>
                <a:gd name="T11" fmla="*/ 31 h 181"/>
                <a:gd name="T12" fmla="*/ 81 w 128"/>
                <a:gd name="T13" fmla="*/ 31 h 181"/>
                <a:gd name="T14" fmla="*/ 81 w 128"/>
                <a:gd name="T15" fmla="*/ 181 h 181"/>
                <a:gd name="T16" fmla="*/ 47 w 128"/>
                <a:gd name="T17"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81">
                  <a:moveTo>
                    <a:pt x="47" y="181"/>
                  </a:moveTo>
                  <a:lnTo>
                    <a:pt x="47" y="31"/>
                  </a:lnTo>
                  <a:lnTo>
                    <a:pt x="0" y="31"/>
                  </a:lnTo>
                  <a:lnTo>
                    <a:pt x="0" y="0"/>
                  </a:lnTo>
                  <a:lnTo>
                    <a:pt x="128" y="0"/>
                  </a:lnTo>
                  <a:lnTo>
                    <a:pt x="128" y="31"/>
                  </a:lnTo>
                  <a:lnTo>
                    <a:pt x="81" y="31"/>
                  </a:lnTo>
                  <a:lnTo>
                    <a:pt x="81" y="181"/>
                  </a:lnTo>
                  <a:lnTo>
                    <a:pt x="47"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Freeform 120">
              <a:extLst>
                <a:ext uri="{FF2B5EF4-FFF2-40B4-BE49-F238E27FC236}">
                  <a16:creationId xmlns:a16="http://schemas.microsoft.com/office/drawing/2014/main" id="{94EBFED8-30C1-41E7-BF41-1DF854D6589A}"/>
                </a:ext>
              </a:extLst>
            </p:cNvPr>
            <p:cNvSpPr>
              <a:spLocks/>
            </p:cNvSpPr>
            <p:nvPr/>
          </p:nvSpPr>
          <p:spPr bwMode="auto">
            <a:xfrm>
              <a:off x="1232" y="3047"/>
              <a:ext cx="105" cy="181"/>
            </a:xfrm>
            <a:custGeom>
              <a:avLst/>
              <a:gdLst>
                <a:gd name="T0" fmla="*/ 0 w 91"/>
                <a:gd name="T1" fmla="*/ 155 h 155"/>
                <a:gd name="T2" fmla="*/ 0 w 91"/>
                <a:gd name="T3" fmla="*/ 0 h 155"/>
                <a:gd name="T4" fmla="*/ 27 w 91"/>
                <a:gd name="T5" fmla="*/ 0 h 155"/>
                <a:gd name="T6" fmla="*/ 27 w 91"/>
                <a:gd name="T7" fmla="*/ 56 h 155"/>
                <a:gd name="T8" fmla="*/ 43 w 91"/>
                <a:gd name="T9" fmla="*/ 45 h 155"/>
                <a:gd name="T10" fmla="*/ 60 w 91"/>
                <a:gd name="T11" fmla="*/ 41 h 155"/>
                <a:gd name="T12" fmla="*/ 83 w 91"/>
                <a:gd name="T13" fmla="*/ 50 h 155"/>
                <a:gd name="T14" fmla="*/ 91 w 91"/>
                <a:gd name="T15" fmla="*/ 78 h 155"/>
                <a:gd name="T16" fmla="*/ 91 w 91"/>
                <a:gd name="T17" fmla="*/ 155 h 155"/>
                <a:gd name="T18" fmla="*/ 65 w 91"/>
                <a:gd name="T19" fmla="*/ 155 h 155"/>
                <a:gd name="T20" fmla="*/ 65 w 91"/>
                <a:gd name="T21" fmla="*/ 83 h 155"/>
                <a:gd name="T22" fmla="*/ 62 w 91"/>
                <a:gd name="T23" fmla="*/ 67 h 155"/>
                <a:gd name="T24" fmla="*/ 52 w 91"/>
                <a:gd name="T25" fmla="*/ 63 h 155"/>
                <a:gd name="T26" fmla="*/ 40 w 91"/>
                <a:gd name="T27" fmla="*/ 66 h 155"/>
                <a:gd name="T28" fmla="*/ 27 w 91"/>
                <a:gd name="T29" fmla="*/ 75 h 155"/>
                <a:gd name="T30" fmla="*/ 27 w 91"/>
                <a:gd name="T31" fmla="*/ 155 h 155"/>
                <a:gd name="T32" fmla="*/ 0 w 91"/>
                <a:gd name="T33"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155">
                  <a:moveTo>
                    <a:pt x="0" y="155"/>
                  </a:moveTo>
                  <a:cubicBezTo>
                    <a:pt x="0" y="0"/>
                    <a:pt x="0" y="0"/>
                    <a:pt x="0" y="0"/>
                  </a:cubicBezTo>
                  <a:cubicBezTo>
                    <a:pt x="27" y="0"/>
                    <a:pt x="27" y="0"/>
                    <a:pt x="27" y="0"/>
                  </a:cubicBezTo>
                  <a:cubicBezTo>
                    <a:pt x="27" y="56"/>
                    <a:pt x="27" y="56"/>
                    <a:pt x="27" y="56"/>
                  </a:cubicBezTo>
                  <a:cubicBezTo>
                    <a:pt x="32" y="51"/>
                    <a:pt x="38" y="47"/>
                    <a:pt x="43" y="45"/>
                  </a:cubicBezTo>
                  <a:cubicBezTo>
                    <a:pt x="49" y="42"/>
                    <a:pt x="54" y="41"/>
                    <a:pt x="60" y="41"/>
                  </a:cubicBezTo>
                  <a:cubicBezTo>
                    <a:pt x="70" y="41"/>
                    <a:pt x="78" y="44"/>
                    <a:pt x="83" y="50"/>
                  </a:cubicBezTo>
                  <a:cubicBezTo>
                    <a:pt x="88" y="56"/>
                    <a:pt x="91" y="66"/>
                    <a:pt x="91" y="78"/>
                  </a:cubicBezTo>
                  <a:cubicBezTo>
                    <a:pt x="91" y="155"/>
                    <a:pt x="91" y="155"/>
                    <a:pt x="91" y="155"/>
                  </a:cubicBezTo>
                  <a:cubicBezTo>
                    <a:pt x="65" y="155"/>
                    <a:pt x="65" y="155"/>
                    <a:pt x="65" y="155"/>
                  </a:cubicBezTo>
                  <a:cubicBezTo>
                    <a:pt x="65" y="83"/>
                    <a:pt x="65" y="83"/>
                    <a:pt x="65" y="83"/>
                  </a:cubicBezTo>
                  <a:cubicBezTo>
                    <a:pt x="65" y="76"/>
                    <a:pt x="64" y="71"/>
                    <a:pt x="62" y="67"/>
                  </a:cubicBezTo>
                  <a:cubicBezTo>
                    <a:pt x="59" y="64"/>
                    <a:pt x="56" y="63"/>
                    <a:pt x="52" y="63"/>
                  </a:cubicBezTo>
                  <a:cubicBezTo>
                    <a:pt x="48" y="63"/>
                    <a:pt x="44" y="64"/>
                    <a:pt x="40" y="66"/>
                  </a:cubicBezTo>
                  <a:cubicBezTo>
                    <a:pt x="36" y="68"/>
                    <a:pt x="31" y="71"/>
                    <a:pt x="27" y="75"/>
                  </a:cubicBezTo>
                  <a:cubicBezTo>
                    <a:pt x="27" y="155"/>
                    <a:pt x="27" y="155"/>
                    <a:pt x="27" y="155"/>
                  </a:cubicBezTo>
                  <a:lnTo>
                    <a:pt x="0" y="1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121">
              <a:extLst>
                <a:ext uri="{FF2B5EF4-FFF2-40B4-BE49-F238E27FC236}">
                  <a16:creationId xmlns:a16="http://schemas.microsoft.com/office/drawing/2014/main" id="{34126BCF-E652-4522-AC67-DE5B61BB871A}"/>
                </a:ext>
              </a:extLst>
            </p:cNvPr>
            <p:cNvSpPr>
              <a:spLocks noEditPoints="1"/>
            </p:cNvSpPr>
            <p:nvPr/>
          </p:nvSpPr>
          <p:spPr bwMode="auto">
            <a:xfrm>
              <a:off x="1368" y="3047"/>
              <a:ext cx="31" cy="181"/>
            </a:xfrm>
            <a:custGeom>
              <a:avLst/>
              <a:gdLst>
                <a:gd name="T0" fmla="*/ 0 w 31"/>
                <a:gd name="T1" fmla="*/ 29 h 181"/>
                <a:gd name="T2" fmla="*/ 0 w 31"/>
                <a:gd name="T3" fmla="*/ 0 h 181"/>
                <a:gd name="T4" fmla="*/ 31 w 31"/>
                <a:gd name="T5" fmla="*/ 0 h 181"/>
                <a:gd name="T6" fmla="*/ 31 w 31"/>
                <a:gd name="T7" fmla="*/ 29 h 181"/>
                <a:gd name="T8" fmla="*/ 0 w 31"/>
                <a:gd name="T9" fmla="*/ 29 h 181"/>
                <a:gd name="T10" fmla="*/ 0 w 31"/>
                <a:gd name="T11" fmla="*/ 181 h 181"/>
                <a:gd name="T12" fmla="*/ 0 w 31"/>
                <a:gd name="T13" fmla="*/ 50 h 181"/>
                <a:gd name="T14" fmla="*/ 31 w 31"/>
                <a:gd name="T15" fmla="*/ 50 h 181"/>
                <a:gd name="T16" fmla="*/ 31 w 31"/>
                <a:gd name="T17" fmla="*/ 181 h 181"/>
                <a:gd name="T18" fmla="*/ 0 w 31"/>
                <a:gd name="T19"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81">
                  <a:moveTo>
                    <a:pt x="0" y="29"/>
                  </a:moveTo>
                  <a:lnTo>
                    <a:pt x="0" y="0"/>
                  </a:lnTo>
                  <a:lnTo>
                    <a:pt x="31" y="0"/>
                  </a:lnTo>
                  <a:lnTo>
                    <a:pt x="31" y="29"/>
                  </a:lnTo>
                  <a:lnTo>
                    <a:pt x="0" y="29"/>
                  </a:lnTo>
                  <a:close/>
                  <a:moveTo>
                    <a:pt x="0" y="181"/>
                  </a:moveTo>
                  <a:lnTo>
                    <a:pt x="0" y="50"/>
                  </a:lnTo>
                  <a:lnTo>
                    <a:pt x="31" y="50"/>
                  </a:lnTo>
                  <a:lnTo>
                    <a:pt x="31"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122">
              <a:extLst>
                <a:ext uri="{FF2B5EF4-FFF2-40B4-BE49-F238E27FC236}">
                  <a16:creationId xmlns:a16="http://schemas.microsoft.com/office/drawing/2014/main" id="{C370C35B-D2C6-4769-9300-D71F599D2948}"/>
                </a:ext>
              </a:extLst>
            </p:cNvPr>
            <p:cNvSpPr>
              <a:spLocks/>
            </p:cNvSpPr>
            <p:nvPr/>
          </p:nvSpPr>
          <p:spPr bwMode="auto">
            <a:xfrm>
              <a:off x="1432" y="3095"/>
              <a:ext cx="104" cy="133"/>
            </a:xfrm>
            <a:custGeom>
              <a:avLst/>
              <a:gdLst>
                <a:gd name="T0" fmla="*/ 0 w 90"/>
                <a:gd name="T1" fmla="*/ 114 h 114"/>
                <a:gd name="T2" fmla="*/ 0 w 90"/>
                <a:gd name="T3" fmla="*/ 2 h 114"/>
                <a:gd name="T4" fmla="*/ 24 w 90"/>
                <a:gd name="T5" fmla="*/ 2 h 114"/>
                <a:gd name="T6" fmla="*/ 24 w 90"/>
                <a:gd name="T7" fmla="*/ 16 h 114"/>
                <a:gd name="T8" fmla="*/ 43 w 90"/>
                <a:gd name="T9" fmla="*/ 4 h 114"/>
                <a:gd name="T10" fmla="*/ 59 w 90"/>
                <a:gd name="T11" fmla="*/ 0 h 114"/>
                <a:gd name="T12" fmla="*/ 82 w 90"/>
                <a:gd name="T13" fmla="*/ 9 h 114"/>
                <a:gd name="T14" fmla="*/ 90 w 90"/>
                <a:gd name="T15" fmla="*/ 37 h 114"/>
                <a:gd name="T16" fmla="*/ 90 w 90"/>
                <a:gd name="T17" fmla="*/ 114 h 114"/>
                <a:gd name="T18" fmla="*/ 64 w 90"/>
                <a:gd name="T19" fmla="*/ 114 h 114"/>
                <a:gd name="T20" fmla="*/ 64 w 90"/>
                <a:gd name="T21" fmla="*/ 42 h 114"/>
                <a:gd name="T22" fmla="*/ 61 w 90"/>
                <a:gd name="T23" fmla="*/ 26 h 114"/>
                <a:gd name="T24" fmla="*/ 51 w 90"/>
                <a:gd name="T25" fmla="*/ 22 h 114"/>
                <a:gd name="T26" fmla="*/ 39 w 90"/>
                <a:gd name="T27" fmla="*/ 25 h 114"/>
                <a:gd name="T28" fmla="*/ 26 w 90"/>
                <a:gd name="T29" fmla="*/ 34 h 114"/>
                <a:gd name="T30" fmla="*/ 26 w 90"/>
                <a:gd name="T31" fmla="*/ 114 h 114"/>
                <a:gd name="T32" fmla="*/ 0 w 90"/>
                <a:gd name="T33"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14">
                  <a:moveTo>
                    <a:pt x="0" y="114"/>
                  </a:moveTo>
                  <a:cubicBezTo>
                    <a:pt x="0" y="2"/>
                    <a:pt x="0" y="2"/>
                    <a:pt x="0" y="2"/>
                  </a:cubicBezTo>
                  <a:cubicBezTo>
                    <a:pt x="24" y="2"/>
                    <a:pt x="24" y="2"/>
                    <a:pt x="24" y="2"/>
                  </a:cubicBezTo>
                  <a:cubicBezTo>
                    <a:pt x="24" y="16"/>
                    <a:pt x="24" y="16"/>
                    <a:pt x="24" y="16"/>
                  </a:cubicBezTo>
                  <a:cubicBezTo>
                    <a:pt x="31" y="10"/>
                    <a:pt x="37" y="6"/>
                    <a:pt x="43" y="4"/>
                  </a:cubicBezTo>
                  <a:cubicBezTo>
                    <a:pt x="48" y="1"/>
                    <a:pt x="53" y="0"/>
                    <a:pt x="59" y="0"/>
                  </a:cubicBezTo>
                  <a:cubicBezTo>
                    <a:pt x="69" y="0"/>
                    <a:pt x="77" y="3"/>
                    <a:pt x="82" y="9"/>
                  </a:cubicBezTo>
                  <a:cubicBezTo>
                    <a:pt x="88" y="16"/>
                    <a:pt x="90" y="25"/>
                    <a:pt x="90" y="37"/>
                  </a:cubicBezTo>
                  <a:cubicBezTo>
                    <a:pt x="90" y="114"/>
                    <a:pt x="90" y="114"/>
                    <a:pt x="90" y="114"/>
                  </a:cubicBezTo>
                  <a:cubicBezTo>
                    <a:pt x="64" y="114"/>
                    <a:pt x="64" y="114"/>
                    <a:pt x="64" y="114"/>
                  </a:cubicBezTo>
                  <a:cubicBezTo>
                    <a:pt x="64" y="42"/>
                    <a:pt x="64" y="42"/>
                    <a:pt x="64" y="42"/>
                  </a:cubicBezTo>
                  <a:cubicBezTo>
                    <a:pt x="64" y="35"/>
                    <a:pt x="63" y="29"/>
                    <a:pt x="61" y="26"/>
                  </a:cubicBezTo>
                  <a:cubicBezTo>
                    <a:pt x="59" y="23"/>
                    <a:pt x="56" y="22"/>
                    <a:pt x="51" y="22"/>
                  </a:cubicBezTo>
                  <a:cubicBezTo>
                    <a:pt x="47" y="22"/>
                    <a:pt x="43" y="23"/>
                    <a:pt x="39" y="25"/>
                  </a:cubicBezTo>
                  <a:cubicBezTo>
                    <a:pt x="35" y="27"/>
                    <a:pt x="31" y="30"/>
                    <a:pt x="26" y="34"/>
                  </a:cubicBezTo>
                  <a:cubicBezTo>
                    <a:pt x="26" y="114"/>
                    <a:pt x="26" y="114"/>
                    <a:pt x="26" y="114"/>
                  </a:cubicBezTo>
                  <a:lnTo>
                    <a:pt x="0" y="1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123">
              <a:extLst>
                <a:ext uri="{FF2B5EF4-FFF2-40B4-BE49-F238E27FC236}">
                  <a16:creationId xmlns:a16="http://schemas.microsoft.com/office/drawing/2014/main" id="{46DA8758-23AE-4967-820F-08E465DFC094}"/>
                </a:ext>
              </a:extLst>
            </p:cNvPr>
            <p:cNvSpPr>
              <a:spLocks/>
            </p:cNvSpPr>
            <p:nvPr/>
          </p:nvSpPr>
          <p:spPr bwMode="auto">
            <a:xfrm>
              <a:off x="1568" y="3047"/>
              <a:ext cx="108" cy="181"/>
            </a:xfrm>
            <a:custGeom>
              <a:avLst/>
              <a:gdLst>
                <a:gd name="T0" fmla="*/ 0 w 108"/>
                <a:gd name="T1" fmla="*/ 181 h 181"/>
                <a:gd name="T2" fmla="*/ 0 w 108"/>
                <a:gd name="T3" fmla="*/ 0 h 181"/>
                <a:gd name="T4" fmla="*/ 30 w 108"/>
                <a:gd name="T5" fmla="*/ 0 h 181"/>
                <a:gd name="T6" fmla="*/ 30 w 108"/>
                <a:gd name="T7" fmla="*/ 104 h 181"/>
                <a:gd name="T8" fmla="*/ 71 w 108"/>
                <a:gd name="T9" fmla="*/ 50 h 181"/>
                <a:gd name="T10" fmla="*/ 104 w 108"/>
                <a:gd name="T11" fmla="*/ 50 h 181"/>
                <a:gd name="T12" fmla="*/ 66 w 108"/>
                <a:gd name="T13" fmla="*/ 97 h 181"/>
                <a:gd name="T14" fmla="*/ 108 w 108"/>
                <a:gd name="T15" fmla="*/ 181 h 181"/>
                <a:gd name="T16" fmla="*/ 74 w 108"/>
                <a:gd name="T17" fmla="*/ 181 h 181"/>
                <a:gd name="T18" fmla="*/ 45 w 108"/>
                <a:gd name="T19" fmla="*/ 121 h 181"/>
                <a:gd name="T20" fmla="*/ 30 w 108"/>
                <a:gd name="T21" fmla="*/ 139 h 181"/>
                <a:gd name="T22" fmla="*/ 30 w 108"/>
                <a:gd name="T23" fmla="*/ 181 h 181"/>
                <a:gd name="T24" fmla="*/ 0 w 108"/>
                <a:gd name="T25" fmla="*/ 18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 h="181">
                  <a:moveTo>
                    <a:pt x="0" y="181"/>
                  </a:moveTo>
                  <a:lnTo>
                    <a:pt x="0" y="0"/>
                  </a:lnTo>
                  <a:lnTo>
                    <a:pt x="30" y="0"/>
                  </a:lnTo>
                  <a:lnTo>
                    <a:pt x="30" y="104"/>
                  </a:lnTo>
                  <a:lnTo>
                    <a:pt x="71" y="50"/>
                  </a:lnTo>
                  <a:lnTo>
                    <a:pt x="104" y="50"/>
                  </a:lnTo>
                  <a:lnTo>
                    <a:pt x="66" y="97"/>
                  </a:lnTo>
                  <a:lnTo>
                    <a:pt x="108" y="181"/>
                  </a:lnTo>
                  <a:lnTo>
                    <a:pt x="74" y="181"/>
                  </a:lnTo>
                  <a:lnTo>
                    <a:pt x="45" y="121"/>
                  </a:lnTo>
                  <a:lnTo>
                    <a:pt x="30" y="139"/>
                  </a:lnTo>
                  <a:lnTo>
                    <a:pt x="30" y="181"/>
                  </a:lnTo>
                  <a:lnTo>
                    <a:pt x="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124">
              <a:extLst>
                <a:ext uri="{FF2B5EF4-FFF2-40B4-BE49-F238E27FC236}">
                  <a16:creationId xmlns:a16="http://schemas.microsoft.com/office/drawing/2014/main" id="{B8D81B1D-CB93-4C90-80C7-166C181DE0AC}"/>
                </a:ext>
              </a:extLst>
            </p:cNvPr>
            <p:cNvSpPr>
              <a:spLocks noEditPoints="1"/>
            </p:cNvSpPr>
            <p:nvPr/>
          </p:nvSpPr>
          <p:spPr bwMode="auto">
            <a:xfrm>
              <a:off x="1700" y="3048"/>
              <a:ext cx="114" cy="180"/>
            </a:xfrm>
            <a:custGeom>
              <a:avLst/>
              <a:gdLst>
                <a:gd name="T0" fmla="*/ 0 w 99"/>
                <a:gd name="T1" fmla="*/ 154 h 154"/>
                <a:gd name="T2" fmla="*/ 0 w 99"/>
                <a:gd name="T3" fmla="*/ 0 h 154"/>
                <a:gd name="T4" fmla="*/ 45 w 99"/>
                <a:gd name="T5" fmla="*/ 0 h 154"/>
                <a:gd name="T6" fmla="*/ 86 w 99"/>
                <a:gd name="T7" fmla="*/ 10 h 154"/>
                <a:gd name="T8" fmla="*/ 99 w 99"/>
                <a:gd name="T9" fmla="*/ 42 h 154"/>
                <a:gd name="T10" fmla="*/ 86 w 99"/>
                <a:gd name="T11" fmla="*/ 74 h 154"/>
                <a:gd name="T12" fmla="*/ 50 w 99"/>
                <a:gd name="T13" fmla="*/ 85 h 154"/>
                <a:gd name="T14" fmla="*/ 16 w 99"/>
                <a:gd name="T15" fmla="*/ 85 h 154"/>
                <a:gd name="T16" fmla="*/ 16 w 99"/>
                <a:gd name="T17" fmla="*/ 154 h 154"/>
                <a:gd name="T18" fmla="*/ 0 w 99"/>
                <a:gd name="T19" fmla="*/ 154 h 154"/>
                <a:gd name="T20" fmla="*/ 16 w 99"/>
                <a:gd name="T21" fmla="*/ 71 h 154"/>
                <a:gd name="T22" fmla="*/ 43 w 99"/>
                <a:gd name="T23" fmla="*/ 71 h 154"/>
                <a:gd name="T24" fmla="*/ 73 w 99"/>
                <a:gd name="T25" fmla="*/ 64 h 154"/>
                <a:gd name="T26" fmla="*/ 81 w 99"/>
                <a:gd name="T27" fmla="*/ 42 h 154"/>
                <a:gd name="T28" fmla="*/ 72 w 99"/>
                <a:gd name="T29" fmla="*/ 21 h 154"/>
                <a:gd name="T30" fmla="*/ 41 w 99"/>
                <a:gd name="T31" fmla="*/ 14 h 154"/>
                <a:gd name="T32" fmla="*/ 16 w 99"/>
                <a:gd name="T33" fmla="*/ 14 h 154"/>
                <a:gd name="T34" fmla="*/ 16 w 99"/>
                <a:gd name="T35" fmla="*/ 7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 h="154">
                  <a:moveTo>
                    <a:pt x="0" y="154"/>
                  </a:moveTo>
                  <a:cubicBezTo>
                    <a:pt x="0" y="0"/>
                    <a:pt x="0" y="0"/>
                    <a:pt x="0" y="0"/>
                  </a:cubicBezTo>
                  <a:cubicBezTo>
                    <a:pt x="45" y="0"/>
                    <a:pt x="45" y="0"/>
                    <a:pt x="45" y="0"/>
                  </a:cubicBezTo>
                  <a:cubicBezTo>
                    <a:pt x="63" y="0"/>
                    <a:pt x="77" y="3"/>
                    <a:pt x="86" y="10"/>
                  </a:cubicBezTo>
                  <a:cubicBezTo>
                    <a:pt x="94" y="17"/>
                    <a:pt x="99" y="28"/>
                    <a:pt x="99" y="42"/>
                  </a:cubicBezTo>
                  <a:cubicBezTo>
                    <a:pt x="99" y="56"/>
                    <a:pt x="95" y="66"/>
                    <a:pt x="86" y="74"/>
                  </a:cubicBezTo>
                  <a:cubicBezTo>
                    <a:pt x="77" y="82"/>
                    <a:pt x="65" y="85"/>
                    <a:pt x="50" y="85"/>
                  </a:cubicBezTo>
                  <a:cubicBezTo>
                    <a:pt x="16" y="85"/>
                    <a:pt x="16" y="85"/>
                    <a:pt x="16" y="85"/>
                  </a:cubicBezTo>
                  <a:cubicBezTo>
                    <a:pt x="16" y="154"/>
                    <a:pt x="16" y="154"/>
                    <a:pt x="16" y="154"/>
                  </a:cubicBezTo>
                  <a:lnTo>
                    <a:pt x="0" y="154"/>
                  </a:lnTo>
                  <a:close/>
                  <a:moveTo>
                    <a:pt x="16" y="71"/>
                  </a:moveTo>
                  <a:cubicBezTo>
                    <a:pt x="43" y="71"/>
                    <a:pt x="43" y="71"/>
                    <a:pt x="43" y="71"/>
                  </a:cubicBezTo>
                  <a:cubicBezTo>
                    <a:pt x="57" y="71"/>
                    <a:pt x="67" y="69"/>
                    <a:pt x="73" y="64"/>
                  </a:cubicBezTo>
                  <a:cubicBezTo>
                    <a:pt x="78" y="60"/>
                    <a:pt x="81" y="52"/>
                    <a:pt x="81" y="42"/>
                  </a:cubicBezTo>
                  <a:cubicBezTo>
                    <a:pt x="81" y="32"/>
                    <a:pt x="78" y="25"/>
                    <a:pt x="72" y="21"/>
                  </a:cubicBezTo>
                  <a:cubicBezTo>
                    <a:pt x="66" y="16"/>
                    <a:pt x="56" y="14"/>
                    <a:pt x="41" y="14"/>
                  </a:cubicBezTo>
                  <a:cubicBezTo>
                    <a:pt x="16" y="14"/>
                    <a:pt x="16" y="14"/>
                    <a:pt x="16" y="14"/>
                  </a:cubicBezTo>
                  <a:lnTo>
                    <a:pt x="16"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Rectangle 125">
              <a:extLst>
                <a:ext uri="{FF2B5EF4-FFF2-40B4-BE49-F238E27FC236}">
                  <a16:creationId xmlns:a16="http://schemas.microsoft.com/office/drawing/2014/main" id="{20DE16BB-4F2D-4894-A774-B38BC6AAD7D8}"/>
                </a:ext>
              </a:extLst>
            </p:cNvPr>
            <p:cNvSpPr>
              <a:spLocks noChangeArrowheads="1"/>
            </p:cNvSpPr>
            <p:nvPr/>
          </p:nvSpPr>
          <p:spPr bwMode="auto">
            <a:xfrm>
              <a:off x="1841" y="3048"/>
              <a:ext cx="18" cy="1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0" name="Freeform 126">
              <a:extLst>
                <a:ext uri="{FF2B5EF4-FFF2-40B4-BE49-F238E27FC236}">
                  <a16:creationId xmlns:a16="http://schemas.microsoft.com/office/drawing/2014/main" id="{578D92D5-63BF-4605-B999-51B1F14147FF}"/>
                </a:ext>
              </a:extLst>
            </p:cNvPr>
            <p:cNvSpPr>
              <a:spLocks noEditPoints="1"/>
            </p:cNvSpPr>
            <p:nvPr/>
          </p:nvSpPr>
          <p:spPr bwMode="auto">
            <a:xfrm>
              <a:off x="1892" y="3096"/>
              <a:ext cx="98" cy="134"/>
            </a:xfrm>
            <a:custGeom>
              <a:avLst/>
              <a:gdLst>
                <a:gd name="T0" fmla="*/ 66 w 85"/>
                <a:gd name="T1" fmla="*/ 98 h 115"/>
                <a:gd name="T2" fmla="*/ 49 w 85"/>
                <a:gd name="T3" fmla="*/ 111 h 115"/>
                <a:gd name="T4" fmla="*/ 31 w 85"/>
                <a:gd name="T5" fmla="*/ 115 h 115"/>
                <a:gd name="T6" fmla="*/ 8 w 85"/>
                <a:gd name="T7" fmla="*/ 107 h 115"/>
                <a:gd name="T8" fmla="*/ 0 w 85"/>
                <a:gd name="T9" fmla="*/ 84 h 115"/>
                <a:gd name="T10" fmla="*/ 15 w 85"/>
                <a:gd name="T11" fmla="*/ 56 h 115"/>
                <a:gd name="T12" fmla="*/ 67 w 85"/>
                <a:gd name="T13" fmla="*/ 39 h 115"/>
                <a:gd name="T14" fmla="*/ 67 w 85"/>
                <a:gd name="T15" fmla="*/ 31 h 115"/>
                <a:gd name="T16" fmla="*/ 61 w 85"/>
                <a:gd name="T17" fmla="*/ 18 h 115"/>
                <a:gd name="T18" fmla="*/ 44 w 85"/>
                <a:gd name="T19" fmla="*/ 13 h 115"/>
                <a:gd name="T20" fmla="*/ 28 w 85"/>
                <a:gd name="T21" fmla="*/ 18 h 115"/>
                <a:gd name="T22" fmla="*/ 17 w 85"/>
                <a:gd name="T23" fmla="*/ 31 h 115"/>
                <a:gd name="T24" fmla="*/ 3 w 85"/>
                <a:gd name="T25" fmla="*/ 23 h 115"/>
                <a:gd name="T26" fmla="*/ 20 w 85"/>
                <a:gd name="T27" fmla="*/ 6 h 115"/>
                <a:gd name="T28" fmla="*/ 45 w 85"/>
                <a:gd name="T29" fmla="*/ 0 h 115"/>
                <a:gd name="T30" fmla="*/ 73 w 85"/>
                <a:gd name="T31" fmla="*/ 8 h 115"/>
                <a:gd name="T32" fmla="*/ 83 w 85"/>
                <a:gd name="T33" fmla="*/ 33 h 115"/>
                <a:gd name="T34" fmla="*/ 83 w 85"/>
                <a:gd name="T35" fmla="*/ 95 h 115"/>
                <a:gd name="T36" fmla="*/ 83 w 85"/>
                <a:gd name="T37" fmla="*/ 104 h 115"/>
                <a:gd name="T38" fmla="*/ 85 w 85"/>
                <a:gd name="T39" fmla="*/ 112 h 115"/>
                <a:gd name="T40" fmla="*/ 85 w 85"/>
                <a:gd name="T41" fmla="*/ 113 h 115"/>
                <a:gd name="T42" fmla="*/ 68 w 85"/>
                <a:gd name="T43" fmla="*/ 113 h 115"/>
                <a:gd name="T44" fmla="*/ 66 w 85"/>
                <a:gd name="T45" fmla="*/ 98 h 115"/>
                <a:gd name="T46" fmla="*/ 67 w 85"/>
                <a:gd name="T47" fmla="*/ 84 h 115"/>
                <a:gd name="T48" fmla="*/ 67 w 85"/>
                <a:gd name="T49" fmla="*/ 53 h 115"/>
                <a:gd name="T50" fmla="*/ 27 w 85"/>
                <a:gd name="T51" fmla="*/ 66 h 115"/>
                <a:gd name="T52" fmla="*/ 15 w 85"/>
                <a:gd name="T53" fmla="*/ 85 h 115"/>
                <a:gd name="T54" fmla="*/ 20 w 85"/>
                <a:gd name="T55" fmla="*/ 97 h 115"/>
                <a:gd name="T56" fmla="*/ 33 w 85"/>
                <a:gd name="T57" fmla="*/ 101 h 115"/>
                <a:gd name="T58" fmla="*/ 49 w 85"/>
                <a:gd name="T59" fmla="*/ 97 h 115"/>
                <a:gd name="T60" fmla="*/ 67 w 85"/>
                <a:gd name="T61" fmla="*/ 84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115">
                  <a:moveTo>
                    <a:pt x="66" y="98"/>
                  </a:moveTo>
                  <a:cubicBezTo>
                    <a:pt x="61" y="104"/>
                    <a:pt x="55" y="108"/>
                    <a:pt x="49" y="111"/>
                  </a:cubicBezTo>
                  <a:cubicBezTo>
                    <a:pt x="44" y="114"/>
                    <a:pt x="37" y="115"/>
                    <a:pt x="31" y="115"/>
                  </a:cubicBezTo>
                  <a:cubicBezTo>
                    <a:pt x="22" y="115"/>
                    <a:pt x="14" y="112"/>
                    <a:pt x="8" y="107"/>
                  </a:cubicBezTo>
                  <a:cubicBezTo>
                    <a:pt x="3" y="101"/>
                    <a:pt x="0" y="93"/>
                    <a:pt x="0" y="84"/>
                  </a:cubicBezTo>
                  <a:cubicBezTo>
                    <a:pt x="0" y="73"/>
                    <a:pt x="5" y="63"/>
                    <a:pt x="15" y="56"/>
                  </a:cubicBezTo>
                  <a:cubicBezTo>
                    <a:pt x="25" y="49"/>
                    <a:pt x="43" y="43"/>
                    <a:pt x="67" y="39"/>
                  </a:cubicBezTo>
                  <a:cubicBezTo>
                    <a:pt x="67" y="31"/>
                    <a:pt x="67" y="31"/>
                    <a:pt x="67" y="31"/>
                  </a:cubicBezTo>
                  <a:cubicBezTo>
                    <a:pt x="67" y="26"/>
                    <a:pt x="65" y="21"/>
                    <a:pt x="61" y="18"/>
                  </a:cubicBezTo>
                  <a:cubicBezTo>
                    <a:pt x="56" y="15"/>
                    <a:pt x="51" y="13"/>
                    <a:pt x="44" y="13"/>
                  </a:cubicBezTo>
                  <a:cubicBezTo>
                    <a:pt x="38" y="13"/>
                    <a:pt x="33" y="15"/>
                    <a:pt x="28" y="18"/>
                  </a:cubicBezTo>
                  <a:cubicBezTo>
                    <a:pt x="24" y="21"/>
                    <a:pt x="20" y="25"/>
                    <a:pt x="17" y="31"/>
                  </a:cubicBezTo>
                  <a:cubicBezTo>
                    <a:pt x="3" y="23"/>
                    <a:pt x="3" y="23"/>
                    <a:pt x="3" y="23"/>
                  </a:cubicBezTo>
                  <a:cubicBezTo>
                    <a:pt x="8" y="16"/>
                    <a:pt x="13" y="10"/>
                    <a:pt x="20" y="6"/>
                  </a:cubicBezTo>
                  <a:cubicBezTo>
                    <a:pt x="27" y="2"/>
                    <a:pt x="35" y="0"/>
                    <a:pt x="45" y="0"/>
                  </a:cubicBezTo>
                  <a:cubicBezTo>
                    <a:pt x="57" y="0"/>
                    <a:pt x="66" y="3"/>
                    <a:pt x="73" y="8"/>
                  </a:cubicBezTo>
                  <a:cubicBezTo>
                    <a:pt x="79" y="14"/>
                    <a:pt x="83" y="22"/>
                    <a:pt x="83" y="33"/>
                  </a:cubicBezTo>
                  <a:cubicBezTo>
                    <a:pt x="83" y="95"/>
                    <a:pt x="83" y="95"/>
                    <a:pt x="83" y="95"/>
                  </a:cubicBezTo>
                  <a:cubicBezTo>
                    <a:pt x="83" y="98"/>
                    <a:pt x="83" y="101"/>
                    <a:pt x="83" y="104"/>
                  </a:cubicBezTo>
                  <a:cubicBezTo>
                    <a:pt x="84" y="107"/>
                    <a:pt x="84" y="109"/>
                    <a:pt x="85" y="112"/>
                  </a:cubicBezTo>
                  <a:cubicBezTo>
                    <a:pt x="85" y="113"/>
                    <a:pt x="85" y="113"/>
                    <a:pt x="85" y="113"/>
                  </a:cubicBezTo>
                  <a:cubicBezTo>
                    <a:pt x="68" y="113"/>
                    <a:pt x="68" y="113"/>
                    <a:pt x="68" y="113"/>
                  </a:cubicBezTo>
                  <a:lnTo>
                    <a:pt x="66" y="98"/>
                  </a:lnTo>
                  <a:close/>
                  <a:moveTo>
                    <a:pt x="67" y="84"/>
                  </a:moveTo>
                  <a:cubicBezTo>
                    <a:pt x="67" y="53"/>
                    <a:pt x="67" y="53"/>
                    <a:pt x="67" y="53"/>
                  </a:cubicBezTo>
                  <a:cubicBezTo>
                    <a:pt x="48" y="57"/>
                    <a:pt x="35" y="61"/>
                    <a:pt x="27" y="66"/>
                  </a:cubicBezTo>
                  <a:cubicBezTo>
                    <a:pt x="19" y="71"/>
                    <a:pt x="15" y="77"/>
                    <a:pt x="15" y="85"/>
                  </a:cubicBezTo>
                  <a:cubicBezTo>
                    <a:pt x="15" y="90"/>
                    <a:pt x="17" y="94"/>
                    <a:pt x="20" y="97"/>
                  </a:cubicBezTo>
                  <a:cubicBezTo>
                    <a:pt x="23" y="100"/>
                    <a:pt x="28" y="101"/>
                    <a:pt x="33" y="101"/>
                  </a:cubicBezTo>
                  <a:cubicBezTo>
                    <a:pt x="38" y="101"/>
                    <a:pt x="43" y="100"/>
                    <a:pt x="49" y="97"/>
                  </a:cubicBezTo>
                  <a:cubicBezTo>
                    <a:pt x="54" y="94"/>
                    <a:pt x="60" y="90"/>
                    <a:pt x="67" y="8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 name="Freeform 127">
              <a:extLst>
                <a:ext uri="{FF2B5EF4-FFF2-40B4-BE49-F238E27FC236}">
                  <a16:creationId xmlns:a16="http://schemas.microsoft.com/office/drawing/2014/main" id="{56FA6B25-A0ED-492E-88E1-ED95D2ED7F49}"/>
                </a:ext>
              </a:extLst>
            </p:cNvPr>
            <p:cNvSpPr>
              <a:spLocks/>
            </p:cNvSpPr>
            <p:nvPr/>
          </p:nvSpPr>
          <p:spPr bwMode="auto">
            <a:xfrm>
              <a:off x="2015" y="3095"/>
              <a:ext cx="101" cy="135"/>
            </a:xfrm>
            <a:custGeom>
              <a:avLst/>
              <a:gdLst>
                <a:gd name="T0" fmla="*/ 87 w 87"/>
                <a:gd name="T1" fmla="*/ 88 h 116"/>
                <a:gd name="T2" fmla="*/ 70 w 87"/>
                <a:gd name="T3" fmla="*/ 109 h 116"/>
                <a:gd name="T4" fmla="*/ 45 w 87"/>
                <a:gd name="T5" fmla="*/ 116 h 116"/>
                <a:gd name="T6" fmla="*/ 11 w 87"/>
                <a:gd name="T7" fmla="*/ 102 h 116"/>
                <a:gd name="T8" fmla="*/ 0 w 87"/>
                <a:gd name="T9" fmla="*/ 58 h 116"/>
                <a:gd name="T10" fmla="*/ 12 w 87"/>
                <a:gd name="T11" fmla="*/ 16 h 116"/>
                <a:gd name="T12" fmla="*/ 45 w 87"/>
                <a:gd name="T13" fmla="*/ 0 h 116"/>
                <a:gd name="T14" fmla="*/ 70 w 87"/>
                <a:gd name="T15" fmla="*/ 8 h 116"/>
                <a:gd name="T16" fmla="*/ 85 w 87"/>
                <a:gd name="T17" fmla="*/ 31 h 116"/>
                <a:gd name="T18" fmla="*/ 70 w 87"/>
                <a:gd name="T19" fmla="*/ 36 h 116"/>
                <a:gd name="T20" fmla="*/ 60 w 87"/>
                <a:gd name="T21" fmla="*/ 20 h 116"/>
                <a:gd name="T22" fmla="*/ 44 w 87"/>
                <a:gd name="T23" fmla="*/ 14 h 116"/>
                <a:gd name="T24" fmla="*/ 23 w 87"/>
                <a:gd name="T25" fmla="*/ 25 h 116"/>
                <a:gd name="T26" fmla="*/ 16 w 87"/>
                <a:gd name="T27" fmla="*/ 58 h 116"/>
                <a:gd name="T28" fmla="*/ 23 w 87"/>
                <a:gd name="T29" fmla="*/ 92 h 116"/>
                <a:gd name="T30" fmla="*/ 45 w 87"/>
                <a:gd name="T31" fmla="*/ 103 h 116"/>
                <a:gd name="T32" fmla="*/ 62 w 87"/>
                <a:gd name="T33" fmla="*/ 97 h 116"/>
                <a:gd name="T34" fmla="*/ 74 w 87"/>
                <a:gd name="T35" fmla="*/ 81 h 116"/>
                <a:gd name="T36" fmla="*/ 87 w 87"/>
                <a:gd name="T37" fmla="*/ 8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116">
                  <a:moveTo>
                    <a:pt x="87" y="88"/>
                  </a:moveTo>
                  <a:cubicBezTo>
                    <a:pt x="83" y="97"/>
                    <a:pt x="77" y="104"/>
                    <a:pt x="70" y="109"/>
                  </a:cubicBezTo>
                  <a:cubicBezTo>
                    <a:pt x="63" y="114"/>
                    <a:pt x="54" y="116"/>
                    <a:pt x="45" y="116"/>
                  </a:cubicBezTo>
                  <a:cubicBezTo>
                    <a:pt x="30" y="116"/>
                    <a:pt x="19" y="111"/>
                    <a:pt x="11" y="102"/>
                  </a:cubicBezTo>
                  <a:cubicBezTo>
                    <a:pt x="4" y="92"/>
                    <a:pt x="0" y="77"/>
                    <a:pt x="0" y="58"/>
                  </a:cubicBezTo>
                  <a:cubicBezTo>
                    <a:pt x="0" y="40"/>
                    <a:pt x="4" y="26"/>
                    <a:pt x="12" y="16"/>
                  </a:cubicBezTo>
                  <a:cubicBezTo>
                    <a:pt x="20" y="6"/>
                    <a:pt x="31" y="0"/>
                    <a:pt x="45" y="0"/>
                  </a:cubicBezTo>
                  <a:cubicBezTo>
                    <a:pt x="54" y="0"/>
                    <a:pt x="63" y="3"/>
                    <a:pt x="70" y="8"/>
                  </a:cubicBezTo>
                  <a:cubicBezTo>
                    <a:pt x="77" y="14"/>
                    <a:pt x="82" y="21"/>
                    <a:pt x="85" y="31"/>
                  </a:cubicBezTo>
                  <a:cubicBezTo>
                    <a:pt x="70" y="36"/>
                    <a:pt x="70" y="36"/>
                    <a:pt x="70" y="36"/>
                  </a:cubicBezTo>
                  <a:cubicBezTo>
                    <a:pt x="68" y="29"/>
                    <a:pt x="64" y="23"/>
                    <a:pt x="60" y="20"/>
                  </a:cubicBezTo>
                  <a:cubicBezTo>
                    <a:pt x="55" y="16"/>
                    <a:pt x="50" y="14"/>
                    <a:pt x="44" y="14"/>
                  </a:cubicBezTo>
                  <a:cubicBezTo>
                    <a:pt x="35" y="14"/>
                    <a:pt x="28" y="18"/>
                    <a:pt x="23" y="25"/>
                  </a:cubicBezTo>
                  <a:cubicBezTo>
                    <a:pt x="18" y="33"/>
                    <a:pt x="16" y="44"/>
                    <a:pt x="16" y="58"/>
                  </a:cubicBezTo>
                  <a:cubicBezTo>
                    <a:pt x="16" y="73"/>
                    <a:pt x="18" y="84"/>
                    <a:pt x="23" y="92"/>
                  </a:cubicBezTo>
                  <a:cubicBezTo>
                    <a:pt x="28" y="99"/>
                    <a:pt x="35" y="103"/>
                    <a:pt x="45" y="103"/>
                  </a:cubicBezTo>
                  <a:cubicBezTo>
                    <a:pt x="51" y="103"/>
                    <a:pt x="57" y="101"/>
                    <a:pt x="62" y="97"/>
                  </a:cubicBezTo>
                  <a:cubicBezTo>
                    <a:pt x="67" y="93"/>
                    <a:pt x="71" y="88"/>
                    <a:pt x="74" y="81"/>
                  </a:cubicBezTo>
                  <a:lnTo>
                    <a:pt x="87" y="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Freeform 128">
              <a:extLst>
                <a:ext uri="{FF2B5EF4-FFF2-40B4-BE49-F238E27FC236}">
                  <a16:creationId xmlns:a16="http://schemas.microsoft.com/office/drawing/2014/main" id="{D0DA3C35-79B5-4928-BA6F-82C266B962F8}"/>
                </a:ext>
              </a:extLst>
            </p:cNvPr>
            <p:cNvSpPr>
              <a:spLocks noEditPoints="1"/>
            </p:cNvSpPr>
            <p:nvPr/>
          </p:nvSpPr>
          <p:spPr bwMode="auto">
            <a:xfrm>
              <a:off x="2131" y="3096"/>
              <a:ext cx="104" cy="134"/>
            </a:xfrm>
            <a:custGeom>
              <a:avLst/>
              <a:gdLst>
                <a:gd name="T0" fmla="*/ 79 w 90"/>
                <a:gd name="T1" fmla="*/ 82 h 115"/>
                <a:gd name="T2" fmla="*/ 90 w 90"/>
                <a:gd name="T3" fmla="*/ 89 h 115"/>
                <a:gd name="T4" fmla="*/ 72 w 90"/>
                <a:gd name="T5" fmla="*/ 109 h 115"/>
                <a:gd name="T6" fmla="*/ 45 w 90"/>
                <a:gd name="T7" fmla="*/ 115 h 115"/>
                <a:gd name="T8" fmla="*/ 12 w 90"/>
                <a:gd name="T9" fmla="*/ 101 h 115"/>
                <a:gd name="T10" fmla="*/ 0 w 90"/>
                <a:gd name="T11" fmla="*/ 57 h 115"/>
                <a:gd name="T12" fmla="*/ 12 w 90"/>
                <a:gd name="T13" fmla="*/ 15 h 115"/>
                <a:gd name="T14" fmla="*/ 44 w 90"/>
                <a:gd name="T15" fmla="*/ 0 h 115"/>
                <a:gd name="T16" fmla="*/ 76 w 90"/>
                <a:gd name="T17" fmla="*/ 14 h 115"/>
                <a:gd name="T18" fmla="*/ 88 w 90"/>
                <a:gd name="T19" fmla="*/ 56 h 115"/>
                <a:gd name="T20" fmla="*/ 88 w 90"/>
                <a:gd name="T21" fmla="*/ 61 h 115"/>
                <a:gd name="T22" fmla="*/ 16 w 90"/>
                <a:gd name="T23" fmla="*/ 61 h 115"/>
                <a:gd name="T24" fmla="*/ 16 w 90"/>
                <a:gd name="T25" fmla="*/ 64 h 115"/>
                <a:gd name="T26" fmla="*/ 25 w 90"/>
                <a:gd name="T27" fmla="*/ 92 h 115"/>
                <a:gd name="T28" fmla="*/ 47 w 90"/>
                <a:gd name="T29" fmla="*/ 102 h 115"/>
                <a:gd name="T30" fmla="*/ 65 w 90"/>
                <a:gd name="T31" fmla="*/ 97 h 115"/>
                <a:gd name="T32" fmla="*/ 79 w 90"/>
                <a:gd name="T33" fmla="*/ 82 h 115"/>
                <a:gd name="T34" fmla="*/ 17 w 90"/>
                <a:gd name="T35" fmla="*/ 47 h 115"/>
                <a:gd name="T36" fmla="*/ 71 w 90"/>
                <a:gd name="T37" fmla="*/ 47 h 115"/>
                <a:gd name="T38" fmla="*/ 64 w 90"/>
                <a:gd name="T39" fmla="*/ 22 h 115"/>
                <a:gd name="T40" fmla="*/ 44 w 90"/>
                <a:gd name="T41" fmla="*/ 13 h 115"/>
                <a:gd name="T42" fmla="*/ 24 w 90"/>
                <a:gd name="T43" fmla="*/ 22 h 115"/>
                <a:gd name="T44" fmla="*/ 17 w 90"/>
                <a:gd name="T45"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 h="115">
                  <a:moveTo>
                    <a:pt x="79" y="82"/>
                  </a:moveTo>
                  <a:cubicBezTo>
                    <a:pt x="90" y="89"/>
                    <a:pt x="90" y="89"/>
                    <a:pt x="90" y="89"/>
                  </a:cubicBezTo>
                  <a:cubicBezTo>
                    <a:pt x="86" y="98"/>
                    <a:pt x="80" y="105"/>
                    <a:pt x="72" y="109"/>
                  </a:cubicBezTo>
                  <a:cubicBezTo>
                    <a:pt x="65" y="113"/>
                    <a:pt x="56" y="115"/>
                    <a:pt x="45" y="115"/>
                  </a:cubicBezTo>
                  <a:cubicBezTo>
                    <a:pt x="31" y="115"/>
                    <a:pt x="20" y="110"/>
                    <a:pt x="12" y="101"/>
                  </a:cubicBezTo>
                  <a:cubicBezTo>
                    <a:pt x="4" y="91"/>
                    <a:pt x="0" y="76"/>
                    <a:pt x="0" y="57"/>
                  </a:cubicBezTo>
                  <a:cubicBezTo>
                    <a:pt x="0" y="39"/>
                    <a:pt x="4" y="25"/>
                    <a:pt x="12" y="15"/>
                  </a:cubicBezTo>
                  <a:cubicBezTo>
                    <a:pt x="20" y="5"/>
                    <a:pt x="30" y="0"/>
                    <a:pt x="44" y="0"/>
                  </a:cubicBezTo>
                  <a:cubicBezTo>
                    <a:pt x="58" y="0"/>
                    <a:pt x="69" y="5"/>
                    <a:pt x="76" y="14"/>
                  </a:cubicBezTo>
                  <a:cubicBezTo>
                    <a:pt x="84" y="24"/>
                    <a:pt x="88" y="38"/>
                    <a:pt x="88" y="56"/>
                  </a:cubicBezTo>
                  <a:cubicBezTo>
                    <a:pt x="88" y="61"/>
                    <a:pt x="88" y="61"/>
                    <a:pt x="88" y="61"/>
                  </a:cubicBezTo>
                  <a:cubicBezTo>
                    <a:pt x="16" y="61"/>
                    <a:pt x="16" y="61"/>
                    <a:pt x="16" y="61"/>
                  </a:cubicBezTo>
                  <a:cubicBezTo>
                    <a:pt x="16" y="64"/>
                    <a:pt x="16" y="64"/>
                    <a:pt x="16" y="64"/>
                  </a:cubicBezTo>
                  <a:cubicBezTo>
                    <a:pt x="16" y="76"/>
                    <a:pt x="19" y="85"/>
                    <a:pt x="25" y="92"/>
                  </a:cubicBezTo>
                  <a:cubicBezTo>
                    <a:pt x="30" y="99"/>
                    <a:pt x="38" y="102"/>
                    <a:pt x="47" y="102"/>
                  </a:cubicBezTo>
                  <a:cubicBezTo>
                    <a:pt x="54" y="102"/>
                    <a:pt x="60" y="100"/>
                    <a:pt x="65" y="97"/>
                  </a:cubicBezTo>
                  <a:cubicBezTo>
                    <a:pt x="71" y="93"/>
                    <a:pt x="75" y="89"/>
                    <a:pt x="79" y="82"/>
                  </a:cubicBezTo>
                  <a:close/>
                  <a:moveTo>
                    <a:pt x="17" y="47"/>
                  </a:moveTo>
                  <a:cubicBezTo>
                    <a:pt x="71" y="47"/>
                    <a:pt x="71" y="47"/>
                    <a:pt x="71" y="47"/>
                  </a:cubicBezTo>
                  <a:cubicBezTo>
                    <a:pt x="71" y="37"/>
                    <a:pt x="68" y="28"/>
                    <a:pt x="64" y="22"/>
                  </a:cubicBezTo>
                  <a:cubicBezTo>
                    <a:pt x="59" y="16"/>
                    <a:pt x="52" y="13"/>
                    <a:pt x="44" y="13"/>
                  </a:cubicBezTo>
                  <a:cubicBezTo>
                    <a:pt x="36" y="13"/>
                    <a:pt x="29" y="16"/>
                    <a:pt x="24" y="22"/>
                  </a:cubicBezTo>
                  <a:cubicBezTo>
                    <a:pt x="20" y="28"/>
                    <a:pt x="17" y="36"/>
                    <a:pt x="17" y="4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1"/>
          <p:cNvSpPr txBox="1">
            <a:spLocks noGrp="1"/>
          </p:cNvSpPr>
          <p:nvPr>
            <p:ph type="title"/>
          </p:nvPr>
        </p:nvSpPr>
        <p:spPr>
          <a:xfrm>
            <a:off x="579268" y="720313"/>
            <a:ext cx="7809156" cy="5444991"/>
          </a:xfrm>
          <a:prstGeom prst="rect">
            <a:avLst/>
          </a:prstGeom>
        </p:spPr>
        <p:txBody>
          <a:bodyPr/>
          <a:lstStyle/>
          <a:p>
            <a:pPr algn="ctr">
              <a:defRPr sz="2800"/>
            </a:pPr>
            <a:r>
              <a:rPr dirty="0"/>
              <a:t/>
            </a:r>
            <a:br>
              <a:rPr dirty="0"/>
            </a:br>
            <a:r>
              <a:rPr dirty="0"/>
              <a:t/>
            </a:r>
            <a:br>
              <a:rPr dirty="0"/>
            </a:br>
            <a:r>
              <a:rPr lang="en-AU" dirty="0" smtClean="0"/>
              <a:t>The Department of Social Services</a:t>
            </a:r>
            <a:r>
              <a:rPr dirty="0" smtClean="0"/>
              <a:t> acknowledges the traditional owners of country throughout Australia, and their continuing connection to land, </a:t>
            </a:r>
            <a:r>
              <a:rPr lang="en-AU" dirty="0" smtClean="0"/>
              <a:t>water</a:t>
            </a:r>
            <a:r>
              <a:rPr dirty="0" smtClean="0"/>
              <a:t> and community. </a:t>
            </a:r>
            <a:br>
              <a:rPr dirty="0" smtClean="0"/>
            </a:br>
            <a:r>
              <a:rPr dirty="0" smtClean="0"/>
              <a:t/>
            </a:r>
            <a:br>
              <a:rPr dirty="0" smtClean="0"/>
            </a:br>
            <a:r>
              <a:rPr dirty="0" smtClean="0"/>
              <a:t>We pay our respects to them and their cultures,   	and to </a:t>
            </a:r>
            <a:r>
              <a:rPr lang="en-AU" dirty="0" smtClean="0"/>
              <a:t>Elders</a:t>
            </a:r>
            <a:r>
              <a:rPr dirty="0" smtClean="0"/>
              <a:t> past</a:t>
            </a:r>
            <a:r>
              <a:rPr lang="en-AU" dirty="0" smtClean="0"/>
              <a:t>,</a:t>
            </a:r>
            <a:r>
              <a:rPr dirty="0" smtClean="0"/>
              <a:t> present</a:t>
            </a:r>
            <a:r>
              <a:rPr lang="en-AU" dirty="0" smtClean="0"/>
              <a:t> and emerging</a:t>
            </a:r>
            <a:r>
              <a:rPr dirty="0" smtClean="0"/>
              <a:t>. </a:t>
            </a:r>
            <a:r>
              <a:rPr dirty="0"/>
              <a:t>  </a:t>
            </a:r>
          </a:p>
        </p:txBody>
      </p:sp>
    </p:spTree>
    <p:extLst>
      <p:ext uri="{BB962C8B-B14F-4D97-AF65-F5344CB8AC3E}">
        <p14:creationId xmlns:p14="http://schemas.microsoft.com/office/powerpoint/2010/main" val="395721924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Footer Placeholder 3"/>
          <p:cNvSpPr txBox="1"/>
          <p:nvPr/>
        </p:nvSpPr>
        <p:spPr>
          <a:xfrm>
            <a:off x="585925" y="6541661"/>
            <a:ext cx="7226436" cy="127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a:defRPr sz="900">
                <a:solidFill>
                  <a:srgbClr val="FFFFFF"/>
                </a:solidFill>
                <a:latin typeface="Georgia"/>
                <a:ea typeface="Georgia"/>
                <a:cs typeface="Georgia"/>
                <a:sym typeface="Georgia"/>
              </a:defRPr>
            </a:pPr>
            <a:r>
              <a:t>Fourth Action Plan of the National Plan to Reduce Violence Against Women and Their Children - </a:t>
            </a:r>
            <a:r>
              <a:rPr>
                <a:solidFill>
                  <a:srgbClr val="CAEE9C"/>
                </a:solidFill>
              </a:rPr>
              <a:t>Consultation</a:t>
            </a:r>
            <a:r>
              <a:rPr>
                <a:solidFill>
                  <a:srgbClr val="B0E66B"/>
                </a:solidFill>
              </a:rPr>
              <a:t> Workshop Summary</a:t>
            </a:r>
            <a:r>
              <a:t> </a:t>
            </a:r>
          </a:p>
        </p:txBody>
      </p:sp>
      <p:sp>
        <p:nvSpPr>
          <p:cNvPr id="129" name="Title 1"/>
          <p:cNvSpPr txBox="1">
            <a:spLocks noGrp="1"/>
          </p:cNvSpPr>
          <p:nvPr>
            <p:ph type="title"/>
          </p:nvPr>
        </p:nvSpPr>
        <p:spPr>
          <a:xfrm>
            <a:off x="585925" y="472165"/>
            <a:ext cx="7972150" cy="329874"/>
          </a:xfrm>
          <a:prstGeom prst="rect">
            <a:avLst/>
          </a:prstGeom>
        </p:spPr>
        <p:txBody>
          <a:bodyPr/>
          <a:lstStyle>
            <a:lvl1pPr defTabSz="886968">
              <a:defRPr sz="2328"/>
            </a:lvl1pPr>
          </a:lstStyle>
          <a:p>
            <a:r>
              <a:t>About this document</a:t>
            </a:r>
          </a:p>
        </p:txBody>
      </p:sp>
      <p:sp>
        <p:nvSpPr>
          <p:cNvPr id="130" name="Content Placeholder 2"/>
          <p:cNvSpPr txBox="1">
            <a:spLocks noGrp="1"/>
          </p:cNvSpPr>
          <p:nvPr>
            <p:ph type="body" sz="half" idx="1"/>
          </p:nvPr>
        </p:nvSpPr>
        <p:spPr>
          <a:xfrm>
            <a:off x="723899" y="1378100"/>
            <a:ext cx="7834175" cy="3317725"/>
          </a:xfrm>
          <a:prstGeom prst="rect">
            <a:avLst/>
          </a:prstGeom>
        </p:spPr>
        <p:txBody>
          <a:bodyPr numCol="2" spcCol="359999">
            <a:normAutofit/>
          </a:bodyPr>
          <a:lstStyle/>
          <a:p>
            <a:pPr>
              <a:defRPr sz="1000" b="0"/>
            </a:pPr>
            <a:r>
              <a:rPr lang="en-AU" sz="1000" dirty="0"/>
              <a:t>This material was commissioned by the Commonwealth of Australia to assist in the collection of information from consultation sessions workshops around Australia. The purpose of this material is to summarise consultations held by the Department of Social Services as part of the development of the Fourth Action Plan in </a:t>
            </a:r>
            <a:r>
              <a:rPr lang="en-AU" dirty="0" smtClean="0"/>
              <a:t>Adelaide, South Australia</a:t>
            </a:r>
            <a:r>
              <a:rPr lang="en-AU" sz="1000" dirty="0" smtClean="0"/>
              <a:t>. </a:t>
            </a:r>
            <a:r>
              <a:rPr lang="en-AU" dirty="0"/>
              <a:t>This session was facilitated by </a:t>
            </a:r>
            <a:r>
              <a:rPr lang="en-AU" dirty="0" err="1" smtClean="0"/>
              <a:t>ThinkPlace</a:t>
            </a:r>
            <a:r>
              <a:rPr lang="en-AU" dirty="0" smtClean="0"/>
              <a:t>.</a:t>
            </a:r>
            <a:endParaRPr lang="en-AU" sz="1000" dirty="0" smtClean="0"/>
          </a:p>
          <a:p>
            <a:pPr>
              <a:defRPr sz="1000" b="0"/>
            </a:pPr>
            <a:r>
              <a:rPr lang="en-AU" sz="1000" dirty="0" smtClean="0"/>
              <a:t>The </a:t>
            </a:r>
            <a:r>
              <a:rPr lang="en-AU" sz="1000" dirty="0"/>
              <a:t>Department of Social Services thanks all participants of this discussion for their contributions as part of the development of the Fourth Action Plan.  The views expressed in this material do not necessarily reflect those of the Commonwealth, or indicate a particular course of action. </a:t>
            </a:r>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endParaRPr lang="en-AU" sz="1000" dirty="0"/>
          </a:p>
          <a:p>
            <a:pPr>
              <a:defRPr sz="1000" b="0"/>
            </a:pPr>
            <a:r>
              <a:rPr lang="en-AU" sz="1000" dirty="0"/>
              <a:t>Copyright notice — 2018</a:t>
            </a:r>
          </a:p>
          <a:p>
            <a:pPr>
              <a:defRPr sz="1000" b="0"/>
            </a:pPr>
            <a:r>
              <a:rPr lang="en-AU" sz="1000" dirty="0"/>
              <a:t>This document is licensed under the Creative Commons Attribution 4.0 International Licence </a:t>
            </a:r>
            <a:r>
              <a:rPr lang="en-AU" sz="1000" dirty="0" err="1"/>
              <a:t>Licence</a:t>
            </a:r>
            <a:r>
              <a:rPr lang="en-AU" sz="1000" dirty="0"/>
              <a:t> URL: https://creativecommons.org/licenses/by/4.0/legalcode Please attribute: © Commonwealth of Australia (Department of Social Services) 2018 Notice identifying other material or rights in this publication: 1. Australian Commonwealth Coat of Arms — not Licensed under Creative Commons, see https://www.itsanhonour.gov.au/coat-arms/index.cfm 2. Certain images and photographs (as marked) — not licensed under Creative Commons’ </a:t>
            </a:r>
          </a:p>
          <a:p>
            <a:pPr>
              <a:defRPr sz="1000" b="0"/>
            </a:pPr>
            <a:endParaRPr lang="en-AU" dirty="0"/>
          </a:p>
          <a:p>
            <a:pPr>
              <a:defRPr sz="1000" b="0"/>
            </a:pPr>
            <a:endParaRPr dirty="0"/>
          </a:p>
        </p:txBody>
      </p:sp>
      <p:sp>
        <p:nvSpPr>
          <p:cNvPr id="131" name="Slide Number Placeholder 4"/>
          <p:cNvSpPr txBox="1">
            <a:spLocks noGrp="1"/>
          </p:cNvSpPr>
          <p:nvPr>
            <p:ph type="sldNum" sz="quarter" idx="2"/>
          </p:nvPr>
        </p:nvSpPr>
        <p:spPr>
          <a:xfrm>
            <a:off x="8599488" y="6541661"/>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extLst>
      <p:ext uri="{BB962C8B-B14F-4D97-AF65-F5344CB8AC3E}">
        <p14:creationId xmlns:p14="http://schemas.microsoft.com/office/powerpoint/2010/main" val="249183655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itle 1"/>
          <p:cNvSpPr txBox="1">
            <a:spLocks noGrp="1"/>
          </p:cNvSpPr>
          <p:nvPr>
            <p:ph type="title"/>
          </p:nvPr>
        </p:nvSpPr>
        <p:spPr>
          <a:xfrm>
            <a:off x="579267" y="3987307"/>
            <a:ext cx="6120002" cy="2160000"/>
          </a:xfrm>
          <a:prstGeom prst="rect">
            <a:avLst/>
          </a:prstGeom>
        </p:spPr>
        <p:txBody>
          <a:bodyPr/>
          <a:lstStyle/>
          <a:p>
            <a:r>
              <a:t>Key themes</a:t>
            </a:r>
          </a:p>
        </p:txBody>
      </p:sp>
      <p:sp>
        <p:nvSpPr>
          <p:cNvPr id="144"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47" name="Title 1"/>
          <p:cNvSpPr txBox="1">
            <a:spLocks noGrp="1"/>
          </p:cNvSpPr>
          <p:nvPr>
            <p:ph type="title"/>
          </p:nvPr>
        </p:nvSpPr>
        <p:spPr/>
        <p:txBody>
          <a:bodyPr/>
          <a:lstStyle>
            <a:lvl1pPr defTabSz="886968">
              <a:defRPr sz="2328"/>
            </a:lvl1pPr>
          </a:lstStyle>
          <a:p>
            <a:r>
              <a:rPr lang="en-AU"/>
              <a:t>Key themes</a:t>
            </a:r>
          </a:p>
        </p:txBody>
      </p:sp>
      <p:sp>
        <p:nvSpPr>
          <p:cNvPr id="148" name="Content Placeholder 2"/>
          <p:cNvSpPr txBox="1">
            <a:spLocks noGrp="1"/>
          </p:cNvSpPr>
          <p:nvPr>
            <p:ph type="body" sz="half" idx="1"/>
          </p:nvPr>
        </p:nvSpPr>
        <p:spPr/>
        <p:txBody>
          <a:bodyPr/>
          <a:lstStyle/>
          <a:p>
            <a:r>
              <a:rPr lang="en-AU" dirty="0"/>
              <a:t>Access to supports</a:t>
            </a:r>
          </a:p>
          <a:p>
            <a:pPr lvl="1"/>
            <a:r>
              <a:rPr lang="en-AU" dirty="0"/>
              <a:t>Specialist roles with greater cultural competency are required to respond to violence in culturally and linguistically diverse (CALD) communities.</a:t>
            </a:r>
          </a:p>
          <a:p>
            <a:pPr lvl="1"/>
            <a:r>
              <a:rPr lang="en-AU" dirty="0"/>
              <a:t>Police need to have be able to better refer to culturally appropriate surrounds when people experience crisis.</a:t>
            </a:r>
          </a:p>
          <a:p>
            <a:pPr lvl="1"/>
            <a:r>
              <a:rPr lang="en-AU" dirty="0"/>
              <a:t>Police Stations and rural areas should be open after 5pm and on weekends, to ensure there are safe places for victims of family violence to go.</a:t>
            </a:r>
          </a:p>
          <a:p>
            <a:endParaRPr lang="en-AU" dirty="0"/>
          </a:p>
          <a:p>
            <a:r>
              <a:rPr lang="en-AU" dirty="0"/>
              <a:t>Links between justice and responses to violence</a:t>
            </a:r>
          </a:p>
          <a:p>
            <a:pPr lvl="1"/>
            <a:r>
              <a:rPr lang="en-AU" dirty="0"/>
              <a:t>Magistrates should be mandating perpetrators to men’s programs, rather than suggesting attendance.</a:t>
            </a:r>
          </a:p>
          <a:p>
            <a:pPr lvl="1"/>
            <a:r>
              <a:rPr lang="en-AU" dirty="0"/>
              <a:t>There needs to be men’s programs available, for both justice-referred and voluntary approaches for support to address violent behaviour.</a:t>
            </a:r>
          </a:p>
          <a:p>
            <a:endParaRPr lang="en-AU" dirty="0"/>
          </a:p>
          <a:p>
            <a:r>
              <a:rPr lang="en-AU" dirty="0"/>
              <a:t>Women who do not want to leave</a:t>
            </a:r>
          </a:p>
          <a:p>
            <a:pPr lvl="1"/>
            <a:r>
              <a:rPr lang="en-AU" dirty="0"/>
              <a:t>There is considerable judgement and restrictions on service availability of women who do not want to leave relationships that have violence present </a:t>
            </a:r>
          </a:p>
          <a:p>
            <a:pPr lvl="1"/>
            <a:r>
              <a:rPr lang="en-AU" dirty="0"/>
              <a:t>This is particularly common in Indigenous and CALD communities. Some services will not provide responses</a:t>
            </a:r>
            <a:br>
              <a:rPr lang="en-AU" dirty="0"/>
            </a:br>
            <a:r>
              <a:rPr lang="en-AU" dirty="0"/>
              <a:t>to women unless they leave the relationship.</a:t>
            </a:r>
          </a:p>
          <a:p>
            <a:pPr lvl="1"/>
            <a:r>
              <a:rPr lang="en-AU" dirty="0"/>
              <a:t>There is a lack of services that will work collaboratively where women do not want to leave violence relationships but rather they just want the violence to stop.</a:t>
            </a:r>
          </a:p>
        </p:txBody>
      </p:sp>
      <p:sp>
        <p:nvSpPr>
          <p:cNvPr id="149" name="Slide Number Placeholder 4"/>
          <p:cNvSpPr txBox="1">
            <a:spLocks noGrp="1"/>
          </p:cNvSpPr>
          <p:nvPr>
            <p:ph type="sldNum" sz="quarter" idx="2"/>
          </p:nvPr>
        </p:nvSpPr>
        <p:spPr/>
        <p:txBody>
          <a:bodyPr/>
          <a:lstStyle/>
          <a:p>
            <a:fld id="{86CB4B4D-7CA3-9044-876B-883B54F8677D}" type="slidenum">
              <a:rPr lang="en-AU" smtClean="0"/>
              <a:pPr/>
              <a:t>5</a:t>
            </a:fld>
            <a:endParaRPr lang="en-AU"/>
          </a:p>
        </p:txBody>
      </p:sp>
      <p:sp>
        <p:nvSpPr>
          <p:cNvPr id="5" name="Text Placeholder 4">
            <a:extLst>
              <a:ext uri="{FF2B5EF4-FFF2-40B4-BE49-F238E27FC236}">
                <a16:creationId xmlns:a16="http://schemas.microsoft.com/office/drawing/2014/main" id="{C1DB9D2D-63C9-43C4-AAA0-A695F15B4AB6}"/>
              </a:ext>
            </a:extLst>
          </p:cNvPr>
          <p:cNvSpPr>
            <a:spLocks noGrp="1"/>
          </p:cNvSpPr>
          <p:nvPr>
            <p:ph type="body" sz="half" idx="10"/>
          </p:nvPr>
        </p:nvSpPr>
        <p:spPr/>
        <p:txBody>
          <a:bodyPr/>
          <a:lstStyle/>
          <a:p>
            <a:r>
              <a:rPr lang="en-AU"/>
              <a:t>Primary prevention</a:t>
            </a:r>
          </a:p>
          <a:p>
            <a:pPr lvl="1"/>
            <a:r>
              <a:rPr lang="en-AU"/>
              <a:t>Form a national response to promote conversations to ask people appropriately about domestic and family violence (i.e. similar to ‘RU OK’).</a:t>
            </a:r>
          </a:p>
          <a:p>
            <a:pPr lvl="1"/>
            <a:r>
              <a:rPr lang="en-AU"/>
              <a:t>Funding for prevention programs should be provided to organisations that work with local groups, such as sporting clubs.</a:t>
            </a:r>
          </a:p>
          <a:p>
            <a:pPr lvl="1"/>
            <a:r>
              <a:rPr lang="en-AU"/>
              <a:t>The prevention of violence for children should start at a young age (e.g. a three year old boy should know not to push a three year old girl).</a:t>
            </a:r>
          </a:p>
          <a:p>
            <a:endParaRPr lang="en-AU"/>
          </a:p>
          <a:p>
            <a:r>
              <a:rPr lang="en-AU"/>
              <a:t>Accessibility to finances</a:t>
            </a:r>
          </a:p>
          <a:p>
            <a:pPr lvl="1"/>
            <a:r>
              <a:rPr lang="en-AU"/>
              <a:t>There is very limited access to crisis money, which is short-term.</a:t>
            </a:r>
          </a:p>
          <a:p>
            <a:pPr lvl="1"/>
            <a:r>
              <a:rPr lang="en-AU"/>
              <a:t>More funding is needed to support women trying to leave a violent relationship (e.g. a woman cannot access Centrelink payment until she has left the relationship but cannot leave without financial support).</a:t>
            </a:r>
          </a:p>
          <a:p>
            <a:pPr lvl="1"/>
            <a:endParaRPr lang="en-AU"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53" name="Title 1"/>
          <p:cNvSpPr txBox="1">
            <a:spLocks noGrp="1"/>
          </p:cNvSpPr>
          <p:nvPr>
            <p:ph type="title"/>
          </p:nvPr>
        </p:nvSpPr>
        <p:spPr/>
        <p:txBody>
          <a:bodyPr/>
          <a:lstStyle>
            <a:lvl1pPr defTabSz="886968">
              <a:defRPr sz="2328"/>
            </a:lvl1pPr>
          </a:lstStyle>
          <a:p>
            <a:r>
              <a:rPr lang="en-AU"/>
              <a:t>Key themes</a:t>
            </a:r>
          </a:p>
        </p:txBody>
      </p:sp>
      <p:sp>
        <p:nvSpPr>
          <p:cNvPr id="154" name="Content Placeholder 2"/>
          <p:cNvSpPr txBox="1">
            <a:spLocks noGrp="1"/>
          </p:cNvSpPr>
          <p:nvPr>
            <p:ph type="body" sz="half" idx="1"/>
          </p:nvPr>
        </p:nvSpPr>
        <p:spPr/>
        <p:txBody>
          <a:bodyPr/>
          <a:lstStyle/>
          <a:p>
            <a:r>
              <a:rPr lang="en-AU" dirty="0"/>
              <a:t>Supporting culturally and linguistically diverse women</a:t>
            </a:r>
          </a:p>
          <a:p>
            <a:pPr lvl="1"/>
            <a:r>
              <a:rPr lang="en-AU" dirty="0"/>
              <a:t>In culturally and linguistically diverse (CALD) communities, women feel the shame and guilt when violence happens. This significantly impacts reporting levels.</a:t>
            </a:r>
          </a:p>
          <a:p>
            <a:pPr lvl="1"/>
            <a:r>
              <a:rPr lang="en-AU" dirty="0"/>
              <a:t>As part of the migration process, the husband and wife should receive individual packs to make women aware of services available to them and educate men on the rules.</a:t>
            </a:r>
          </a:p>
          <a:p>
            <a:pPr lvl="1"/>
            <a:r>
              <a:rPr lang="en-AU" dirty="0"/>
              <a:t>There are considerable issues with translators, with many either being connection with victims communities or not appropriate trained in domestic and sexual violence. Some service workers (with the client’s permission) will record the conversation in attempt to hold the interpreter accountable.</a:t>
            </a:r>
          </a:p>
          <a:p>
            <a:pPr lvl="1"/>
            <a:r>
              <a:rPr lang="en-AU" dirty="0"/>
              <a:t>Different cultures have different levels of tolerance. The Police need to emphasise that there is zero tolerance in Australia for violence.</a:t>
            </a:r>
          </a:p>
          <a:p>
            <a:endParaRPr lang="en-AU" dirty="0"/>
          </a:p>
          <a:p>
            <a:r>
              <a:rPr lang="en-AU" dirty="0"/>
              <a:t>Reducing sexual violence</a:t>
            </a:r>
          </a:p>
          <a:p>
            <a:pPr lvl="1"/>
            <a:r>
              <a:rPr lang="en-AU" dirty="0"/>
              <a:t>The shame and stigma that women from all communities needs to be addressed, particularly in smaller communities and in rural and remote areas.</a:t>
            </a:r>
          </a:p>
        </p:txBody>
      </p:sp>
      <p:sp>
        <p:nvSpPr>
          <p:cNvPr id="155" name="Slide Number Placeholder 4"/>
          <p:cNvSpPr txBox="1">
            <a:spLocks noGrp="1"/>
          </p:cNvSpPr>
          <p:nvPr>
            <p:ph type="sldNum" sz="quarter" idx="2"/>
          </p:nvPr>
        </p:nvSpPr>
        <p:spPr/>
        <p:txBody>
          <a:bodyPr/>
          <a:lstStyle/>
          <a:p>
            <a:fld id="{86CB4B4D-7CA3-9044-876B-883B54F8677D}" type="slidenum">
              <a:rPr lang="en-AU" smtClean="0"/>
              <a:pPr/>
              <a:t>6</a:t>
            </a:fld>
            <a:endParaRPr lang="en-AU"/>
          </a:p>
        </p:txBody>
      </p:sp>
      <p:sp>
        <p:nvSpPr>
          <p:cNvPr id="2" name="Text Placeholder 1">
            <a:extLst>
              <a:ext uri="{FF2B5EF4-FFF2-40B4-BE49-F238E27FC236}">
                <a16:creationId xmlns:a16="http://schemas.microsoft.com/office/drawing/2014/main" id="{8A53732B-4D65-45B3-802E-F37482EAC46C}"/>
              </a:ext>
            </a:extLst>
          </p:cNvPr>
          <p:cNvSpPr>
            <a:spLocks noGrp="1"/>
          </p:cNvSpPr>
          <p:nvPr>
            <p:ph type="body" sz="half" idx="10"/>
          </p:nvPr>
        </p:nvSpPr>
        <p:spPr/>
        <p:txBody>
          <a:bodyPr/>
          <a:lstStyle/>
          <a:p>
            <a:r>
              <a:rPr lang="en-AU"/>
              <a:t>Community-based approach</a:t>
            </a:r>
          </a:p>
          <a:p>
            <a:pPr lvl="1"/>
            <a:r>
              <a:rPr lang="en-AU"/>
              <a:t>Everyone in the community should take responsibility for addressing domestic, family and sexual violence.</a:t>
            </a:r>
          </a:p>
          <a:p>
            <a:pPr lvl="1"/>
            <a:r>
              <a:rPr lang="en-AU"/>
              <a:t>Greater education of community, Elders and the religious leaders is required. This is how information is spread across many communities.</a:t>
            </a:r>
          </a:p>
          <a:p>
            <a:pPr lvl="1"/>
            <a:r>
              <a:rPr lang="en-AU"/>
              <a:t>Work needs to occur with CALD communities to empower different communities to share the information and provide practical support to people experiencing violence.</a:t>
            </a:r>
          </a:p>
          <a:p>
            <a:pPr lvl="1"/>
            <a:r>
              <a:rPr lang="en-AU"/>
              <a:t>Genuine co-design is required across communities to find solutions to suit the individual needs of the community (e.g. communities are the experts in engaging with their own community).</a:t>
            </a:r>
            <a:endParaRPr lang="en-AU"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title"/>
          </p:nvPr>
        </p:nvSpPr>
        <p:spPr>
          <a:xfrm>
            <a:off x="579267" y="3987307"/>
            <a:ext cx="6120002" cy="2160000"/>
          </a:xfrm>
          <a:prstGeom prst="rect">
            <a:avLst/>
          </a:prstGeom>
        </p:spPr>
        <p:txBody>
          <a:bodyPr/>
          <a:lstStyle/>
          <a:p>
            <a:r>
              <a:t>Priority actions</a:t>
            </a:r>
          </a:p>
        </p:txBody>
      </p:sp>
      <p:sp>
        <p:nvSpPr>
          <p:cNvPr id="159" name="Slide Number Placeholder 3"/>
          <p:cNvSpPr txBox="1">
            <a:spLocks noGrp="1"/>
          </p:cNvSpPr>
          <p:nvPr>
            <p:ph type="sldNum" sz="quarter" idx="2"/>
          </p:nvPr>
        </p:nvSpPr>
        <p:spPr>
          <a:xfrm>
            <a:off x="8599488" y="6541661"/>
            <a:ext cx="127001" cy="12700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62" name="Title 1"/>
          <p:cNvSpPr txBox="1">
            <a:spLocks noGrp="1"/>
          </p:cNvSpPr>
          <p:nvPr>
            <p:ph type="title"/>
          </p:nvPr>
        </p:nvSpPr>
        <p:spPr/>
        <p:txBody>
          <a:bodyPr/>
          <a:lstStyle>
            <a:lvl1pPr defTabSz="886968">
              <a:defRPr sz="2328"/>
            </a:lvl1pPr>
          </a:lstStyle>
          <a:p>
            <a:r>
              <a:rPr lang="en-AU"/>
              <a:t>Priority actions</a:t>
            </a:r>
          </a:p>
        </p:txBody>
      </p:sp>
      <p:sp>
        <p:nvSpPr>
          <p:cNvPr id="163" name="Content Placeholder 2"/>
          <p:cNvSpPr txBox="1">
            <a:spLocks noGrp="1"/>
          </p:cNvSpPr>
          <p:nvPr>
            <p:ph type="body" sz="half" idx="1"/>
          </p:nvPr>
        </p:nvSpPr>
        <p:spPr/>
        <p:txBody>
          <a:bodyPr/>
          <a:lstStyle/>
          <a:p>
            <a:r>
              <a:rPr lang="en-AU"/>
              <a:t>Collaboration across sectors</a:t>
            </a:r>
          </a:p>
          <a:p>
            <a:pPr lvl="1"/>
            <a:r>
              <a:rPr lang="en-AU"/>
              <a:t>Collaboration is required between governments and non-government organisations at both policy and operational levels (e.g. frontline).</a:t>
            </a:r>
          </a:p>
          <a:p>
            <a:r>
              <a:rPr lang="en-AU"/>
              <a:t>Legislation audit and reform</a:t>
            </a:r>
          </a:p>
          <a:p>
            <a:pPr lvl="1"/>
            <a:r>
              <a:rPr lang="en-AU"/>
              <a:t>Establish consistent national legislation throughout the country to address domestic, family and sexual violence.</a:t>
            </a:r>
          </a:p>
          <a:p>
            <a:pPr lvl="1"/>
            <a:r>
              <a:rPr lang="en-AU"/>
              <a:t>Conduct a domestic violence audit on all legislation relating to domestic, family and sexual violence, and the safety of women and their children.</a:t>
            </a:r>
          </a:p>
          <a:p>
            <a:pPr lvl="1"/>
            <a:r>
              <a:rPr lang="en-AU"/>
              <a:t>Complete an audit of all laws through a domestic violence lens (e.g. add domestic violence as a ground for discrimination).</a:t>
            </a:r>
          </a:p>
          <a:p>
            <a:r>
              <a:rPr lang="en-AU"/>
              <a:t>Evidence base and information sharing</a:t>
            </a:r>
          </a:p>
          <a:p>
            <a:pPr lvl="1"/>
            <a:r>
              <a:rPr lang="en-AU"/>
              <a:t>Enable national information sharing across different states and the Commonwealth around domestic and family violence, and child protection.</a:t>
            </a:r>
          </a:p>
          <a:p>
            <a:r>
              <a:rPr lang="en-AU"/>
              <a:t>Community strength-based approach</a:t>
            </a:r>
          </a:p>
          <a:p>
            <a:pPr lvl="1"/>
            <a:r>
              <a:rPr lang="en-AU"/>
              <a:t>Develop specific action plans for culturally and linguistically diverse communities, recognising the differences in cultures and how this impacts responses.</a:t>
            </a:r>
          </a:p>
          <a:p>
            <a:pPr lvl="1"/>
            <a:r>
              <a:rPr lang="en-AU"/>
              <a:t>Develop frameworks for ‘family approaches’ for Indigenous people, developed by Indigenous communities.</a:t>
            </a:r>
            <a:endParaRPr lang="en-AU" dirty="0"/>
          </a:p>
        </p:txBody>
      </p:sp>
      <p:sp>
        <p:nvSpPr>
          <p:cNvPr id="164" name="Slide Number Placeholder 4"/>
          <p:cNvSpPr txBox="1">
            <a:spLocks noGrp="1"/>
          </p:cNvSpPr>
          <p:nvPr>
            <p:ph type="sldNum" sz="quarter" idx="2"/>
          </p:nvPr>
        </p:nvSpPr>
        <p:spPr/>
        <p:txBody>
          <a:bodyPr/>
          <a:lstStyle/>
          <a:p>
            <a:fld id="{86CB4B4D-7CA3-9044-876B-883B54F8677D}" type="slidenum">
              <a:rPr lang="en-AU" smtClean="0"/>
              <a:pPr/>
              <a:t>8</a:t>
            </a:fld>
            <a:endParaRPr lang="en-AU"/>
          </a:p>
        </p:txBody>
      </p:sp>
      <p:sp>
        <p:nvSpPr>
          <p:cNvPr id="5" name="Text Placeholder 4">
            <a:extLst>
              <a:ext uri="{FF2B5EF4-FFF2-40B4-BE49-F238E27FC236}">
                <a16:creationId xmlns:a16="http://schemas.microsoft.com/office/drawing/2014/main" id="{014A4C40-0C10-404F-A47C-21EC2A8C6558}"/>
              </a:ext>
            </a:extLst>
          </p:cNvPr>
          <p:cNvSpPr>
            <a:spLocks noGrp="1"/>
          </p:cNvSpPr>
          <p:nvPr>
            <p:ph type="body" sz="half" idx="10"/>
          </p:nvPr>
        </p:nvSpPr>
        <p:spPr/>
        <p:txBody>
          <a:bodyPr/>
          <a:lstStyle/>
          <a:p>
            <a:r>
              <a:rPr lang="en-AU"/>
              <a:t>Community awareness</a:t>
            </a:r>
          </a:p>
          <a:p>
            <a:pPr lvl="1"/>
            <a:r>
              <a:rPr lang="en-AU"/>
              <a:t>Create a national campaign to challenge rape culture and sexual assault within an intersectional framework.</a:t>
            </a:r>
          </a:p>
          <a:p>
            <a:pPr lvl="1"/>
            <a:r>
              <a:rPr lang="en-AU"/>
              <a:t>Deliver a public awareness campaign that broadens the impact of the messaging (e.g. domestic violence is a health issue and not just about safety; and it is okay to talk about your violence).</a:t>
            </a:r>
          </a:p>
          <a:p>
            <a:pPr lvl="1"/>
            <a:r>
              <a:rPr lang="en-AU"/>
              <a:t>Messages should be targeted to address the specific issues that different communities and areas face (i.e. remote and regional areas).</a:t>
            </a:r>
          </a:p>
          <a:p>
            <a:r>
              <a:rPr lang="en-AU"/>
              <a:t>Broader education in schools and workplaces</a:t>
            </a:r>
          </a:p>
          <a:p>
            <a:pPr lvl="1"/>
            <a:r>
              <a:rPr lang="en-AU"/>
              <a:t>Respectful Relationships education should be rolled out </a:t>
            </a:r>
            <a:br>
              <a:rPr lang="en-AU"/>
            </a:br>
            <a:r>
              <a:rPr lang="en-AU"/>
              <a:t>in all state schools across Australia from reception to year 12. It is preferable that this is delivered by specialist workers due to teachers frequently not being comfortable or competent in speaking about these issues.</a:t>
            </a:r>
          </a:p>
          <a:p>
            <a:pPr lvl="1"/>
            <a:r>
              <a:rPr lang="en-AU"/>
              <a:t>Training and education should be provided within an intersectional framework on gender-based respectful relationships across all schools. </a:t>
            </a:r>
          </a:p>
          <a:p>
            <a:pPr lvl="1"/>
            <a:r>
              <a:rPr lang="en-AU"/>
              <a:t>National bystander intervention training should be rolled out across workplaces.</a:t>
            </a:r>
          </a:p>
          <a:p>
            <a:pPr lvl="1"/>
            <a:r>
              <a:rPr lang="en-AU"/>
              <a:t>Schools need to be funded to run ‘respectful, positive interactions’ groups.</a:t>
            </a:r>
            <a:endParaRPr lang="en-AU"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Footer Placeholder 3"/>
          <p:cNvSpPr txBox="1"/>
          <p:nvPr/>
        </p:nvSpPr>
        <p:spPr>
          <a:xfrm>
            <a:off x="585926" y="6557261"/>
            <a:ext cx="7174887" cy="127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defRPr sz="900">
                <a:solidFill>
                  <a:srgbClr val="FFFFFF"/>
                </a:solidFill>
                <a:latin typeface="Georgia"/>
                <a:ea typeface="Georgia"/>
                <a:cs typeface="Georgia"/>
                <a:sym typeface="Georgia"/>
              </a:defRPr>
            </a:lvl1pPr>
          </a:lstStyle>
          <a:p>
            <a:r>
              <a:t>Fourth Action Plan of the National Plan to Reduce Violence Against Women and Their Children - Consultation Workshop Summary </a:t>
            </a:r>
          </a:p>
        </p:txBody>
      </p:sp>
      <p:sp>
        <p:nvSpPr>
          <p:cNvPr id="168" name="Title 1"/>
          <p:cNvSpPr txBox="1">
            <a:spLocks noGrp="1"/>
          </p:cNvSpPr>
          <p:nvPr>
            <p:ph type="title"/>
          </p:nvPr>
        </p:nvSpPr>
        <p:spPr/>
        <p:txBody>
          <a:bodyPr/>
          <a:lstStyle>
            <a:lvl1pPr defTabSz="886968">
              <a:defRPr sz="2328"/>
            </a:lvl1pPr>
          </a:lstStyle>
          <a:p>
            <a:r>
              <a:rPr lang="en-AU"/>
              <a:t>Priority actions</a:t>
            </a:r>
          </a:p>
        </p:txBody>
      </p:sp>
      <p:sp>
        <p:nvSpPr>
          <p:cNvPr id="169" name="Content Placeholder 2"/>
          <p:cNvSpPr txBox="1">
            <a:spLocks noGrp="1"/>
          </p:cNvSpPr>
          <p:nvPr>
            <p:ph type="body" sz="half" idx="1"/>
          </p:nvPr>
        </p:nvSpPr>
        <p:spPr/>
        <p:txBody>
          <a:bodyPr/>
          <a:lstStyle/>
          <a:p>
            <a:r>
              <a:rPr lang="en-AU"/>
              <a:t>Funding</a:t>
            </a:r>
          </a:p>
          <a:p>
            <a:pPr lvl="1"/>
            <a:r>
              <a:rPr lang="en-AU"/>
              <a:t>There needs to be clarity about Commonwealth contributions to domestic, family and sexual violence investment over the medium to long term.</a:t>
            </a:r>
          </a:p>
          <a:p>
            <a:pPr lvl="1"/>
            <a:r>
              <a:rPr lang="en-AU"/>
              <a:t>There is a need for increased funding over all domains (i.e. primary prevention, response and recovery).</a:t>
            </a:r>
          </a:p>
          <a:p>
            <a:pPr lvl="1"/>
            <a:r>
              <a:rPr lang="en-AU"/>
              <a:t>As domestic and family violence is a public health issue, funding and resourcing should be allocated accordingly.</a:t>
            </a:r>
          </a:p>
          <a:p>
            <a:r>
              <a:rPr lang="en-AU"/>
              <a:t>Providing choice</a:t>
            </a:r>
          </a:p>
          <a:p>
            <a:pPr lvl="1"/>
            <a:r>
              <a:rPr lang="en-AU"/>
              <a:t>Systems that enable women to stay at home and men to get support they need should be improved and expanded.</a:t>
            </a:r>
          </a:p>
          <a:p>
            <a:pPr lvl="1"/>
            <a:r>
              <a:rPr lang="en-AU"/>
              <a:t>A mandatory domestic violence policy that increases </a:t>
            </a:r>
            <a:br>
              <a:rPr lang="en-AU"/>
            </a:br>
            <a:r>
              <a:rPr lang="en-AU"/>
              <a:t>paid domestic violence leave to 10 days should be implemented.</a:t>
            </a:r>
          </a:p>
          <a:p>
            <a:r>
              <a:rPr lang="en-AU"/>
              <a:t>Long term independence, wellbeing and safety</a:t>
            </a:r>
          </a:p>
          <a:p>
            <a:pPr lvl="1"/>
            <a:r>
              <a:rPr lang="en-AU"/>
              <a:t>Provide affordable, appropriate and safe housing for women who have experienced violence.</a:t>
            </a:r>
          </a:p>
          <a:p>
            <a:pPr lvl="1"/>
            <a:r>
              <a:rPr lang="en-AU"/>
              <a:t>Women affected by domestic violence should have an exemption to retain parenting payment, rather than Newstart.</a:t>
            </a:r>
          </a:p>
          <a:p>
            <a:pPr lvl="1"/>
            <a:r>
              <a:rPr lang="en-AU"/>
              <a:t>There should be an extension of financial support payments for women in crisis (i.e. even if they are not accessing welfare payments.</a:t>
            </a:r>
            <a:endParaRPr lang="en-AU" dirty="0"/>
          </a:p>
        </p:txBody>
      </p:sp>
      <p:sp>
        <p:nvSpPr>
          <p:cNvPr id="170" name="Slide Number Placeholder 4"/>
          <p:cNvSpPr txBox="1">
            <a:spLocks noGrp="1"/>
          </p:cNvSpPr>
          <p:nvPr>
            <p:ph type="sldNum" sz="quarter" idx="2"/>
          </p:nvPr>
        </p:nvSpPr>
        <p:spPr/>
        <p:txBody>
          <a:bodyPr/>
          <a:lstStyle/>
          <a:p>
            <a:fld id="{86CB4B4D-7CA3-9044-876B-883B54F8677D}" type="slidenum">
              <a:rPr lang="en-AU" smtClean="0"/>
              <a:pPr/>
              <a:t>9</a:t>
            </a:fld>
            <a:endParaRPr lang="en-AU"/>
          </a:p>
        </p:txBody>
      </p:sp>
      <p:sp>
        <p:nvSpPr>
          <p:cNvPr id="11" name="Text Placeholder 10">
            <a:extLst>
              <a:ext uri="{FF2B5EF4-FFF2-40B4-BE49-F238E27FC236}">
                <a16:creationId xmlns:a16="http://schemas.microsoft.com/office/drawing/2014/main" id="{DAF8FFE4-6E05-4BFC-806F-0953D512D7D8}"/>
              </a:ext>
            </a:extLst>
          </p:cNvPr>
          <p:cNvSpPr>
            <a:spLocks noGrp="1"/>
          </p:cNvSpPr>
          <p:nvPr>
            <p:ph type="body" sz="half" idx="10"/>
          </p:nvPr>
        </p:nvSpPr>
        <p:spPr/>
        <p:txBody>
          <a:bodyPr/>
          <a:lstStyle/>
          <a:p>
            <a:r>
              <a:rPr lang="en-AU" dirty="0"/>
              <a:t>Workforce capability</a:t>
            </a:r>
          </a:p>
          <a:p>
            <a:pPr lvl="1"/>
            <a:r>
              <a:rPr lang="en-AU" dirty="0"/>
              <a:t>Domestic violence awareness and training in child development and trauma for professionals is needed. </a:t>
            </a:r>
          </a:p>
          <a:p>
            <a:pPr lvl="1"/>
            <a:r>
              <a:rPr lang="en-AU" dirty="0"/>
              <a:t>The workforce needs to be seen to include lawyers, family law court judges and report writers - not just specialist family violence workers.</a:t>
            </a:r>
          </a:p>
          <a:p>
            <a:r>
              <a:rPr lang="en-AU" dirty="0"/>
              <a:t>Perpetrators</a:t>
            </a:r>
          </a:p>
          <a:p>
            <a:pPr lvl="1"/>
            <a:r>
              <a:rPr lang="en-AU" dirty="0"/>
              <a:t>There should be stronger laws to hold perpetrators to account, but these should be supported with service structures to address their behaviours.</a:t>
            </a:r>
          </a:p>
          <a:p>
            <a:pPr lvl="1"/>
            <a:r>
              <a:rPr lang="en-AU" dirty="0"/>
              <a:t>Men’s programs need to be looked at in the context of what works for individual communities. One size fits all approaches are not appropriate for many communities.</a:t>
            </a:r>
          </a:p>
          <a:p>
            <a:pPr lvl="1"/>
            <a:r>
              <a:rPr lang="en-AU" dirty="0"/>
              <a:t>There needs to be increased funding for perpetrator programs.</a:t>
            </a:r>
          </a:p>
          <a:p>
            <a:r>
              <a:rPr lang="en-AU" dirty="0"/>
              <a:t>Children as victims in their own right</a:t>
            </a:r>
          </a:p>
          <a:p>
            <a:pPr lvl="1"/>
            <a:r>
              <a:rPr lang="en-AU" dirty="0"/>
              <a:t>The gap in services for children affected by domestic violence needs to be addressed.</a:t>
            </a:r>
          </a:p>
          <a:p>
            <a:pPr lvl="1"/>
            <a:r>
              <a:rPr lang="en-AU" dirty="0"/>
              <a:t>Children should have access to accredited and domestic violence trained lawyers and reporters.</a:t>
            </a:r>
          </a:p>
        </p:txBody>
      </p:sp>
    </p:spTree>
  </p:cSld>
  <p:clrMapOvr>
    <a:masterClrMapping/>
  </p:clrMapOvr>
  <p:transition spd="med"/>
</p:sld>
</file>

<file path=ppt/theme/theme1.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SS PPT template_Green">
  <a:themeElements>
    <a:clrScheme name="DSS PPT template_Green">
      <a:dk1>
        <a:srgbClr val="000000"/>
      </a:dk1>
      <a:lt1>
        <a:srgbClr val="FFFFFF"/>
      </a:lt1>
      <a:dk2>
        <a:srgbClr val="A7A7A7"/>
      </a:dk2>
      <a:lt2>
        <a:srgbClr val="535353"/>
      </a:lt2>
      <a:accent1>
        <a:srgbClr val="005A70"/>
      </a:accent1>
      <a:accent2>
        <a:srgbClr val="00B0B9"/>
      </a:accent2>
      <a:accent3>
        <a:srgbClr val="A6192E"/>
      </a:accent3>
      <a:accent4>
        <a:srgbClr val="78BE20"/>
      </a:accent4>
      <a:accent5>
        <a:srgbClr val="275D38"/>
      </a:accent5>
      <a:accent6>
        <a:srgbClr val="500778"/>
      </a:accent6>
      <a:hlink>
        <a:srgbClr val="0000FF"/>
      </a:hlink>
      <a:folHlink>
        <a:srgbClr val="FF00FF"/>
      </a:folHlink>
    </a:clrScheme>
    <a:fontScheme name="DSS PPT template_Green">
      <a:majorFont>
        <a:latin typeface="Helvetica"/>
        <a:ea typeface="Helvetica"/>
        <a:cs typeface="Helvetica"/>
      </a:majorFont>
      <a:minorFont>
        <a:latin typeface="Calibri"/>
        <a:ea typeface="Calibri"/>
        <a:cs typeface="Calibri"/>
      </a:minorFont>
    </a:fontScheme>
    <a:fmtScheme name="DSS PPT template_G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1377</Words>
  <Application>Microsoft Office PowerPoint</Application>
  <PresentationFormat>On-screen Show (4:3)</PresentationFormat>
  <Paragraphs>110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Georgia</vt:lpstr>
      <vt:lpstr>DSS PPT template_Green</vt:lpstr>
      <vt:lpstr>PowerPoint Presentation</vt:lpstr>
      <vt:lpstr>  The Department of Social Services acknowledges the traditional owners of country throughout Australia, and their continuing connection to land, water and community.   We pay our respects to them and their cultures,    and to Elders past, present and emerging.   </vt:lpstr>
      <vt:lpstr>About this document</vt:lpstr>
      <vt:lpstr>Key themes</vt:lpstr>
      <vt:lpstr>Key themes</vt:lpstr>
      <vt:lpstr>Key themes</vt:lpstr>
      <vt:lpstr>Priority actions</vt:lpstr>
      <vt:lpstr>Priority actions</vt:lpstr>
      <vt:lpstr>Priority 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Wai Ko</dc:creator>
  <cp:lastModifiedBy>PATTERSON, Alex</cp:lastModifiedBy>
  <cp:revision>7</cp:revision>
  <dcterms:modified xsi:type="dcterms:W3CDTF">2018-09-28T02:27:08Z</dcterms:modified>
</cp:coreProperties>
</file>